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7.xml" ContentType="application/vnd.openxmlformats-officedocument.themeOverride+xml"/>
  <Override PartName="/ppt/notesSlides/notesSlide30.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2.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8.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9.xml" ContentType="application/vnd.openxmlformats-officedocument.themeOverr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2"/>
  </p:notesMasterIdLst>
  <p:sldIdLst>
    <p:sldId id="256" r:id="rId2"/>
    <p:sldId id="559" r:id="rId3"/>
    <p:sldId id="262" r:id="rId4"/>
    <p:sldId id="257" r:id="rId5"/>
    <p:sldId id="440" r:id="rId6"/>
    <p:sldId id="259" r:id="rId7"/>
    <p:sldId id="260" r:id="rId8"/>
    <p:sldId id="476" r:id="rId9"/>
    <p:sldId id="477" r:id="rId10"/>
    <p:sldId id="551" r:id="rId11"/>
    <p:sldId id="264" r:id="rId12"/>
    <p:sldId id="585" r:id="rId13"/>
    <p:sldId id="533" r:id="rId14"/>
    <p:sldId id="543" r:id="rId15"/>
    <p:sldId id="548" r:id="rId16"/>
    <p:sldId id="544" r:id="rId17"/>
    <p:sldId id="392" r:id="rId18"/>
    <p:sldId id="376" r:id="rId19"/>
    <p:sldId id="538" r:id="rId20"/>
    <p:sldId id="535" r:id="rId21"/>
    <p:sldId id="553" r:id="rId22"/>
    <p:sldId id="481" r:id="rId23"/>
    <p:sldId id="409" r:id="rId24"/>
    <p:sldId id="534" r:id="rId25"/>
    <p:sldId id="482" r:id="rId26"/>
    <p:sldId id="483" r:id="rId27"/>
    <p:sldId id="401" r:id="rId28"/>
    <p:sldId id="410" r:id="rId29"/>
    <p:sldId id="374" r:id="rId30"/>
    <p:sldId id="523" r:id="rId31"/>
    <p:sldId id="565" r:id="rId32"/>
    <p:sldId id="561" r:id="rId33"/>
    <p:sldId id="562" r:id="rId34"/>
    <p:sldId id="563" r:id="rId35"/>
    <p:sldId id="566" r:id="rId36"/>
    <p:sldId id="569" r:id="rId37"/>
    <p:sldId id="564" r:id="rId38"/>
    <p:sldId id="567" r:id="rId39"/>
    <p:sldId id="568" r:id="rId40"/>
    <p:sldId id="403" r:id="rId41"/>
    <p:sldId id="586" r:id="rId42"/>
    <p:sldId id="587" r:id="rId43"/>
    <p:sldId id="588" r:id="rId44"/>
    <p:sldId id="573" r:id="rId45"/>
    <p:sldId id="574" r:id="rId46"/>
    <p:sldId id="575" r:id="rId47"/>
    <p:sldId id="582" r:id="rId48"/>
    <p:sldId id="583" r:id="rId49"/>
    <p:sldId id="584" r:id="rId50"/>
    <p:sldId id="579" r:id="rId51"/>
    <p:sldId id="580" r:id="rId52"/>
    <p:sldId id="581" r:id="rId53"/>
    <p:sldId id="589" r:id="rId54"/>
    <p:sldId id="590" r:id="rId55"/>
    <p:sldId id="591" r:id="rId56"/>
    <p:sldId id="526" r:id="rId57"/>
    <p:sldId id="524" r:id="rId58"/>
    <p:sldId id="525" r:id="rId59"/>
    <p:sldId id="279" r:id="rId60"/>
    <p:sldId id="344" r:id="rId61"/>
    <p:sldId id="517" r:id="rId62"/>
    <p:sldId id="518" r:id="rId63"/>
    <p:sldId id="277" r:id="rId64"/>
    <p:sldId id="486" r:id="rId65"/>
    <p:sldId id="487" r:id="rId66"/>
    <p:sldId id="552" r:id="rId67"/>
    <p:sldId id="592" r:id="rId68"/>
    <p:sldId id="496" r:id="rId69"/>
    <p:sldId id="263" r:id="rId70"/>
    <p:sldId id="439" r:id="rId7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5602" userDrawn="1">
          <p15:clr>
            <a:srgbClr val="A4A3A4"/>
          </p15:clr>
        </p15:guide>
        <p15:guide id="3" orient="horz" pos="2323" userDrawn="1">
          <p15:clr>
            <a:srgbClr val="A4A3A4"/>
          </p15:clr>
        </p15:guide>
        <p15:guide id="4" pos="158" userDrawn="1">
          <p15:clr>
            <a:srgbClr val="A4A3A4"/>
          </p15:clr>
        </p15:guide>
        <p15:guide id="7" orient="horz" pos="418" userDrawn="1">
          <p15:clr>
            <a:srgbClr val="A4A3A4"/>
          </p15:clr>
        </p15:guide>
        <p15:guide id="8" orient="horz" pos="758" userDrawn="1">
          <p15:clr>
            <a:srgbClr val="A4A3A4"/>
          </p15:clr>
        </p15:guide>
        <p15:guide id="9" pos="272" userDrawn="1">
          <p15:clr>
            <a:srgbClr val="A4A3A4"/>
          </p15:clr>
        </p15:guide>
        <p15:guide id="10" pos="2880" userDrawn="1">
          <p15:clr>
            <a:srgbClr val="A4A3A4"/>
          </p15:clr>
        </p15:guide>
        <p15:guide id="12" orient="horz" pos="3072" userDrawn="1">
          <p15:clr>
            <a:srgbClr val="A4A3A4"/>
          </p15:clr>
        </p15:guide>
        <p15:guide id="13" pos="2222" userDrawn="1">
          <p15:clr>
            <a:srgbClr val="A4A3A4"/>
          </p15:clr>
        </p15:guide>
        <p15:guide id="14" pos="5556" userDrawn="1">
          <p15:clr>
            <a:srgbClr val="A4A3A4"/>
          </p15:clr>
        </p15:guide>
        <p15:guide id="15" pos="35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E3E"/>
    <a:srgbClr val="F2F2F2"/>
    <a:srgbClr val="373D41"/>
    <a:srgbClr val="DE7474"/>
    <a:srgbClr val="BFBFBF"/>
    <a:srgbClr val="D9D9D9"/>
    <a:srgbClr val="828688"/>
    <a:srgbClr val="A7A9AB"/>
    <a:srgbClr val="BABBBD"/>
    <a:srgbClr val="E1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9" autoAdjust="0"/>
    <p:restoredTop sz="86325" autoAdjust="0"/>
  </p:normalViewPr>
  <p:slideViewPr>
    <p:cSldViewPr snapToGrid="0" snapToObjects="1" showGuides="1">
      <p:cViewPr varScale="1">
        <p:scale>
          <a:sx n="84" d="100"/>
          <a:sy n="84" d="100"/>
        </p:scale>
        <p:origin x="534" y="84"/>
      </p:cViewPr>
      <p:guideLst>
        <p:guide pos="5602"/>
        <p:guide orient="horz" pos="2323"/>
        <p:guide pos="158"/>
        <p:guide orient="horz" pos="418"/>
        <p:guide orient="horz" pos="758"/>
        <p:guide pos="272"/>
        <p:guide pos="2880"/>
        <p:guide orient="horz" pos="3072"/>
        <p:guide pos="2222"/>
        <p:guide pos="5556"/>
        <p:guide pos="3515"/>
      </p:guideLst>
    </p:cSldViewPr>
  </p:slideViewPr>
  <p:outlineViewPr>
    <p:cViewPr>
      <p:scale>
        <a:sx n="100" d="100"/>
        <a:sy n="100" d="100"/>
      </p:scale>
      <p:origin x="0" y="-40866"/>
    </p:cViewPr>
  </p:outlineViewPr>
  <p:notesTextViewPr>
    <p:cViewPr>
      <p:scale>
        <a:sx n="100" d="100"/>
        <a:sy n="100" d="100"/>
      </p:scale>
      <p:origin x="0" y="0"/>
    </p:cViewPr>
  </p:notesTextViewPr>
  <p:sorterViewPr>
    <p:cViewPr>
      <p:scale>
        <a:sx n="125" d="100"/>
        <a:sy n="125" d="100"/>
      </p:scale>
      <p:origin x="0" y="-69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package" Target="../embeddings/Microsoft_Excel____15.xlsx"/><Relationship Id="rId4" Type="http://schemas.openxmlformats.org/officeDocument/2006/relationships/image" Target="../media/image6.png"/></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oleObject" Target="file:///D:\&#31227;&#21160;&#20449;&#24687;&#21270;&#30740;&#31350;&#20013;&#24515;\&#26631;&#20934;&#21270;&#39033;&#30446;\CRM\2017&#24180;\&#25968;&#25454;\&#25972;&#29702;&#25968;&#25454;\2017&#24180;&#31227;&#21160;CRM&#24066;&#22330;&#21450;&#29992;&#25143;&#30740;&#31350;&#35843;&#30740;&#38382;&#21367;&#65288;&#25968;&#25454;&#8212;&#8212;PaaS%20200&#20154;&#65289;.xlsx" TargetMode="Externa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22.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23.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24.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25.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26.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28.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package" Target="../embeddings/Microsoft_Excel____29.xlsx"/><Relationship Id="rId2" Type="http://schemas.microsoft.com/office/2011/relationships/chartColorStyle" Target="colors30.xml"/><Relationship Id="rId1" Type="http://schemas.microsoft.com/office/2011/relationships/chartStyle" Target="style3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___30.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___31.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___32.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___33.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___34.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___35.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charts/_rels/char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package" Target="../embeddings/Microsoft_Excel____8.xlsx"/><Relationship Id="rId4" Type="http://schemas.openxmlformats.org/officeDocument/2006/relationships/image" Target="../media/image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市场规模</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2014</c:v>
                </c:pt>
                <c:pt idx="1">
                  <c:v>2015</c:v>
                </c:pt>
                <c:pt idx="2">
                  <c:v>2016</c:v>
                </c:pt>
                <c:pt idx="3">
                  <c:v>2017（E）</c:v>
                </c:pt>
                <c:pt idx="4">
                  <c:v>2018（E）</c:v>
                </c:pt>
              </c:strCache>
            </c:strRef>
          </c:cat>
          <c:val>
            <c:numRef>
              <c:f>Sheet1!$B$3:$B$7</c:f>
              <c:numCache>
                <c:formatCode>General</c:formatCode>
                <c:ptCount val="5"/>
                <c:pt idx="0">
                  <c:v>3.36</c:v>
                </c:pt>
                <c:pt idx="1">
                  <c:v>3.49</c:v>
                </c:pt>
                <c:pt idx="2" formatCode="0.00_ ">
                  <c:v>6.5</c:v>
                </c:pt>
                <c:pt idx="3">
                  <c:v>10.38</c:v>
                </c:pt>
                <c:pt idx="4">
                  <c:v>13.55</c:v>
                </c:pt>
              </c:numCache>
            </c:numRef>
          </c:val>
          <c:extLst>
            <c:ext xmlns:c16="http://schemas.microsoft.com/office/drawing/2014/chart" uri="{C3380CC4-5D6E-409C-BE32-E72D297353CC}">
              <c16:uniqueId val="{00000000-0462-406B-BFC3-F25EC702CF75}"/>
            </c:ext>
          </c:extLst>
        </c:ser>
        <c:dLbls>
          <c:showLegendKey val="0"/>
          <c:showVal val="0"/>
          <c:showCatName val="0"/>
          <c:showSerName val="0"/>
          <c:showPercent val="0"/>
          <c:showBubbleSize val="0"/>
        </c:dLbls>
        <c:gapWidth val="100"/>
        <c:overlap val="-27"/>
        <c:axId val="1993088639"/>
        <c:axId val="1993093215"/>
      </c:barChart>
      <c:lineChart>
        <c:grouping val="standard"/>
        <c:varyColors val="0"/>
        <c:ser>
          <c:idx val="1"/>
          <c:order val="1"/>
          <c:tx>
            <c:strRef>
              <c:f>Sheet1!$C$1</c:f>
              <c:strCache>
                <c:ptCount val="1"/>
                <c:pt idx="0">
                  <c:v>复合增长率</c:v>
                </c:pt>
              </c:strCache>
            </c:strRef>
          </c:tx>
          <c:spPr>
            <a:ln w="28575" cap="rnd">
              <a:solidFill>
                <a:srgbClr val="373D41"/>
              </a:solidFill>
              <a:round/>
            </a:ln>
            <a:effectLst/>
          </c:spPr>
          <c:marker>
            <c:symbol val="diamond"/>
            <c:size val="10"/>
            <c:spPr>
              <a:solidFill>
                <a:srgbClr val="373D41"/>
              </a:solidFill>
              <a:ln w="9525">
                <a:noFill/>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84-4F80-BDD1-9B4BED8F8E1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2014</c:v>
                </c:pt>
                <c:pt idx="1">
                  <c:v>2015</c:v>
                </c:pt>
                <c:pt idx="2">
                  <c:v>2016</c:v>
                </c:pt>
                <c:pt idx="3">
                  <c:v>2017（E）</c:v>
                </c:pt>
                <c:pt idx="4">
                  <c:v>2018（E）</c:v>
                </c:pt>
              </c:strCache>
            </c:strRef>
          </c:cat>
          <c:val>
            <c:numRef>
              <c:f>Sheet1!$C$3:$C$7</c:f>
              <c:numCache>
                <c:formatCode>0.0%</c:formatCode>
                <c:ptCount val="5"/>
                <c:pt idx="1">
                  <c:v>3.8690476190476275E-2</c:v>
                </c:pt>
                <c:pt idx="2">
                  <c:v>0.39087160066046689</c:v>
                </c:pt>
                <c:pt idx="3">
                  <c:v>0.45641795839908594</c:v>
                </c:pt>
                <c:pt idx="4">
                  <c:v>0.41709838945112265</c:v>
                </c:pt>
              </c:numCache>
            </c:numRef>
          </c:val>
          <c:smooth val="0"/>
          <c:extLst>
            <c:ext xmlns:c16="http://schemas.microsoft.com/office/drawing/2014/chart" uri="{C3380CC4-5D6E-409C-BE32-E72D297353CC}">
              <c16:uniqueId val="{00000001-0462-406B-BFC3-F25EC702CF75}"/>
            </c:ext>
          </c:extLst>
        </c:ser>
        <c:dLbls>
          <c:showLegendKey val="0"/>
          <c:showVal val="0"/>
          <c:showCatName val="0"/>
          <c:showSerName val="0"/>
          <c:showPercent val="0"/>
          <c:showBubbleSize val="0"/>
        </c:dLbls>
        <c:marker val="1"/>
        <c:smooth val="0"/>
        <c:axId val="2031040175"/>
        <c:axId val="2031039343"/>
      </c:lineChart>
      <c:catAx>
        <c:axId val="1993088639"/>
        <c:scaling>
          <c:orientation val="minMax"/>
        </c:scaling>
        <c:delete val="0"/>
        <c:axPos val="b"/>
        <c:numFmt formatCode="General" sourceLinked="1"/>
        <c:majorTickMark val="none"/>
        <c:minorTickMark val="none"/>
        <c:tickLblPos val="nextTo"/>
        <c:spPr>
          <a:noFill/>
          <a:ln w="9525" cap="flat" cmpd="sng" algn="ctr">
            <a:solidFill>
              <a:srgbClr val="373D4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993093215"/>
        <c:crosses val="autoZero"/>
        <c:auto val="1"/>
        <c:lblAlgn val="ctr"/>
        <c:lblOffset val="100"/>
        <c:noMultiLvlLbl val="0"/>
      </c:catAx>
      <c:valAx>
        <c:axId val="1993093215"/>
        <c:scaling>
          <c:orientation val="minMax"/>
          <c:max val="16"/>
          <c:min val="0"/>
        </c:scaling>
        <c:delete val="0"/>
        <c:axPos val="l"/>
        <c:numFmt formatCode="General" sourceLinked="1"/>
        <c:majorTickMark val="out"/>
        <c:minorTickMark val="none"/>
        <c:tickLblPos val="nextTo"/>
        <c:spPr>
          <a:noFill/>
          <a:ln>
            <a:solidFill>
              <a:srgbClr val="373D41"/>
            </a:solidFill>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993088639"/>
        <c:crosses val="autoZero"/>
        <c:crossBetween val="between"/>
      </c:valAx>
      <c:valAx>
        <c:axId val="2031039343"/>
        <c:scaling>
          <c:orientation val="minMax"/>
          <c:max val="1.2"/>
          <c:min val="-2"/>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微软雅黑" panose="020B0503020204020204" pitchFamily="34" charset="-122"/>
                <a:ea typeface="微软雅黑" panose="020B0503020204020204" pitchFamily="34" charset="-122"/>
                <a:cs typeface="+mn-cs"/>
              </a:defRPr>
            </a:pPr>
            <a:endParaRPr lang="zh-CN"/>
          </a:p>
        </c:txPr>
        <c:crossAx val="2031040175"/>
        <c:crosses val="max"/>
        <c:crossBetween val="between"/>
        <c:majorUnit val="0.4"/>
      </c:valAx>
      <c:catAx>
        <c:axId val="2031040175"/>
        <c:scaling>
          <c:orientation val="minMax"/>
        </c:scaling>
        <c:delete val="1"/>
        <c:axPos val="b"/>
        <c:numFmt formatCode="General" sourceLinked="1"/>
        <c:majorTickMark val="out"/>
        <c:minorTickMark val="none"/>
        <c:tickLblPos val="nextTo"/>
        <c:crossAx val="2031039343"/>
        <c:crosses val="autoZero"/>
        <c:auto val="1"/>
        <c:lblAlgn val="ctr"/>
        <c:lblOffset val="100"/>
        <c:noMultiLvlLbl val="0"/>
      </c:catAx>
      <c:spPr>
        <a:noFill/>
        <a:ln>
          <a:noFill/>
        </a:ln>
        <a:effectLst/>
      </c:spPr>
    </c:plotArea>
    <c:legend>
      <c:legendPos val="b"/>
      <c:layout>
        <c:manualLayout>
          <c:xMode val="edge"/>
          <c:yMode val="edge"/>
          <c:x val="0.11011318319987519"/>
          <c:y val="0.90433972470998358"/>
          <c:w val="0.71927857529070394"/>
          <c:h val="5.87856985278543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69429029473423E-2"/>
          <c:y val="0.14402407792459215"/>
          <c:w val="0.91386114194105317"/>
          <c:h val="0.61261914963385622"/>
        </c:manualLayout>
      </c:layout>
      <c:barChart>
        <c:barDir val="col"/>
        <c:grouping val="clustered"/>
        <c:varyColors val="0"/>
        <c:ser>
          <c:idx val="0"/>
          <c:order val="0"/>
          <c:tx>
            <c:strRef>
              <c:f>Sheet1!$B$1</c:f>
              <c:strCache>
                <c:ptCount val="1"/>
                <c:pt idx="0">
                  <c:v>系列 1</c:v>
                </c:pt>
              </c:strCache>
            </c:strRef>
          </c:tx>
          <c:spPr>
            <a:solidFill>
              <a:srgbClr val="BFBFBF"/>
            </a:solidFill>
            <a:ln>
              <a:noFill/>
            </a:ln>
            <a:effectLst/>
          </c:spPr>
          <c:invertIfNegative val="0"/>
          <c:cat>
            <c:strRef>
              <c:f>Sheet1!$A$2:$A$5</c:f>
              <c:strCache>
                <c:ptCount val="4"/>
                <c:pt idx="0">
                  <c:v>其他</c:v>
                </c:pt>
                <c:pt idx="1">
                  <c:v>系统集成商</c:v>
                </c:pt>
                <c:pt idx="2">
                  <c:v>线下直销</c:v>
                </c:pt>
                <c:pt idx="3">
                  <c:v>线上直销</c:v>
                </c:pt>
              </c:strCache>
            </c:strRef>
          </c:cat>
          <c:val>
            <c:numRef>
              <c:f>Sheet1!$B$2:$B$5</c:f>
              <c:numCache>
                <c:formatCode>0.00%</c:formatCode>
                <c:ptCount val="4"/>
                <c:pt idx="0">
                  <c:v>0.55000000000000004</c:v>
                </c:pt>
                <c:pt idx="1">
                  <c:v>0.55000000000000004</c:v>
                </c:pt>
                <c:pt idx="2">
                  <c:v>0.55000000000000004</c:v>
                </c:pt>
                <c:pt idx="3">
                  <c:v>0.55000000000000004</c:v>
                </c:pt>
              </c:numCache>
            </c:numRef>
          </c:val>
          <c:extLst>
            <c:ext xmlns:c16="http://schemas.microsoft.com/office/drawing/2014/chart" uri="{C3380CC4-5D6E-409C-BE32-E72D297353CC}">
              <c16:uniqueId val="{00000000-072B-4AC3-BBF7-D4603ABD0D09}"/>
            </c:ext>
          </c:extLst>
        </c:ser>
        <c:ser>
          <c:idx val="1"/>
          <c:order val="1"/>
          <c:tx>
            <c:strRef>
              <c:f>Sheet1!$C$1</c:f>
              <c:strCache>
                <c:ptCount val="1"/>
                <c:pt idx="0">
                  <c:v>系列 2</c:v>
                </c:pt>
              </c:strCache>
            </c:strRef>
          </c:tx>
          <c:spPr>
            <a:solidFill>
              <a:srgbClr val="D13E3E"/>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4-072B-4AC3-BBF7-D4603ABD0D09}"/>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3-072B-4AC3-BBF7-D4603ABD0D0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其他</c:v>
                </c:pt>
                <c:pt idx="1">
                  <c:v>系统集成商</c:v>
                </c:pt>
                <c:pt idx="2">
                  <c:v>线下直销</c:v>
                </c:pt>
                <c:pt idx="3">
                  <c:v>线上直销</c:v>
                </c:pt>
              </c:strCache>
            </c:strRef>
          </c:cat>
          <c:val>
            <c:numRef>
              <c:f>Sheet1!$C$2:$C$5</c:f>
              <c:numCache>
                <c:formatCode>0.00%</c:formatCode>
                <c:ptCount val="4"/>
                <c:pt idx="0">
                  <c:v>0.13</c:v>
                </c:pt>
                <c:pt idx="1">
                  <c:v>6.5000000000000002E-2</c:v>
                </c:pt>
                <c:pt idx="2">
                  <c:v>0.36799999999999999</c:v>
                </c:pt>
                <c:pt idx="3">
                  <c:v>0.436</c:v>
                </c:pt>
              </c:numCache>
            </c:numRef>
          </c:val>
          <c:extLst>
            <c:ext xmlns:c16="http://schemas.microsoft.com/office/drawing/2014/chart" uri="{C3380CC4-5D6E-409C-BE32-E72D297353CC}">
              <c16:uniqueId val="{00000001-072B-4AC3-BBF7-D4603ABD0D09}"/>
            </c:ext>
          </c:extLst>
        </c:ser>
        <c:dLbls>
          <c:showLegendKey val="0"/>
          <c:showVal val="0"/>
          <c:showCatName val="0"/>
          <c:showSerName val="0"/>
          <c:showPercent val="0"/>
          <c:showBubbleSize val="0"/>
        </c:dLbls>
        <c:gapWidth val="120"/>
        <c:overlap val="100"/>
        <c:axId val="2135574095"/>
        <c:axId val="2135574511"/>
      </c:barChart>
      <c:catAx>
        <c:axId val="213557409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135574511"/>
        <c:crosses val="autoZero"/>
        <c:auto val="1"/>
        <c:lblAlgn val="ctr"/>
        <c:lblOffset val="100"/>
        <c:noMultiLvlLbl val="0"/>
      </c:catAx>
      <c:valAx>
        <c:axId val="2135574511"/>
        <c:scaling>
          <c:orientation val="minMax"/>
        </c:scaling>
        <c:delete val="1"/>
        <c:axPos val="r"/>
        <c:numFmt formatCode="0.00%" sourceLinked="1"/>
        <c:majorTickMark val="none"/>
        <c:minorTickMark val="none"/>
        <c:tickLblPos val="nextTo"/>
        <c:crossAx val="213557409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6908886394415401"/>
          <c:y val="7.5401959371459631E-2"/>
          <c:w val="0.29493612439680056"/>
          <c:h val="0.84919608125708079"/>
        </c:manualLayout>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Sheet1!$A$17:$A$19</c:f>
              <c:strCache>
                <c:ptCount val="3"/>
                <c:pt idx="0">
                  <c:v>缺乏行业内应用移动CRM的最佳实践作为参考</c:v>
                </c:pt>
                <c:pt idx="1">
                  <c:v>体系化管理思想的认知不足</c:v>
                </c:pt>
                <c:pt idx="2">
                  <c:v>公司内部缺乏理解业务的IT技术人才</c:v>
                </c:pt>
              </c:strCache>
            </c:strRef>
          </c:cat>
          <c:val>
            <c:numRef>
              <c:f>Sheet1!$B$17:$B$19</c:f>
              <c:numCache>
                <c:formatCode>0.0%</c:formatCode>
                <c:ptCount val="3"/>
                <c:pt idx="0">
                  <c:v>0.35</c:v>
                </c:pt>
                <c:pt idx="1">
                  <c:v>0.35</c:v>
                </c:pt>
                <c:pt idx="2">
                  <c:v>0.35</c:v>
                </c:pt>
              </c:numCache>
            </c:numRef>
          </c:val>
          <c:extLst>
            <c:ext xmlns:c16="http://schemas.microsoft.com/office/drawing/2014/chart" uri="{C3380CC4-5D6E-409C-BE32-E72D297353CC}">
              <c16:uniqueId val="{00000000-3E51-4EED-A159-B613B75EB481}"/>
            </c:ext>
          </c:extLst>
        </c:ser>
        <c:ser>
          <c:idx val="1"/>
          <c:order val="1"/>
          <c:tx>
            <c:strRef>
              <c:f>Sheet1!$C$1</c:f>
              <c:strCache>
                <c:ptCount val="1"/>
                <c:pt idx="0">
                  <c:v>系列 2</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缺乏行业内应用移动CRM的最佳实践作为参考</c:v>
                </c:pt>
                <c:pt idx="1">
                  <c:v>体系化管理思想的认知不足</c:v>
                </c:pt>
                <c:pt idx="2">
                  <c:v>公司内部缺乏理解业务的IT技术人才</c:v>
                </c:pt>
              </c:strCache>
            </c:strRef>
          </c:cat>
          <c:val>
            <c:numRef>
              <c:f>Sheet1!$C$17:$C$19</c:f>
              <c:numCache>
                <c:formatCode>0.0%</c:formatCode>
                <c:ptCount val="3"/>
                <c:pt idx="0">
                  <c:v>0.21739130434782608</c:v>
                </c:pt>
                <c:pt idx="1">
                  <c:v>0.2391304347826087</c:v>
                </c:pt>
                <c:pt idx="2">
                  <c:v>0.28260869565217389</c:v>
                </c:pt>
              </c:numCache>
            </c:numRef>
          </c:val>
          <c:extLst>
            <c:ext xmlns:c16="http://schemas.microsoft.com/office/drawing/2014/chart" uri="{C3380CC4-5D6E-409C-BE32-E72D297353CC}">
              <c16:uniqueId val="{00000003-3E51-4EED-A159-B613B75EB481}"/>
            </c:ext>
          </c:extLst>
        </c:ser>
        <c:dLbls>
          <c:showLegendKey val="0"/>
          <c:showVal val="0"/>
          <c:showCatName val="0"/>
          <c:showSerName val="0"/>
          <c:showPercent val="0"/>
          <c:showBubbleSize val="0"/>
        </c:dLbls>
        <c:gapWidth val="70"/>
        <c:overlap val="100"/>
        <c:axId val="496070896"/>
        <c:axId val="496072560"/>
      </c:barChart>
      <c:catAx>
        <c:axId val="4960708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496072560"/>
        <c:crosses val="autoZero"/>
        <c:auto val="1"/>
        <c:lblAlgn val="ctr"/>
        <c:lblOffset val="100"/>
        <c:noMultiLvlLbl val="0"/>
      </c:catAx>
      <c:valAx>
        <c:axId val="496072560"/>
        <c:scaling>
          <c:orientation val="minMax"/>
          <c:min val="0"/>
        </c:scaling>
        <c:delete val="1"/>
        <c:axPos val="b"/>
        <c:numFmt formatCode="0.0%" sourceLinked="1"/>
        <c:majorTickMark val="none"/>
        <c:minorTickMark val="none"/>
        <c:tickLblPos val="nextTo"/>
        <c:crossAx val="496070896"/>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112007168458785"/>
          <c:y val="4.2279830130114132E-2"/>
          <c:w val="0.47887992831541221"/>
          <c:h val="0.91544033973977168"/>
        </c:manualLayout>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Sheet1!$A$19:$A$23</c:f>
              <c:strCache>
                <c:ptCount val="5"/>
                <c:pt idx="0">
                  <c:v>产品的功能满足全部需求</c:v>
                </c:pt>
                <c:pt idx="1">
                  <c:v>产品安全性</c:v>
                </c:pt>
                <c:pt idx="2">
                  <c:v>售后服务</c:v>
                </c:pt>
                <c:pt idx="3">
                  <c:v>产品成本</c:v>
                </c:pt>
                <c:pt idx="4">
                  <c:v>产品易用性</c:v>
                </c:pt>
              </c:strCache>
            </c:strRef>
          </c:cat>
          <c:val>
            <c:numRef>
              <c:f>Sheet1!$B$19:$B$23</c:f>
              <c:numCache>
                <c:formatCode>0.0%</c:formatCode>
                <c:ptCount val="5"/>
                <c:pt idx="0">
                  <c:v>0.6</c:v>
                </c:pt>
                <c:pt idx="1">
                  <c:v>0.6</c:v>
                </c:pt>
                <c:pt idx="2">
                  <c:v>0.6</c:v>
                </c:pt>
                <c:pt idx="3">
                  <c:v>0.6</c:v>
                </c:pt>
                <c:pt idx="4">
                  <c:v>0.6</c:v>
                </c:pt>
              </c:numCache>
            </c:numRef>
          </c:val>
          <c:extLst>
            <c:ext xmlns:c16="http://schemas.microsoft.com/office/drawing/2014/chart" uri="{C3380CC4-5D6E-409C-BE32-E72D297353CC}">
              <c16:uniqueId val="{00000000-1685-4401-A293-8DBD926F89C9}"/>
            </c:ext>
          </c:extLst>
        </c:ser>
        <c:ser>
          <c:idx val="1"/>
          <c:order val="1"/>
          <c:tx>
            <c:strRef>
              <c:f>Sheet1!$C$1</c:f>
              <c:strCache>
                <c:ptCount val="1"/>
                <c:pt idx="0">
                  <c:v>列1</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Sheet1!$A$19:$A$23</c:f>
              <c:strCache>
                <c:ptCount val="5"/>
                <c:pt idx="0">
                  <c:v>产品的功能满足全部需求</c:v>
                </c:pt>
                <c:pt idx="1">
                  <c:v>产品安全性</c:v>
                </c:pt>
                <c:pt idx="2">
                  <c:v>售后服务</c:v>
                </c:pt>
                <c:pt idx="3">
                  <c:v>产品成本</c:v>
                </c:pt>
                <c:pt idx="4">
                  <c:v>产品易用性</c:v>
                </c:pt>
              </c:strCache>
            </c:strRef>
          </c:cat>
          <c:val>
            <c:numRef>
              <c:f>Sheet1!$C$19:$C$23</c:f>
              <c:numCache>
                <c:formatCode>0.0%</c:formatCode>
                <c:ptCount val="5"/>
                <c:pt idx="0">
                  <c:v>0.40384615384615385</c:v>
                </c:pt>
                <c:pt idx="1">
                  <c:v>0.40384615384615385</c:v>
                </c:pt>
                <c:pt idx="2">
                  <c:v>0.44230769230769229</c:v>
                </c:pt>
                <c:pt idx="3">
                  <c:v>0.51923076923076927</c:v>
                </c:pt>
                <c:pt idx="4">
                  <c:v>0.51923076923076927</c:v>
                </c:pt>
              </c:numCache>
            </c:numRef>
          </c:val>
          <c:extLst>
            <c:ext xmlns:c16="http://schemas.microsoft.com/office/drawing/2014/chart" uri="{C3380CC4-5D6E-409C-BE32-E72D297353CC}">
              <c16:uniqueId val="{00000003-1685-4401-A293-8DBD926F89C9}"/>
            </c:ext>
          </c:extLst>
        </c:ser>
        <c:dLbls>
          <c:showLegendKey val="0"/>
          <c:showVal val="0"/>
          <c:showCatName val="0"/>
          <c:showSerName val="0"/>
          <c:showPercent val="0"/>
          <c:showBubbleSize val="0"/>
        </c:dLbls>
        <c:gapWidth val="100"/>
        <c:overlap val="100"/>
        <c:axId val="266752704"/>
        <c:axId val="266746880"/>
      </c:barChart>
      <c:catAx>
        <c:axId val="26675270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66746880"/>
        <c:crosses val="autoZero"/>
        <c:auto val="1"/>
        <c:lblAlgn val="ctr"/>
        <c:lblOffset val="100"/>
        <c:noMultiLvlLbl val="0"/>
      </c:catAx>
      <c:valAx>
        <c:axId val="266746880"/>
        <c:scaling>
          <c:orientation val="minMax"/>
        </c:scaling>
        <c:delete val="1"/>
        <c:axPos val="b"/>
        <c:numFmt formatCode="0.0%" sourceLinked="1"/>
        <c:majorTickMark val="none"/>
        <c:minorTickMark val="none"/>
        <c:tickLblPos val="nextTo"/>
        <c:crossAx val="266752704"/>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77060931899642"/>
          <c:y val="5.4273504273504275E-2"/>
          <c:w val="0.50163978494623651"/>
          <c:h val="0.89228046796891225"/>
        </c:manualLayout>
      </c:layout>
      <c:barChart>
        <c:barDir val="bar"/>
        <c:grouping val="clustered"/>
        <c:varyColors val="0"/>
        <c:ser>
          <c:idx val="0"/>
          <c:order val="0"/>
          <c:tx>
            <c:strRef>
              <c:f>Sheet1!$B$1</c:f>
              <c:strCache>
                <c:ptCount val="1"/>
                <c:pt idx="0">
                  <c:v>系列 1</c:v>
                </c:pt>
              </c:strCache>
            </c:strRef>
          </c:tx>
          <c:spPr>
            <a:solidFill>
              <a:srgbClr val="BFBFBF"/>
            </a:solidFill>
            <a:ln>
              <a:noFill/>
            </a:ln>
            <a:effectLst/>
          </c:spPr>
          <c:invertIfNegative val="0"/>
          <c:cat>
            <c:strRef>
              <c:f>Sheet1!$A$9:$A$13</c:f>
              <c:strCache>
                <c:ptCount val="5"/>
                <c:pt idx="0">
                  <c:v>专业技术、产品论坛</c:v>
                </c:pt>
                <c:pt idx="1">
                  <c:v>朋友圈、工作圈</c:v>
                </c:pt>
                <c:pt idx="2">
                  <c:v>厂商销售部门</c:v>
                </c:pt>
                <c:pt idx="3">
                  <c:v>朋友推荐</c:v>
                </c:pt>
                <c:pt idx="4">
                  <c:v>互联网</c:v>
                </c:pt>
              </c:strCache>
            </c:strRef>
          </c:cat>
          <c:val>
            <c:numRef>
              <c:f>Sheet1!$B$9:$B$13</c:f>
              <c:numCache>
                <c:formatCode>0.0%</c:formatCode>
                <c:ptCount val="5"/>
                <c:pt idx="0">
                  <c:v>0.6</c:v>
                </c:pt>
                <c:pt idx="1">
                  <c:v>0.6</c:v>
                </c:pt>
                <c:pt idx="2">
                  <c:v>0.6</c:v>
                </c:pt>
                <c:pt idx="3">
                  <c:v>0.6</c:v>
                </c:pt>
                <c:pt idx="4">
                  <c:v>0.6</c:v>
                </c:pt>
              </c:numCache>
            </c:numRef>
          </c:val>
          <c:extLst>
            <c:ext xmlns:c16="http://schemas.microsoft.com/office/drawing/2014/chart" uri="{C3380CC4-5D6E-409C-BE32-E72D297353CC}">
              <c16:uniqueId val="{00000000-F2E9-49F3-A816-E7B70660690A}"/>
            </c:ext>
          </c:extLst>
        </c:ser>
        <c:ser>
          <c:idx val="1"/>
          <c:order val="1"/>
          <c:tx>
            <c:strRef>
              <c:f>Sheet1!$C$1</c:f>
              <c:strCache>
                <c:ptCount val="1"/>
                <c:pt idx="0">
                  <c:v>列1</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专业技术、产品论坛</c:v>
                </c:pt>
                <c:pt idx="1">
                  <c:v>朋友圈、工作圈</c:v>
                </c:pt>
                <c:pt idx="2">
                  <c:v>厂商销售部门</c:v>
                </c:pt>
                <c:pt idx="3">
                  <c:v>朋友推荐</c:v>
                </c:pt>
                <c:pt idx="4">
                  <c:v>互联网</c:v>
                </c:pt>
              </c:strCache>
            </c:strRef>
          </c:cat>
          <c:val>
            <c:numRef>
              <c:f>Sheet1!$C$9:$C$13</c:f>
              <c:numCache>
                <c:formatCode>0.0%</c:formatCode>
                <c:ptCount val="5"/>
                <c:pt idx="0">
                  <c:v>0.21153846153846154</c:v>
                </c:pt>
                <c:pt idx="1">
                  <c:v>0.23076923076923078</c:v>
                </c:pt>
                <c:pt idx="2">
                  <c:v>0.28846153846153844</c:v>
                </c:pt>
                <c:pt idx="3">
                  <c:v>0.34615384615384615</c:v>
                </c:pt>
                <c:pt idx="4">
                  <c:v>0.51923076923076927</c:v>
                </c:pt>
              </c:numCache>
            </c:numRef>
          </c:val>
          <c:extLst>
            <c:ext xmlns:c16="http://schemas.microsoft.com/office/drawing/2014/chart" uri="{C3380CC4-5D6E-409C-BE32-E72D297353CC}">
              <c16:uniqueId val="{00000003-F2E9-49F3-A816-E7B70660690A}"/>
            </c:ext>
          </c:extLst>
        </c:ser>
        <c:dLbls>
          <c:showLegendKey val="0"/>
          <c:showVal val="0"/>
          <c:showCatName val="0"/>
          <c:showSerName val="0"/>
          <c:showPercent val="0"/>
          <c:showBubbleSize val="0"/>
        </c:dLbls>
        <c:gapWidth val="100"/>
        <c:overlap val="100"/>
        <c:axId val="300159152"/>
        <c:axId val="300157904"/>
      </c:barChart>
      <c:catAx>
        <c:axId val="30015915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00157904"/>
        <c:crosses val="autoZero"/>
        <c:auto val="1"/>
        <c:lblAlgn val="ctr"/>
        <c:lblOffset val="100"/>
        <c:noMultiLvlLbl val="0"/>
      </c:catAx>
      <c:valAx>
        <c:axId val="300157904"/>
        <c:scaling>
          <c:orientation val="minMax"/>
        </c:scaling>
        <c:delete val="1"/>
        <c:axPos val="b"/>
        <c:numFmt formatCode="0.0%" sourceLinked="1"/>
        <c:majorTickMark val="none"/>
        <c:minorTickMark val="none"/>
        <c:tickLblPos val="nextTo"/>
        <c:crossAx val="30015915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052183699310887"/>
          <c:y val="8.0791513941596463E-2"/>
          <c:w val="0.52179329268654551"/>
          <c:h val="0.86519282735954628"/>
        </c:manualLayout>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Sheet1!$A$9:$A$13</c:f>
              <c:strCache>
                <c:ptCount val="5"/>
                <c:pt idx="0">
                  <c:v>功能不匹配实际业务需求</c:v>
                </c:pt>
                <c:pt idx="1">
                  <c:v>领导、上级部门没有推动</c:v>
                </c:pt>
                <c:pt idx="2">
                  <c:v>功能简单，不能解决实际问题</c:v>
                </c:pt>
                <c:pt idx="3">
                  <c:v>不能与原有系统充分整合</c:v>
                </c:pt>
                <c:pt idx="4">
                  <c:v>员工不愿意使用，对云CRM有抵触</c:v>
                </c:pt>
              </c:strCache>
            </c:strRef>
          </c:cat>
          <c:val>
            <c:numRef>
              <c:f>Sheet1!$B$9:$B$13</c:f>
              <c:numCache>
                <c:formatCode>0.0%</c:formatCode>
                <c:ptCount val="5"/>
                <c:pt idx="0">
                  <c:v>0.6</c:v>
                </c:pt>
                <c:pt idx="1">
                  <c:v>0.6</c:v>
                </c:pt>
                <c:pt idx="2">
                  <c:v>0.6</c:v>
                </c:pt>
                <c:pt idx="3">
                  <c:v>0.6</c:v>
                </c:pt>
                <c:pt idx="4">
                  <c:v>0.6</c:v>
                </c:pt>
              </c:numCache>
            </c:numRef>
          </c:val>
          <c:extLst>
            <c:ext xmlns:c16="http://schemas.microsoft.com/office/drawing/2014/chart" uri="{C3380CC4-5D6E-409C-BE32-E72D297353CC}">
              <c16:uniqueId val="{00000000-9CE2-47EF-A4D7-20E231CA54CC}"/>
            </c:ext>
          </c:extLst>
        </c:ser>
        <c:ser>
          <c:idx val="1"/>
          <c:order val="1"/>
          <c:tx>
            <c:strRef>
              <c:f>Sheet1!$C$1</c:f>
              <c:strCache>
                <c:ptCount val="1"/>
                <c:pt idx="0">
                  <c:v>列1</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功能不匹配实际业务需求</c:v>
                </c:pt>
                <c:pt idx="1">
                  <c:v>领导、上级部门没有推动</c:v>
                </c:pt>
                <c:pt idx="2">
                  <c:v>功能简单，不能解决实际问题</c:v>
                </c:pt>
                <c:pt idx="3">
                  <c:v>不能与原有系统充分整合</c:v>
                </c:pt>
                <c:pt idx="4">
                  <c:v>员工不愿意使用，对云CRM有抵触</c:v>
                </c:pt>
              </c:strCache>
            </c:strRef>
          </c:cat>
          <c:val>
            <c:numRef>
              <c:f>Sheet1!$C$9:$C$13</c:f>
              <c:numCache>
                <c:formatCode>0.0%</c:formatCode>
                <c:ptCount val="5"/>
                <c:pt idx="0">
                  <c:v>0.17391304347826086</c:v>
                </c:pt>
                <c:pt idx="1">
                  <c:v>0.19565217391304349</c:v>
                </c:pt>
                <c:pt idx="2">
                  <c:v>0.19565217391304349</c:v>
                </c:pt>
                <c:pt idx="3">
                  <c:v>0.21739130434782608</c:v>
                </c:pt>
                <c:pt idx="4">
                  <c:v>0.5</c:v>
                </c:pt>
              </c:numCache>
            </c:numRef>
          </c:val>
          <c:extLst>
            <c:ext xmlns:c16="http://schemas.microsoft.com/office/drawing/2014/chart" uri="{C3380CC4-5D6E-409C-BE32-E72D297353CC}">
              <c16:uniqueId val="{00000003-9CE2-47EF-A4D7-20E231CA54CC}"/>
            </c:ext>
          </c:extLst>
        </c:ser>
        <c:dLbls>
          <c:showLegendKey val="0"/>
          <c:showVal val="0"/>
          <c:showCatName val="0"/>
          <c:showSerName val="0"/>
          <c:showPercent val="0"/>
          <c:showBubbleSize val="0"/>
        </c:dLbls>
        <c:gapWidth val="100"/>
        <c:overlap val="100"/>
        <c:axId val="266741888"/>
        <c:axId val="266742720"/>
      </c:barChart>
      <c:catAx>
        <c:axId val="26674188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66742720"/>
        <c:crosses val="autoZero"/>
        <c:auto val="1"/>
        <c:lblAlgn val="ctr"/>
        <c:lblOffset val="100"/>
        <c:noMultiLvlLbl val="0"/>
      </c:catAx>
      <c:valAx>
        <c:axId val="266742720"/>
        <c:scaling>
          <c:orientation val="minMax"/>
          <c:min val="0"/>
        </c:scaling>
        <c:delete val="1"/>
        <c:axPos val="b"/>
        <c:numFmt formatCode="0.0%" sourceLinked="1"/>
        <c:majorTickMark val="out"/>
        <c:minorTickMark val="none"/>
        <c:tickLblPos val="nextTo"/>
        <c:crossAx val="266741888"/>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Sheet1!$A$3:$A$8</c:f>
              <c:strCache>
                <c:ptCount val="6"/>
                <c:pt idx="0">
                  <c:v>在发布、收到任务通知时被动使用</c:v>
                </c:pt>
                <c:pt idx="1">
                  <c:v>定期周期性处理业务时使用</c:v>
                </c:pt>
                <c:pt idx="2">
                  <c:v>出差时使用</c:v>
                </c:pt>
                <c:pt idx="3">
                  <c:v>外出时使用</c:v>
                </c:pt>
                <c:pt idx="4">
                  <c:v>只在销售过程中登陆使用</c:v>
                </c:pt>
                <c:pt idx="5">
                  <c:v>公司规定工作日上班必须登录使用</c:v>
                </c:pt>
              </c:strCache>
            </c:strRef>
          </c:cat>
          <c:val>
            <c:numRef>
              <c:f>Sheet1!$B$3:$B$8</c:f>
              <c:numCache>
                <c:formatCode>0.0%</c:formatCode>
                <c:ptCount val="6"/>
                <c:pt idx="0">
                  <c:v>0.55000000000000004</c:v>
                </c:pt>
                <c:pt idx="1">
                  <c:v>0.55000000000000004</c:v>
                </c:pt>
                <c:pt idx="2">
                  <c:v>0.55000000000000004</c:v>
                </c:pt>
                <c:pt idx="3">
                  <c:v>0.55000000000000004</c:v>
                </c:pt>
                <c:pt idx="4">
                  <c:v>0.55000000000000004</c:v>
                </c:pt>
                <c:pt idx="5">
                  <c:v>0.55000000000000004</c:v>
                </c:pt>
              </c:numCache>
            </c:numRef>
          </c:val>
          <c:extLst>
            <c:ext xmlns:c16="http://schemas.microsoft.com/office/drawing/2014/chart" uri="{C3380CC4-5D6E-409C-BE32-E72D297353CC}">
              <c16:uniqueId val="{00000000-93A0-4B41-AEFE-DEF8365E06AA}"/>
            </c:ext>
          </c:extLst>
        </c:ser>
        <c:ser>
          <c:idx val="1"/>
          <c:order val="1"/>
          <c:tx>
            <c:strRef>
              <c:f>Sheet1!$C$1</c:f>
              <c:strCache>
                <c:ptCount val="1"/>
                <c:pt idx="0">
                  <c:v>列1</c:v>
                </c:pt>
              </c:strCache>
            </c:strRef>
          </c:tx>
          <c:spPr>
            <a:solidFill>
              <a:srgbClr val="D13E3E"/>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1-7D0A-4F73-A994-B3ECA2238904}"/>
                </c:ext>
              </c:extLst>
            </c:dLbl>
            <c:dLbl>
              <c:idx val="4"/>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0-7D0A-4F73-A994-B3ECA2238904}"/>
                </c:ext>
              </c:extLst>
            </c:dLbl>
            <c:dLbl>
              <c:idx val="5"/>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5-93A0-4B41-AEFE-DEF8365E06AA}"/>
                </c:ext>
              </c:extLst>
            </c:dLbl>
            <c:dLbl>
              <c:idx val="6"/>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4-93A0-4B41-AEFE-DEF8365E06A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在发布、收到任务通知时被动使用</c:v>
                </c:pt>
                <c:pt idx="1">
                  <c:v>定期周期性处理业务时使用</c:v>
                </c:pt>
                <c:pt idx="2">
                  <c:v>出差时使用</c:v>
                </c:pt>
                <c:pt idx="3">
                  <c:v>外出时使用</c:v>
                </c:pt>
                <c:pt idx="4">
                  <c:v>只在销售过程中登陆使用</c:v>
                </c:pt>
                <c:pt idx="5">
                  <c:v>公司规定工作日上班必须登录使用</c:v>
                </c:pt>
              </c:strCache>
            </c:strRef>
          </c:cat>
          <c:val>
            <c:numRef>
              <c:f>Sheet1!$C$3:$C$8</c:f>
              <c:numCache>
                <c:formatCode>0.0%</c:formatCode>
                <c:ptCount val="6"/>
                <c:pt idx="0">
                  <c:v>6.5217391304347824E-2</c:v>
                </c:pt>
                <c:pt idx="1">
                  <c:v>6.5217391304347824E-2</c:v>
                </c:pt>
                <c:pt idx="2">
                  <c:v>8.6956521739130432E-2</c:v>
                </c:pt>
                <c:pt idx="3">
                  <c:v>0.13043478260869565</c:v>
                </c:pt>
                <c:pt idx="4">
                  <c:v>0.21739130434782608</c:v>
                </c:pt>
                <c:pt idx="5">
                  <c:v>0.43478260869565216</c:v>
                </c:pt>
              </c:numCache>
            </c:numRef>
          </c:val>
          <c:extLst>
            <c:ext xmlns:c16="http://schemas.microsoft.com/office/drawing/2014/chart" uri="{C3380CC4-5D6E-409C-BE32-E72D297353CC}">
              <c16:uniqueId val="{00000003-93A0-4B41-AEFE-DEF8365E06AA}"/>
            </c:ext>
          </c:extLst>
        </c:ser>
        <c:dLbls>
          <c:showLegendKey val="0"/>
          <c:showVal val="0"/>
          <c:showCatName val="0"/>
          <c:showSerName val="0"/>
          <c:showPercent val="0"/>
          <c:showBubbleSize val="0"/>
        </c:dLbls>
        <c:gapWidth val="70"/>
        <c:overlap val="100"/>
        <c:axId val="266754784"/>
        <c:axId val="266755200"/>
      </c:barChart>
      <c:catAx>
        <c:axId val="26675478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66755200"/>
        <c:crosses val="autoZero"/>
        <c:auto val="1"/>
        <c:lblAlgn val="ctr"/>
        <c:lblOffset val="100"/>
        <c:noMultiLvlLbl val="0"/>
      </c:catAx>
      <c:valAx>
        <c:axId val="266755200"/>
        <c:scaling>
          <c:orientation val="minMax"/>
        </c:scaling>
        <c:delete val="1"/>
        <c:axPos val="b"/>
        <c:numFmt formatCode="0.0%" sourceLinked="1"/>
        <c:majorTickMark val="none"/>
        <c:minorTickMark val="none"/>
        <c:tickLblPos val="nextTo"/>
        <c:crossAx val="266754784"/>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7917713368941"/>
          <c:y val="3.1273523650616093E-2"/>
          <c:w val="0.66823914241040494"/>
          <c:h val="0.93745295269876783"/>
        </c:manualLayout>
      </c:layout>
      <c:barChart>
        <c:barDir val="bar"/>
        <c:grouping val="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Pt>
            <c:idx val="14"/>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EE4F-4A17-8F04-949DE7D94699}"/>
              </c:ext>
            </c:extLst>
          </c:dPt>
          <c:cat>
            <c:strRef>
              <c:f>Sheet1!$A$2:$A$18</c:f>
              <c:strCache>
                <c:ptCount val="17"/>
                <c:pt idx="0">
                  <c:v>其他</c:v>
                </c:pt>
                <c:pt idx="1">
                  <c:v>医院*</c:v>
                </c:pt>
                <c:pt idx="2">
                  <c:v>电子商务</c:v>
                </c:pt>
                <c:pt idx="3">
                  <c:v>能源——其他</c:v>
                </c:pt>
                <c:pt idx="4">
                  <c:v>交通运输业</c:v>
                </c:pt>
                <c:pt idx="5">
                  <c:v>能源——电力</c:v>
                </c:pt>
                <c:pt idx="6">
                  <c:v>教育——院校</c:v>
                </c:pt>
                <c:pt idx="7">
                  <c:v>教育——培训机构</c:v>
                </c:pt>
                <c:pt idx="8">
                  <c:v>零售业</c:v>
                </c:pt>
                <c:pt idx="9">
                  <c:v>金融业——银行</c:v>
                </c:pt>
                <c:pt idx="10">
                  <c:v>住宿和餐饮业</c:v>
                </c:pt>
                <c:pt idx="11">
                  <c:v>金融业——信贷</c:v>
                </c:pt>
                <c:pt idx="12">
                  <c:v>建筑与房地产业</c:v>
                </c:pt>
                <c:pt idx="13">
                  <c:v>金融业——保险</c:v>
                </c:pt>
                <c:pt idx="14">
                  <c:v>金融业——证券</c:v>
                </c:pt>
                <c:pt idx="15">
                  <c:v>制造业</c:v>
                </c:pt>
                <c:pt idx="16">
                  <c:v>TMT</c:v>
                </c:pt>
              </c:strCache>
            </c:strRef>
          </c:cat>
          <c:val>
            <c:numRef>
              <c:f>Sheet1!$B$2:$B$18</c:f>
              <c:numCache>
                <c:formatCode>0.00_ </c:formatCode>
                <c:ptCount val="17"/>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numCache>
            </c:numRef>
          </c:val>
          <c:extLst>
            <c:ext xmlns:c16="http://schemas.microsoft.com/office/drawing/2014/chart" uri="{C3380CC4-5D6E-409C-BE32-E72D297353CC}">
              <c16:uniqueId val="{00000002-EE4F-4A17-8F04-949DE7D94699}"/>
            </c:ext>
          </c:extLst>
        </c:ser>
        <c:ser>
          <c:idx val="1"/>
          <c:order val="1"/>
          <c:tx>
            <c:strRef>
              <c:f>Sheet1!$C$1</c:f>
              <c:strCache>
                <c:ptCount val="1"/>
                <c:pt idx="0">
                  <c:v>系列 2</c:v>
                </c:pt>
              </c:strCache>
            </c:strRef>
          </c:tx>
          <c:spPr>
            <a:solidFill>
              <a:srgbClr val="D13E3E"/>
            </a:solidFill>
            <a:ln>
              <a:noFill/>
            </a:ln>
            <a:effectLst/>
          </c:spPr>
          <c:invertIfNegative val="0"/>
          <c:dPt>
            <c:idx val="14"/>
            <c:invertIfNegative val="0"/>
            <c:bubble3D val="0"/>
            <c:spPr>
              <a:solidFill>
                <a:srgbClr val="D13E3E"/>
              </a:solidFill>
              <a:ln>
                <a:noFill/>
              </a:ln>
              <a:effectLst/>
            </c:spPr>
            <c:extLst>
              <c:ext xmlns:c16="http://schemas.microsoft.com/office/drawing/2014/chart" uri="{C3380CC4-5D6E-409C-BE32-E72D297353CC}">
                <c16:uniqueId val="{00000004-EE4F-4A17-8F04-949DE7D94699}"/>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其他</c:v>
                </c:pt>
                <c:pt idx="1">
                  <c:v>医院*</c:v>
                </c:pt>
                <c:pt idx="2">
                  <c:v>电子商务</c:v>
                </c:pt>
                <c:pt idx="3">
                  <c:v>能源——其他</c:v>
                </c:pt>
                <c:pt idx="4">
                  <c:v>交通运输业</c:v>
                </c:pt>
                <c:pt idx="5">
                  <c:v>能源——电力</c:v>
                </c:pt>
                <c:pt idx="6">
                  <c:v>教育——院校</c:v>
                </c:pt>
                <c:pt idx="7">
                  <c:v>教育——培训机构</c:v>
                </c:pt>
                <c:pt idx="8">
                  <c:v>零售业</c:v>
                </c:pt>
                <c:pt idx="9">
                  <c:v>金融业——银行</c:v>
                </c:pt>
                <c:pt idx="10">
                  <c:v>住宿和餐饮业</c:v>
                </c:pt>
                <c:pt idx="11">
                  <c:v>金融业——信贷</c:v>
                </c:pt>
                <c:pt idx="12">
                  <c:v>建筑与房地产业</c:v>
                </c:pt>
                <c:pt idx="13">
                  <c:v>金融业——保险</c:v>
                </c:pt>
                <c:pt idx="14">
                  <c:v>金融业——证券</c:v>
                </c:pt>
                <c:pt idx="15">
                  <c:v>制造业</c:v>
                </c:pt>
                <c:pt idx="16">
                  <c:v>TMT</c:v>
                </c:pt>
              </c:strCache>
            </c:strRef>
          </c:cat>
          <c:val>
            <c:numRef>
              <c:f>Sheet1!$C$2:$C$18</c:f>
              <c:numCache>
                <c:formatCode>0.0</c:formatCode>
                <c:ptCount val="17"/>
                <c:pt idx="0">
                  <c:v>1.153846153846154</c:v>
                </c:pt>
                <c:pt idx="1">
                  <c:v>0.76923076923076938</c:v>
                </c:pt>
                <c:pt idx="2">
                  <c:v>0.76923076923076938</c:v>
                </c:pt>
                <c:pt idx="3">
                  <c:v>0.76923076923076938</c:v>
                </c:pt>
                <c:pt idx="4">
                  <c:v>0.96153846153846156</c:v>
                </c:pt>
                <c:pt idx="5">
                  <c:v>0.96153846153846156</c:v>
                </c:pt>
                <c:pt idx="6">
                  <c:v>1.3461538461538463</c:v>
                </c:pt>
                <c:pt idx="7">
                  <c:v>2.1153846153846154</c:v>
                </c:pt>
                <c:pt idx="8">
                  <c:v>2.1153846153846154</c:v>
                </c:pt>
                <c:pt idx="9">
                  <c:v>2.3076923076923079</c:v>
                </c:pt>
                <c:pt idx="10">
                  <c:v>2.5</c:v>
                </c:pt>
                <c:pt idx="11">
                  <c:v>2.6923076923076925</c:v>
                </c:pt>
                <c:pt idx="12">
                  <c:v>3.0769230769230775</c:v>
                </c:pt>
                <c:pt idx="13">
                  <c:v>3.4615384615384621</c:v>
                </c:pt>
                <c:pt idx="14">
                  <c:v>3.4615384615384621</c:v>
                </c:pt>
                <c:pt idx="15">
                  <c:v>8.6538461538461551</c:v>
                </c:pt>
                <c:pt idx="16">
                  <c:v>10</c:v>
                </c:pt>
              </c:numCache>
            </c:numRef>
          </c:val>
          <c:extLst>
            <c:ext xmlns:c16="http://schemas.microsoft.com/office/drawing/2014/chart" uri="{C3380CC4-5D6E-409C-BE32-E72D297353CC}">
              <c16:uniqueId val="{00000005-EE4F-4A17-8F04-949DE7D94699}"/>
            </c:ext>
          </c:extLst>
        </c:ser>
        <c:ser>
          <c:idx val="2"/>
          <c:order val="2"/>
          <c:tx>
            <c:strRef>
              <c:f>Sheet1!$D$1</c:f>
              <c:strCache>
                <c:ptCount val="1"/>
                <c:pt idx="0">
                  <c:v>列1</c:v>
                </c:pt>
              </c:strCache>
            </c:strRef>
          </c:tx>
          <c:spPr>
            <a:blipFill>
              <a:blip xmlns:r="http://schemas.openxmlformats.org/officeDocument/2006/relationships" r:embed="rId4"/>
              <a:stretch>
                <a:fillRect/>
              </a:stretch>
            </a:blipFill>
            <a:ln>
              <a:noFill/>
            </a:ln>
            <a:effectLst/>
          </c:spPr>
          <c:invertIfNegative val="0"/>
          <c:dPt>
            <c:idx val="14"/>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7-EE4F-4A17-8F04-949DE7D94699}"/>
              </c:ext>
            </c:extLst>
          </c:dPt>
          <c:cat>
            <c:strRef>
              <c:f>Sheet1!$A$2:$A$18</c:f>
              <c:strCache>
                <c:ptCount val="17"/>
                <c:pt idx="0">
                  <c:v>其他</c:v>
                </c:pt>
                <c:pt idx="1">
                  <c:v>医院*</c:v>
                </c:pt>
                <c:pt idx="2">
                  <c:v>电子商务</c:v>
                </c:pt>
                <c:pt idx="3">
                  <c:v>能源——其他</c:v>
                </c:pt>
                <c:pt idx="4">
                  <c:v>交通运输业</c:v>
                </c:pt>
                <c:pt idx="5">
                  <c:v>能源——电力</c:v>
                </c:pt>
                <c:pt idx="6">
                  <c:v>教育——院校</c:v>
                </c:pt>
                <c:pt idx="7">
                  <c:v>教育——培训机构</c:v>
                </c:pt>
                <c:pt idx="8">
                  <c:v>零售业</c:v>
                </c:pt>
                <c:pt idx="9">
                  <c:v>金融业——银行</c:v>
                </c:pt>
                <c:pt idx="10">
                  <c:v>住宿和餐饮业</c:v>
                </c:pt>
                <c:pt idx="11">
                  <c:v>金融业——信贷</c:v>
                </c:pt>
                <c:pt idx="12">
                  <c:v>建筑与房地产业</c:v>
                </c:pt>
                <c:pt idx="13">
                  <c:v>金融业——保险</c:v>
                </c:pt>
                <c:pt idx="14">
                  <c:v>金融业——证券</c:v>
                </c:pt>
                <c:pt idx="15">
                  <c:v>制造业</c:v>
                </c:pt>
                <c:pt idx="16">
                  <c:v>TMT</c:v>
                </c:pt>
              </c:strCache>
            </c:strRef>
          </c:cat>
          <c:val>
            <c:numRef>
              <c:f>Sheet1!$D$2:$D$18</c:f>
              <c:numCache>
                <c:formatCode>0.00_ </c:formatCode>
                <c:ptCount val="17"/>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numCache>
            </c:numRef>
          </c:val>
          <c:extLst>
            <c:ext xmlns:c16="http://schemas.microsoft.com/office/drawing/2014/chart" uri="{C3380CC4-5D6E-409C-BE32-E72D297353CC}">
              <c16:uniqueId val="{00000008-EE4F-4A17-8F04-949DE7D94699}"/>
            </c:ext>
          </c:extLst>
        </c:ser>
        <c:dLbls>
          <c:showLegendKey val="0"/>
          <c:showVal val="0"/>
          <c:showCatName val="0"/>
          <c:showSerName val="0"/>
          <c:showPercent val="0"/>
          <c:showBubbleSize val="0"/>
        </c:dLbls>
        <c:gapWidth val="40"/>
        <c:overlap val="100"/>
        <c:axId val="284274031"/>
        <c:axId val="284285679"/>
      </c:barChart>
      <c:catAx>
        <c:axId val="28427403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84285679"/>
        <c:crosses val="autoZero"/>
        <c:auto val="1"/>
        <c:lblAlgn val="ctr"/>
        <c:lblOffset val="100"/>
        <c:noMultiLvlLbl val="0"/>
      </c:catAx>
      <c:valAx>
        <c:axId val="284285679"/>
        <c:scaling>
          <c:orientation val="minMax"/>
        </c:scaling>
        <c:delete val="1"/>
        <c:axPos val="b"/>
        <c:numFmt formatCode="0.00_ " sourceLinked="1"/>
        <c:majorTickMark val="none"/>
        <c:minorTickMark val="none"/>
        <c:tickLblPos val="nextTo"/>
        <c:crossAx val="284274031"/>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5">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837140742957"/>
          <c:y val="0.1276448192987579"/>
          <c:w val="0.54706710545927906"/>
          <c:h val="0.78635026167426603"/>
        </c:manualLayout>
      </c:layout>
      <c:barChart>
        <c:barDir val="bar"/>
        <c:grouping val="clustered"/>
        <c:varyColors val="0"/>
        <c:ser>
          <c:idx val="0"/>
          <c:order val="0"/>
          <c:tx>
            <c:strRef>
              <c:f>Sheet1!$B$1</c:f>
              <c:strCache>
                <c:ptCount val="1"/>
                <c:pt idx="0">
                  <c:v>销售额</c:v>
                </c:pt>
              </c:strCache>
            </c:strRef>
          </c:tx>
          <c:spPr>
            <a:solidFill>
              <a:srgbClr val="BFBFBF"/>
            </a:solidFill>
            <a:ln w="19050">
              <a:noFill/>
            </a:ln>
            <a:effectLst/>
          </c:spPr>
          <c:invertIfNegative val="0"/>
          <c:dPt>
            <c:idx val="0"/>
            <c:invertIfNegative val="0"/>
            <c:bubble3D val="0"/>
            <c:spPr>
              <a:solidFill>
                <a:srgbClr val="BFBFBF"/>
              </a:solidFill>
              <a:ln w="19050">
                <a:noFill/>
              </a:ln>
              <a:effectLst/>
            </c:spPr>
            <c:extLst>
              <c:ext xmlns:c16="http://schemas.microsoft.com/office/drawing/2014/chart" uri="{C3380CC4-5D6E-409C-BE32-E72D297353CC}">
                <c16:uniqueId val="{00000001-051F-431D-84CC-21A58FA41EC5}"/>
              </c:ext>
            </c:extLst>
          </c:dPt>
          <c:dPt>
            <c:idx val="1"/>
            <c:invertIfNegative val="0"/>
            <c:bubble3D val="0"/>
            <c:spPr>
              <a:solidFill>
                <a:srgbClr val="BFBFBF"/>
              </a:solidFill>
              <a:ln w="19050">
                <a:noFill/>
              </a:ln>
              <a:effectLst/>
            </c:spPr>
            <c:extLst>
              <c:ext xmlns:c16="http://schemas.microsoft.com/office/drawing/2014/chart" uri="{C3380CC4-5D6E-409C-BE32-E72D297353CC}">
                <c16:uniqueId val="{00000003-051F-431D-84CC-21A58FA41EC5}"/>
              </c:ext>
            </c:extLst>
          </c:dPt>
          <c:dPt>
            <c:idx val="2"/>
            <c:invertIfNegative val="0"/>
            <c:bubble3D val="0"/>
            <c:spPr>
              <a:solidFill>
                <a:srgbClr val="BFBFBF"/>
              </a:solidFill>
              <a:ln w="19050">
                <a:noFill/>
              </a:ln>
              <a:effectLst/>
            </c:spPr>
            <c:extLst>
              <c:ext xmlns:c16="http://schemas.microsoft.com/office/drawing/2014/chart" uri="{C3380CC4-5D6E-409C-BE32-E72D297353CC}">
                <c16:uniqueId val="{00000005-051F-431D-84CC-21A58FA41EC5}"/>
              </c:ext>
            </c:extLst>
          </c:dPt>
          <c:dPt>
            <c:idx val="3"/>
            <c:invertIfNegative val="0"/>
            <c:bubble3D val="0"/>
            <c:spPr>
              <a:solidFill>
                <a:srgbClr val="BFBFBF"/>
              </a:solidFill>
              <a:ln w="19050">
                <a:noFill/>
              </a:ln>
              <a:effectLst/>
            </c:spPr>
            <c:extLst>
              <c:ext xmlns:c16="http://schemas.microsoft.com/office/drawing/2014/chart" uri="{C3380CC4-5D6E-409C-BE32-E72D297353CC}">
                <c16:uniqueId val="{00000007-051F-431D-84CC-21A58FA41EC5}"/>
              </c:ext>
            </c:extLst>
          </c:dPt>
          <c:dPt>
            <c:idx val="4"/>
            <c:invertIfNegative val="0"/>
            <c:bubble3D val="0"/>
            <c:spPr>
              <a:solidFill>
                <a:srgbClr val="BFBFBF"/>
              </a:solidFill>
              <a:ln w="19050">
                <a:noFill/>
              </a:ln>
              <a:effectLst/>
            </c:spPr>
            <c:extLst>
              <c:ext xmlns:c16="http://schemas.microsoft.com/office/drawing/2014/chart" uri="{C3380CC4-5D6E-409C-BE32-E72D297353CC}">
                <c16:uniqueId val="{00000009-051F-431D-84CC-21A58FA41EC5}"/>
              </c:ext>
            </c:extLst>
          </c:dPt>
          <c:dPt>
            <c:idx val="5"/>
            <c:invertIfNegative val="0"/>
            <c:bubble3D val="0"/>
            <c:spPr>
              <a:solidFill>
                <a:srgbClr val="BFBFBF"/>
              </a:solidFill>
              <a:ln w="19050">
                <a:noFill/>
              </a:ln>
              <a:effectLst/>
            </c:spPr>
            <c:extLst>
              <c:ext xmlns:c16="http://schemas.microsoft.com/office/drawing/2014/chart" uri="{C3380CC4-5D6E-409C-BE32-E72D297353CC}">
                <c16:uniqueId val="{0000000B-051F-431D-84CC-21A58FA41EC5}"/>
              </c:ext>
            </c:extLst>
          </c:dPt>
          <c:cat>
            <c:strRef>
              <c:f>Sheet1!$A$2:$A$7</c:f>
              <c:strCache>
                <c:ptCount val="6"/>
                <c:pt idx="0">
                  <c:v>50人以下</c:v>
                </c:pt>
                <c:pt idx="1">
                  <c:v>51-200人</c:v>
                </c:pt>
                <c:pt idx="2">
                  <c:v>201-500人</c:v>
                </c:pt>
                <c:pt idx="3">
                  <c:v>501-1000人</c:v>
                </c:pt>
                <c:pt idx="4">
                  <c:v>1001人-2000人</c:v>
                </c:pt>
                <c:pt idx="5">
                  <c:v>2001人以上</c:v>
                </c:pt>
              </c:strCache>
            </c:strRef>
          </c:cat>
          <c:val>
            <c:numRef>
              <c:f>Sheet1!$B$2:$B$7</c:f>
              <c:numCache>
                <c:formatCode>0.0%</c:formatCode>
                <c:ptCount val="6"/>
                <c:pt idx="0">
                  <c:v>0.5</c:v>
                </c:pt>
                <c:pt idx="1">
                  <c:v>0.5</c:v>
                </c:pt>
                <c:pt idx="2">
                  <c:v>0.5</c:v>
                </c:pt>
                <c:pt idx="3">
                  <c:v>0.5</c:v>
                </c:pt>
                <c:pt idx="4">
                  <c:v>0.5</c:v>
                </c:pt>
                <c:pt idx="5">
                  <c:v>0.5</c:v>
                </c:pt>
              </c:numCache>
            </c:numRef>
          </c:val>
          <c:extLst>
            <c:ext xmlns:c16="http://schemas.microsoft.com/office/drawing/2014/chart" uri="{C3380CC4-5D6E-409C-BE32-E72D297353CC}">
              <c16:uniqueId val="{0000000C-051F-431D-84CC-21A58FA41EC5}"/>
            </c:ext>
          </c:extLst>
        </c:ser>
        <c:ser>
          <c:idx val="1"/>
          <c:order val="1"/>
          <c:tx>
            <c:strRef>
              <c:f>Sheet1!$C$1</c:f>
              <c:strCache>
                <c:ptCount val="1"/>
                <c:pt idx="0">
                  <c:v>列1</c:v>
                </c:pt>
              </c:strCache>
            </c:strRef>
          </c:tx>
          <c:spPr>
            <a:solidFill>
              <a:srgbClr val="D13E3E"/>
            </a:solidFill>
            <a:ln w="19050">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373D41"/>
                      </a:solidFill>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E-051F-431D-84CC-21A58FA41E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50人以下</c:v>
                </c:pt>
                <c:pt idx="1">
                  <c:v>51-200人</c:v>
                </c:pt>
                <c:pt idx="2">
                  <c:v>201-500人</c:v>
                </c:pt>
                <c:pt idx="3">
                  <c:v>501-1000人</c:v>
                </c:pt>
                <c:pt idx="4">
                  <c:v>1001人-2000人</c:v>
                </c:pt>
                <c:pt idx="5">
                  <c:v>2001人以上</c:v>
                </c:pt>
              </c:strCache>
            </c:strRef>
          </c:cat>
          <c:val>
            <c:numRef>
              <c:f>Sheet1!$C$2:$C$7</c:f>
              <c:numCache>
                <c:formatCode>0.0%</c:formatCode>
                <c:ptCount val="6"/>
                <c:pt idx="0">
                  <c:v>2.4390243902439025E-2</c:v>
                </c:pt>
                <c:pt idx="1">
                  <c:v>0.14634146341463414</c:v>
                </c:pt>
                <c:pt idx="2">
                  <c:v>0.4065040650406504</c:v>
                </c:pt>
                <c:pt idx="3">
                  <c:v>0.26422764227642276</c:v>
                </c:pt>
                <c:pt idx="4">
                  <c:v>8.5365853658536592E-2</c:v>
                </c:pt>
                <c:pt idx="5">
                  <c:v>7.3170731707317069E-2</c:v>
                </c:pt>
              </c:numCache>
            </c:numRef>
          </c:val>
          <c:extLst>
            <c:ext xmlns:c16="http://schemas.microsoft.com/office/drawing/2014/chart" uri="{C3380CC4-5D6E-409C-BE32-E72D297353CC}">
              <c16:uniqueId val="{0000000D-051F-431D-84CC-21A58FA41EC5}"/>
            </c:ext>
          </c:extLst>
        </c:ser>
        <c:dLbls>
          <c:showLegendKey val="0"/>
          <c:showVal val="0"/>
          <c:showCatName val="0"/>
          <c:showSerName val="0"/>
          <c:showPercent val="0"/>
          <c:showBubbleSize val="0"/>
        </c:dLbls>
        <c:gapWidth val="50"/>
        <c:overlap val="100"/>
        <c:axId val="1452357391"/>
        <c:axId val="1452361135"/>
      </c:barChart>
      <c:valAx>
        <c:axId val="1452361135"/>
        <c:scaling>
          <c:orientation val="minMax"/>
        </c:scaling>
        <c:delete val="1"/>
        <c:axPos val="t"/>
        <c:numFmt formatCode="0.0%" sourceLinked="1"/>
        <c:majorTickMark val="out"/>
        <c:minorTickMark val="none"/>
        <c:tickLblPos val="nextTo"/>
        <c:crossAx val="1452357391"/>
        <c:crosses val="autoZero"/>
        <c:crossBetween val="between"/>
      </c:valAx>
      <c:catAx>
        <c:axId val="1452357391"/>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crossAx val="145236113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000">
          <a:solidFill>
            <a:srgbClr val="F2F2F2"/>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88343609379677E-2"/>
          <c:y val="2.6548237834583575E-2"/>
          <c:w val="0.94282331278124065"/>
          <c:h val="0.78568987268343105"/>
        </c:manualLayout>
      </c:layout>
      <c:barChart>
        <c:barDir val="col"/>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Sheet1!$A$2:$A$6</c:f>
              <c:strCache>
                <c:ptCount val="5"/>
                <c:pt idx="0">
                  <c:v>政府机关及事业单位</c:v>
                </c:pt>
                <c:pt idx="1">
                  <c:v>国有企业</c:v>
                </c:pt>
                <c:pt idx="2">
                  <c:v>民营企业</c:v>
                </c:pt>
                <c:pt idx="3">
                  <c:v>外资企业</c:v>
                </c:pt>
                <c:pt idx="4">
                  <c:v>其他</c:v>
                </c:pt>
              </c:strCache>
            </c:strRef>
          </c:cat>
          <c:val>
            <c:numRef>
              <c:f>Sheet1!$B$2:$B$6</c:f>
              <c:numCache>
                <c:formatCode>0.0%</c:formatCode>
                <c:ptCount val="5"/>
                <c:pt idx="0">
                  <c:v>0.62</c:v>
                </c:pt>
                <c:pt idx="1">
                  <c:v>0.62</c:v>
                </c:pt>
                <c:pt idx="2">
                  <c:v>0.62</c:v>
                </c:pt>
                <c:pt idx="3">
                  <c:v>0.62</c:v>
                </c:pt>
                <c:pt idx="4">
                  <c:v>0.62</c:v>
                </c:pt>
              </c:numCache>
            </c:numRef>
          </c:val>
          <c:extLst>
            <c:ext xmlns:c16="http://schemas.microsoft.com/office/drawing/2014/chart" uri="{C3380CC4-5D6E-409C-BE32-E72D297353CC}">
              <c16:uniqueId val="{00000000-5E66-4E2D-B071-0190B90EDA7E}"/>
            </c:ext>
          </c:extLst>
        </c:ser>
        <c:ser>
          <c:idx val="1"/>
          <c:order val="1"/>
          <c:tx>
            <c:strRef>
              <c:f>Sheet1!$C$1</c:f>
              <c:strCache>
                <c:ptCount val="1"/>
                <c:pt idx="0">
                  <c:v>列1</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政府机关及事业单位</c:v>
                </c:pt>
                <c:pt idx="1">
                  <c:v>国有企业</c:v>
                </c:pt>
                <c:pt idx="2">
                  <c:v>民营企业</c:v>
                </c:pt>
                <c:pt idx="3">
                  <c:v>外资企业</c:v>
                </c:pt>
                <c:pt idx="4">
                  <c:v>其他</c:v>
                </c:pt>
              </c:strCache>
            </c:strRef>
          </c:cat>
          <c:val>
            <c:numRef>
              <c:f>Sheet1!$C$2:$C$6</c:f>
              <c:numCache>
                <c:formatCode>0.0%</c:formatCode>
                <c:ptCount val="5"/>
                <c:pt idx="0">
                  <c:v>7.4999999999999997E-2</c:v>
                </c:pt>
                <c:pt idx="1">
                  <c:v>0.28455284552845528</c:v>
                </c:pt>
                <c:pt idx="2">
                  <c:v>0.48780487804878048</c:v>
                </c:pt>
                <c:pt idx="3">
                  <c:v>0.15040650406504066</c:v>
                </c:pt>
                <c:pt idx="4">
                  <c:v>2E-3</c:v>
                </c:pt>
              </c:numCache>
            </c:numRef>
          </c:val>
          <c:extLst>
            <c:ext xmlns:c16="http://schemas.microsoft.com/office/drawing/2014/chart" uri="{C3380CC4-5D6E-409C-BE32-E72D297353CC}">
              <c16:uniqueId val="{00000003-5E66-4E2D-B071-0190B90EDA7E}"/>
            </c:ext>
          </c:extLst>
        </c:ser>
        <c:dLbls>
          <c:showLegendKey val="0"/>
          <c:showVal val="0"/>
          <c:showCatName val="0"/>
          <c:showSerName val="0"/>
          <c:showPercent val="0"/>
          <c:showBubbleSize val="0"/>
        </c:dLbls>
        <c:gapWidth val="150"/>
        <c:overlap val="100"/>
        <c:axId val="1137327936"/>
        <c:axId val="1137332096"/>
      </c:barChart>
      <c:catAx>
        <c:axId val="113732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crossAx val="1137332096"/>
        <c:crosses val="autoZero"/>
        <c:auto val="1"/>
        <c:lblAlgn val="ctr"/>
        <c:lblOffset val="100"/>
        <c:noMultiLvlLbl val="0"/>
      </c:catAx>
      <c:valAx>
        <c:axId val="1137332096"/>
        <c:scaling>
          <c:orientation val="minMax"/>
        </c:scaling>
        <c:delete val="1"/>
        <c:axPos val="l"/>
        <c:numFmt formatCode="0.0%" sourceLinked="1"/>
        <c:majorTickMark val="none"/>
        <c:minorTickMark val="none"/>
        <c:tickLblPos val="nextTo"/>
        <c:crossAx val="113732793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F2F2F2"/>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8016055300494E-2"/>
          <c:y val="3.2504594153268118E-2"/>
          <c:w val="0.91383967889399009"/>
          <c:h val="0.68716162376230872"/>
        </c:manualLayout>
      </c:layout>
      <c:barChart>
        <c:barDir val="col"/>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Sheet1!$A$5:$A$8</c:f>
              <c:strCache>
                <c:ptCount val="4"/>
                <c:pt idx="0">
                  <c:v>其他</c:v>
                </c:pt>
                <c:pt idx="1">
                  <c:v>系统集成商</c:v>
                </c:pt>
                <c:pt idx="2">
                  <c:v>线下分销</c:v>
                </c:pt>
                <c:pt idx="3">
                  <c:v>线下直销</c:v>
                </c:pt>
              </c:strCache>
            </c:strRef>
          </c:cat>
          <c:val>
            <c:numRef>
              <c:f>Sheet1!$B$5:$B$8</c:f>
              <c:numCache>
                <c:formatCode>0.0%</c:formatCode>
                <c:ptCount val="4"/>
                <c:pt idx="0">
                  <c:v>0.45</c:v>
                </c:pt>
                <c:pt idx="1">
                  <c:v>0.45</c:v>
                </c:pt>
                <c:pt idx="2">
                  <c:v>0.45</c:v>
                </c:pt>
                <c:pt idx="3">
                  <c:v>0.45</c:v>
                </c:pt>
              </c:numCache>
            </c:numRef>
          </c:val>
          <c:extLst>
            <c:ext xmlns:c16="http://schemas.microsoft.com/office/drawing/2014/chart" uri="{C3380CC4-5D6E-409C-BE32-E72D297353CC}">
              <c16:uniqueId val="{00000000-FADC-40E5-A7D6-C2267B508B36}"/>
            </c:ext>
          </c:extLst>
        </c:ser>
        <c:ser>
          <c:idx val="1"/>
          <c:order val="1"/>
          <c:tx>
            <c:strRef>
              <c:f>Sheet1!$C$1</c:f>
              <c:strCache>
                <c:ptCount val="1"/>
                <c:pt idx="0">
                  <c:v>系列 2</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其他</c:v>
                </c:pt>
                <c:pt idx="1">
                  <c:v>系统集成商</c:v>
                </c:pt>
                <c:pt idx="2">
                  <c:v>线下分销</c:v>
                </c:pt>
                <c:pt idx="3">
                  <c:v>线下直销</c:v>
                </c:pt>
              </c:strCache>
            </c:strRef>
          </c:cat>
          <c:val>
            <c:numRef>
              <c:f>Sheet1!$C$5:$C$8</c:f>
              <c:numCache>
                <c:formatCode>0.0%</c:formatCode>
                <c:ptCount val="4"/>
                <c:pt idx="0">
                  <c:v>0.37984496124031009</c:v>
                </c:pt>
                <c:pt idx="1">
                  <c:v>0.14728682170542637</c:v>
                </c:pt>
                <c:pt idx="2">
                  <c:v>0.14728682170542637</c:v>
                </c:pt>
                <c:pt idx="3">
                  <c:v>0.32558139534883723</c:v>
                </c:pt>
              </c:numCache>
            </c:numRef>
          </c:val>
          <c:extLst>
            <c:ext xmlns:c16="http://schemas.microsoft.com/office/drawing/2014/chart" uri="{C3380CC4-5D6E-409C-BE32-E72D297353CC}">
              <c16:uniqueId val="{00000001-FADC-40E5-A7D6-C2267B508B36}"/>
            </c:ext>
          </c:extLst>
        </c:ser>
        <c:dLbls>
          <c:showLegendKey val="0"/>
          <c:showVal val="0"/>
          <c:showCatName val="0"/>
          <c:showSerName val="0"/>
          <c:showPercent val="0"/>
          <c:showBubbleSize val="0"/>
        </c:dLbls>
        <c:gapWidth val="150"/>
        <c:overlap val="100"/>
        <c:axId val="373523136"/>
        <c:axId val="373517312"/>
      </c:barChart>
      <c:catAx>
        <c:axId val="373523136"/>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73517312"/>
        <c:crosses val="autoZero"/>
        <c:auto val="1"/>
        <c:lblAlgn val="ctr"/>
        <c:lblOffset val="100"/>
        <c:noMultiLvlLbl val="0"/>
      </c:catAx>
      <c:valAx>
        <c:axId val="373517312"/>
        <c:scaling>
          <c:orientation val="minMax"/>
        </c:scaling>
        <c:delete val="1"/>
        <c:axPos val="r"/>
        <c:numFmt formatCode="0.0%" sourceLinked="1"/>
        <c:majorTickMark val="none"/>
        <c:minorTickMark val="none"/>
        <c:tickLblPos val="nextTo"/>
        <c:crossAx val="373523136"/>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7917713368941"/>
          <c:y val="3.1273523650616093E-2"/>
          <c:w val="0.66823914241040494"/>
          <c:h val="0.93745295269876783"/>
        </c:manualLayout>
      </c:layout>
      <c:barChart>
        <c:barDir val="bar"/>
        <c:grouping val="stacked"/>
        <c:varyColors val="0"/>
        <c:ser>
          <c:idx val="0"/>
          <c:order val="0"/>
          <c:tx>
            <c:strRef>
              <c:f>Sheet1!$B$1</c:f>
              <c:strCache>
                <c:ptCount val="1"/>
                <c:pt idx="0">
                  <c:v>列1</c:v>
                </c:pt>
              </c:strCache>
            </c:strRef>
          </c:tx>
          <c:spPr>
            <a:blipFill>
              <a:blip xmlns:r="http://schemas.openxmlformats.org/officeDocument/2006/relationships" r:embed="rId3"/>
              <a:stretch>
                <a:fillRect/>
              </a:stretch>
            </a:blipFill>
            <a:ln>
              <a:noFill/>
            </a:ln>
            <a:effectLst/>
          </c:spPr>
          <c:invertIfNegative val="0"/>
          <c:dPt>
            <c:idx val="14"/>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1-D3F6-478B-8897-019816D1E572}"/>
              </c:ext>
            </c:extLst>
          </c:dPt>
          <c:dPt>
            <c:idx val="15"/>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8-29D0-469F-BEA5-E11376221352}"/>
              </c:ext>
            </c:extLst>
          </c:dPt>
          <c:cat>
            <c:strRef>
              <c:f>Sheet1!$A$2:$A$17</c:f>
              <c:strCache>
                <c:ptCount val="16"/>
                <c:pt idx="0">
                  <c:v>其他</c:v>
                </c:pt>
                <c:pt idx="1">
                  <c:v>医院*</c:v>
                </c:pt>
                <c:pt idx="2">
                  <c:v>电子商务</c:v>
                </c:pt>
                <c:pt idx="3">
                  <c:v>能源——电力</c:v>
                </c:pt>
                <c:pt idx="4">
                  <c:v>教育——院校</c:v>
                </c:pt>
                <c:pt idx="5">
                  <c:v>零售业</c:v>
                </c:pt>
                <c:pt idx="6">
                  <c:v>教育——培训机构</c:v>
                </c:pt>
                <c:pt idx="7">
                  <c:v>交通运输业</c:v>
                </c:pt>
                <c:pt idx="8">
                  <c:v>住宿和餐饮业</c:v>
                </c:pt>
                <c:pt idx="9">
                  <c:v>建筑与房地产业</c:v>
                </c:pt>
                <c:pt idx="10">
                  <c:v>金融业——信贷</c:v>
                </c:pt>
                <c:pt idx="11">
                  <c:v>金融业——银行</c:v>
                </c:pt>
                <c:pt idx="12">
                  <c:v>金融业——证券</c:v>
                </c:pt>
                <c:pt idx="13">
                  <c:v>金融业——保险</c:v>
                </c:pt>
                <c:pt idx="14">
                  <c:v>TMT</c:v>
                </c:pt>
                <c:pt idx="15">
                  <c:v>制造业</c:v>
                </c:pt>
              </c:strCache>
            </c:strRef>
          </c:cat>
          <c:val>
            <c:numRef>
              <c:f>Sheet1!$B$2:$B$17</c:f>
              <c:numCache>
                <c:formatCode>0.00_ </c:formatCode>
                <c:ptCount val="16"/>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numCache>
            </c:numRef>
          </c:val>
          <c:extLst>
            <c:ext xmlns:c16="http://schemas.microsoft.com/office/drawing/2014/chart" uri="{C3380CC4-5D6E-409C-BE32-E72D297353CC}">
              <c16:uniqueId val="{00000002-D3F6-478B-8897-019816D1E572}"/>
            </c:ext>
          </c:extLst>
        </c:ser>
        <c:ser>
          <c:idx val="1"/>
          <c:order val="1"/>
          <c:tx>
            <c:strRef>
              <c:f>Sheet1!$C$1</c:f>
              <c:strCache>
                <c:ptCount val="1"/>
                <c:pt idx="0">
                  <c:v>列2</c:v>
                </c:pt>
              </c:strCache>
            </c:strRef>
          </c:tx>
          <c:spPr>
            <a:solidFill>
              <a:srgbClr val="373D41"/>
            </a:solidFill>
            <a:ln>
              <a:noFill/>
            </a:ln>
            <a:effectLst/>
          </c:spPr>
          <c:invertIfNegative val="0"/>
          <c:dPt>
            <c:idx val="14"/>
            <c:invertIfNegative val="0"/>
            <c:bubble3D val="0"/>
            <c:spPr>
              <a:solidFill>
                <a:srgbClr val="D13E3E"/>
              </a:solidFill>
              <a:ln>
                <a:noFill/>
              </a:ln>
              <a:effectLst/>
            </c:spPr>
            <c:extLst>
              <c:ext xmlns:c16="http://schemas.microsoft.com/office/drawing/2014/chart" uri="{C3380CC4-5D6E-409C-BE32-E72D297353CC}">
                <c16:uniqueId val="{00000004-D3F6-478B-8897-019816D1E572}"/>
              </c:ext>
            </c:extLst>
          </c:dPt>
          <c:dPt>
            <c:idx val="15"/>
            <c:invertIfNegative val="0"/>
            <c:bubble3D val="0"/>
            <c:spPr>
              <a:solidFill>
                <a:srgbClr val="D13E3E"/>
              </a:solidFill>
              <a:ln>
                <a:noFill/>
              </a:ln>
              <a:effectLst/>
            </c:spPr>
            <c:extLst>
              <c:ext xmlns:c16="http://schemas.microsoft.com/office/drawing/2014/chart" uri="{C3380CC4-5D6E-409C-BE32-E72D297353CC}">
                <c16:uniqueId val="{00000006-29D0-469F-BEA5-E11376221352}"/>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其他</c:v>
                </c:pt>
                <c:pt idx="1">
                  <c:v>医院*</c:v>
                </c:pt>
                <c:pt idx="2">
                  <c:v>电子商务</c:v>
                </c:pt>
                <c:pt idx="3">
                  <c:v>能源——电力</c:v>
                </c:pt>
                <c:pt idx="4">
                  <c:v>教育——院校</c:v>
                </c:pt>
                <c:pt idx="5">
                  <c:v>零售业</c:v>
                </c:pt>
                <c:pt idx="6">
                  <c:v>教育——培训机构</c:v>
                </c:pt>
                <c:pt idx="7">
                  <c:v>交通运输业</c:v>
                </c:pt>
                <c:pt idx="8">
                  <c:v>住宿和餐饮业</c:v>
                </c:pt>
                <c:pt idx="9">
                  <c:v>建筑与房地产业</c:v>
                </c:pt>
                <c:pt idx="10">
                  <c:v>金融业——信贷</c:v>
                </c:pt>
                <c:pt idx="11">
                  <c:v>金融业——银行</c:v>
                </c:pt>
                <c:pt idx="12">
                  <c:v>金融业——证券</c:v>
                </c:pt>
                <c:pt idx="13">
                  <c:v>金融业——保险</c:v>
                </c:pt>
                <c:pt idx="14">
                  <c:v>TMT</c:v>
                </c:pt>
                <c:pt idx="15">
                  <c:v>制造业</c:v>
                </c:pt>
              </c:strCache>
            </c:strRef>
          </c:cat>
          <c:val>
            <c:numRef>
              <c:f>Sheet1!$C$2:$C$17</c:f>
              <c:numCache>
                <c:formatCode>0.0</c:formatCode>
                <c:ptCount val="16"/>
                <c:pt idx="0">
                  <c:v>2.1951219512195124</c:v>
                </c:pt>
                <c:pt idx="1">
                  <c:v>0.85365853658536595</c:v>
                </c:pt>
                <c:pt idx="2">
                  <c:v>0.85365853658536595</c:v>
                </c:pt>
                <c:pt idx="3">
                  <c:v>0.85365853658536595</c:v>
                </c:pt>
                <c:pt idx="4">
                  <c:v>1.3414634146341464</c:v>
                </c:pt>
                <c:pt idx="5">
                  <c:v>1.7073170731707319</c:v>
                </c:pt>
                <c:pt idx="6">
                  <c:v>1.9512195121951221</c:v>
                </c:pt>
                <c:pt idx="7">
                  <c:v>2.1951219512195124</c:v>
                </c:pt>
                <c:pt idx="8">
                  <c:v>2.3170731707317076</c:v>
                </c:pt>
                <c:pt idx="9">
                  <c:v>2.3170731707317076</c:v>
                </c:pt>
                <c:pt idx="10">
                  <c:v>2.6829268292682928</c:v>
                </c:pt>
                <c:pt idx="11">
                  <c:v>2.8048780487804881</c:v>
                </c:pt>
                <c:pt idx="12">
                  <c:v>3.5365853658536586</c:v>
                </c:pt>
                <c:pt idx="13">
                  <c:v>3.6585365853658542</c:v>
                </c:pt>
                <c:pt idx="14">
                  <c:v>9.2682926829268304</c:v>
                </c:pt>
                <c:pt idx="15">
                  <c:v>10</c:v>
                </c:pt>
              </c:numCache>
            </c:numRef>
          </c:val>
          <c:extLst>
            <c:ext xmlns:c16="http://schemas.microsoft.com/office/drawing/2014/chart" uri="{C3380CC4-5D6E-409C-BE32-E72D297353CC}">
              <c16:uniqueId val="{00000005-D3F6-478B-8897-019816D1E572}"/>
            </c:ext>
          </c:extLst>
        </c:ser>
        <c:ser>
          <c:idx val="2"/>
          <c:order val="2"/>
          <c:tx>
            <c:strRef>
              <c:f>Sheet1!$D$1</c:f>
              <c:strCache>
                <c:ptCount val="1"/>
                <c:pt idx="0">
                  <c:v>列3</c:v>
                </c:pt>
              </c:strCache>
            </c:strRef>
          </c:tx>
          <c:spPr>
            <a:blipFill>
              <a:blip xmlns:r="http://schemas.openxmlformats.org/officeDocument/2006/relationships" r:embed="rId5"/>
              <a:stretch>
                <a:fillRect/>
              </a:stretch>
            </a:blipFill>
            <a:ln>
              <a:noFill/>
            </a:ln>
            <a:effectLst/>
          </c:spPr>
          <c:invertIfNegative val="0"/>
          <c:dPt>
            <c:idx val="14"/>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D3F6-478B-8897-019816D1E572}"/>
              </c:ext>
            </c:extLst>
          </c:dPt>
          <c:dPt>
            <c:idx val="15"/>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29D0-469F-BEA5-E11376221352}"/>
              </c:ext>
            </c:extLst>
          </c:dPt>
          <c:cat>
            <c:strRef>
              <c:f>Sheet1!$A$2:$A$17</c:f>
              <c:strCache>
                <c:ptCount val="16"/>
                <c:pt idx="0">
                  <c:v>其他</c:v>
                </c:pt>
                <c:pt idx="1">
                  <c:v>医院*</c:v>
                </c:pt>
                <c:pt idx="2">
                  <c:v>电子商务</c:v>
                </c:pt>
                <c:pt idx="3">
                  <c:v>能源——电力</c:v>
                </c:pt>
                <c:pt idx="4">
                  <c:v>教育——院校</c:v>
                </c:pt>
                <c:pt idx="5">
                  <c:v>零售业</c:v>
                </c:pt>
                <c:pt idx="6">
                  <c:v>教育——培训机构</c:v>
                </c:pt>
                <c:pt idx="7">
                  <c:v>交通运输业</c:v>
                </c:pt>
                <c:pt idx="8">
                  <c:v>住宿和餐饮业</c:v>
                </c:pt>
                <c:pt idx="9">
                  <c:v>建筑与房地产业</c:v>
                </c:pt>
                <c:pt idx="10">
                  <c:v>金融业——信贷</c:v>
                </c:pt>
                <c:pt idx="11">
                  <c:v>金融业——银行</c:v>
                </c:pt>
                <c:pt idx="12">
                  <c:v>金融业——证券</c:v>
                </c:pt>
                <c:pt idx="13">
                  <c:v>金融业——保险</c:v>
                </c:pt>
                <c:pt idx="14">
                  <c:v>TMT</c:v>
                </c:pt>
                <c:pt idx="15">
                  <c:v>制造业</c:v>
                </c:pt>
              </c:strCache>
            </c:strRef>
          </c:cat>
          <c:val>
            <c:numRef>
              <c:f>Sheet1!$D$2:$D$17</c:f>
              <c:numCache>
                <c:formatCode>0.00_ </c:formatCode>
                <c:ptCount val="16"/>
                <c:pt idx="0">
                  <c:v>0.4</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numCache>
            </c:numRef>
          </c:val>
          <c:extLst>
            <c:ext xmlns:c16="http://schemas.microsoft.com/office/drawing/2014/chart" uri="{C3380CC4-5D6E-409C-BE32-E72D297353CC}">
              <c16:uniqueId val="{00000008-D3F6-478B-8897-019816D1E572}"/>
            </c:ext>
          </c:extLst>
        </c:ser>
        <c:dLbls>
          <c:showLegendKey val="0"/>
          <c:showVal val="0"/>
          <c:showCatName val="0"/>
          <c:showSerName val="0"/>
          <c:showPercent val="0"/>
          <c:showBubbleSize val="0"/>
        </c:dLbls>
        <c:gapWidth val="60"/>
        <c:overlap val="100"/>
        <c:axId val="284274031"/>
        <c:axId val="284285679"/>
      </c:barChart>
      <c:catAx>
        <c:axId val="28427403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84285679"/>
        <c:crosses val="autoZero"/>
        <c:auto val="1"/>
        <c:lblAlgn val="ctr"/>
        <c:lblOffset val="100"/>
        <c:noMultiLvlLbl val="0"/>
      </c:catAx>
      <c:valAx>
        <c:axId val="284285679"/>
        <c:scaling>
          <c:orientation val="minMax"/>
        </c:scaling>
        <c:delete val="1"/>
        <c:axPos val="b"/>
        <c:numFmt formatCode="0.00_ " sourceLinked="1"/>
        <c:majorTickMark val="none"/>
        <c:minorTickMark val="none"/>
        <c:tickLblPos val="nextTo"/>
        <c:crossAx val="284274031"/>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7">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77060931899642"/>
          <c:y val="4.5829939477672728E-2"/>
          <c:w val="0.56422939068100364"/>
          <c:h val="0.88215158420027029"/>
        </c:manualLayout>
      </c:layout>
      <c:barChart>
        <c:barDir val="bar"/>
        <c:grouping val="clustered"/>
        <c:varyColors val="0"/>
        <c:ser>
          <c:idx val="0"/>
          <c:order val="0"/>
          <c:tx>
            <c:strRef>
              <c:f>Sheet1!$B$1</c:f>
              <c:strCache>
                <c:ptCount val="1"/>
                <c:pt idx="0">
                  <c:v>系列 1</c:v>
                </c:pt>
              </c:strCache>
            </c:strRef>
          </c:tx>
          <c:spPr>
            <a:solidFill>
              <a:srgbClr val="BFBFBF"/>
            </a:solidFill>
            <a:ln>
              <a:noFill/>
            </a:ln>
            <a:effectLst/>
          </c:spPr>
          <c:invertIfNegative val="0"/>
          <c:cat>
            <c:strRef>
              <c:f>Sheet1!$A$9:$A$13</c:f>
              <c:strCache>
                <c:ptCount val="5"/>
                <c:pt idx="0">
                  <c:v>第三方信息咨询机构</c:v>
                </c:pt>
                <c:pt idx="1">
                  <c:v>移动社交媒体</c:v>
                </c:pt>
                <c:pt idx="2">
                  <c:v>联盟、商会</c:v>
                </c:pt>
                <c:pt idx="3">
                  <c:v>厂商销售部门</c:v>
                </c:pt>
                <c:pt idx="4">
                  <c:v>互联网</c:v>
                </c:pt>
              </c:strCache>
            </c:strRef>
          </c:cat>
          <c:val>
            <c:numRef>
              <c:f>Sheet1!$B$9:$B$13</c:f>
              <c:numCache>
                <c:formatCode>0.0%</c:formatCode>
                <c:ptCount val="5"/>
                <c:pt idx="0">
                  <c:v>0.6</c:v>
                </c:pt>
                <c:pt idx="1">
                  <c:v>0.6</c:v>
                </c:pt>
                <c:pt idx="2">
                  <c:v>0.6</c:v>
                </c:pt>
                <c:pt idx="3">
                  <c:v>0.6</c:v>
                </c:pt>
                <c:pt idx="4">
                  <c:v>0.6</c:v>
                </c:pt>
              </c:numCache>
            </c:numRef>
          </c:val>
          <c:extLst>
            <c:ext xmlns:c16="http://schemas.microsoft.com/office/drawing/2014/chart" uri="{C3380CC4-5D6E-409C-BE32-E72D297353CC}">
              <c16:uniqueId val="{00000000-F226-4075-B1EB-5501812BEABD}"/>
            </c:ext>
          </c:extLst>
        </c:ser>
        <c:ser>
          <c:idx val="1"/>
          <c:order val="1"/>
          <c:tx>
            <c:strRef>
              <c:f>Sheet1!$C$1</c:f>
              <c:strCache>
                <c:ptCount val="1"/>
                <c:pt idx="0">
                  <c:v>系列 2</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第三方信息咨询机构</c:v>
                </c:pt>
                <c:pt idx="1">
                  <c:v>移动社交媒体</c:v>
                </c:pt>
                <c:pt idx="2">
                  <c:v>联盟、商会</c:v>
                </c:pt>
                <c:pt idx="3">
                  <c:v>厂商销售部门</c:v>
                </c:pt>
                <c:pt idx="4">
                  <c:v>互联网</c:v>
                </c:pt>
              </c:strCache>
            </c:strRef>
          </c:cat>
          <c:val>
            <c:numRef>
              <c:f>Sheet1!$C$9:$C$13</c:f>
              <c:numCache>
                <c:formatCode>0.0%</c:formatCode>
                <c:ptCount val="5"/>
                <c:pt idx="0">
                  <c:v>0.34803921568627449</c:v>
                </c:pt>
                <c:pt idx="1">
                  <c:v>0.35294117647058826</c:v>
                </c:pt>
                <c:pt idx="2">
                  <c:v>0.35294117647058826</c:v>
                </c:pt>
                <c:pt idx="3">
                  <c:v>0.38725490196078433</c:v>
                </c:pt>
                <c:pt idx="4">
                  <c:v>0.53921568627450978</c:v>
                </c:pt>
              </c:numCache>
            </c:numRef>
          </c:val>
          <c:extLst>
            <c:ext xmlns:c16="http://schemas.microsoft.com/office/drawing/2014/chart" uri="{C3380CC4-5D6E-409C-BE32-E72D297353CC}">
              <c16:uniqueId val="{00000001-F226-4075-B1EB-5501812BEABD}"/>
            </c:ext>
          </c:extLst>
        </c:ser>
        <c:dLbls>
          <c:showLegendKey val="0"/>
          <c:showVal val="0"/>
          <c:showCatName val="0"/>
          <c:showSerName val="0"/>
          <c:showPercent val="0"/>
          <c:showBubbleSize val="0"/>
        </c:dLbls>
        <c:gapWidth val="100"/>
        <c:overlap val="100"/>
        <c:axId val="152036752"/>
        <c:axId val="152041744"/>
      </c:barChart>
      <c:catAx>
        <c:axId val="15203675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2041744"/>
        <c:crosses val="autoZero"/>
        <c:auto val="1"/>
        <c:lblAlgn val="ctr"/>
        <c:lblOffset val="100"/>
        <c:noMultiLvlLbl val="0"/>
      </c:catAx>
      <c:valAx>
        <c:axId val="152041744"/>
        <c:scaling>
          <c:orientation val="minMax"/>
        </c:scaling>
        <c:delete val="1"/>
        <c:axPos val="b"/>
        <c:numFmt formatCode="0.0%" sourceLinked="1"/>
        <c:majorTickMark val="none"/>
        <c:minorTickMark val="none"/>
        <c:tickLblPos val="nextTo"/>
        <c:crossAx val="152036752"/>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6908886394415401"/>
          <c:y val="7.5401959371459631E-2"/>
          <c:w val="0.29493612439680056"/>
          <c:h val="0.84919608125708079"/>
        </c:manualLayout>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Sheet1!$A$17:$A$19</c:f>
              <c:strCache>
                <c:ptCount val="3"/>
                <c:pt idx="0">
                  <c:v>对数据安全问题的担忧</c:v>
                </c:pt>
                <c:pt idx="1">
                  <c:v>数据迁移过程中影响原有业务系统的访问</c:v>
                </c:pt>
                <c:pt idx="2">
                  <c:v>与现有信息系统的兼容性存在问题</c:v>
                </c:pt>
              </c:strCache>
            </c:strRef>
          </c:cat>
          <c:val>
            <c:numRef>
              <c:f>Sheet1!$B$17:$B$19</c:f>
              <c:numCache>
                <c:formatCode>0.0%</c:formatCode>
                <c:ptCount val="3"/>
                <c:pt idx="0">
                  <c:v>0.35</c:v>
                </c:pt>
                <c:pt idx="1">
                  <c:v>0.35</c:v>
                </c:pt>
                <c:pt idx="2">
                  <c:v>0.35</c:v>
                </c:pt>
              </c:numCache>
            </c:numRef>
          </c:val>
          <c:extLst>
            <c:ext xmlns:c16="http://schemas.microsoft.com/office/drawing/2014/chart" uri="{C3380CC4-5D6E-409C-BE32-E72D297353CC}">
              <c16:uniqueId val="{00000000-6585-4921-B3BC-35B3F17A8B4D}"/>
            </c:ext>
          </c:extLst>
        </c:ser>
        <c:ser>
          <c:idx val="1"/>
          <c:order val="1"/>
          <c:tx>
            <c:strRef>
              <c:f>Sheet1!$C$1</c:f>
              <c:strCache>
                <c:ptCount val="1"/>
                <c:pt idx="0">
                  <c:v>系列 2</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对数据安全问题的担忧</c:v>
                </c:pt>
                <c:pt idx="1">
                  <c:v>数据迁移过程中影响原有业务系统的访问</c:v>
                </c:pt>
                <c:pt idx="2">
                  <c:v>与现有信息系统的兼容性存在问题</c:v>
                </c:pt>
              </c:strCache>
            </c:strRef>
          </c:cat>
          <c:val>
            <c:numRef>
              <c:f>Sheet1!$C$17:$C$19</c:f>
              <c:numCache>
                <c:formatCode>0.0%</c:formatCode>
                <c:ptCount val="3"/>
                <c:pt idx="0">
                  <c:v>0.22167487684729065</c:v>
                </c:pt>
                <c:pt idx="1">
                  <c:v>0.2413793103448276</c:v>
                </c:pt>
                <c:pt idx="2">
                  <c:v>0.27093596059113301</c:v>
                </c:pt>
              </c:numCache>
            </c:numRef>
          </c:val>
          <c:extLst>
            <c:ext xmlns:c16="http://schemas.microsoft.com/office/drawing/2014/chart" uri="{C3380CC4-5D6E-409C-BE32-E72D297353CC}">
              <c16:uniqueId val="{00000001-6585-4921-B3BC-35B3F17A8B4D}"/>
            </c:ext>
          </c:extLst>
        </c:ser>
        <c:dLbls>
          <c:showLegendKey val="0"/>
          <c:showVal val="0"/>
          <c:showCatName val="0"/>
          <c:showSerName val="0"/>
          <c:showPercent val="0"/>
          <c:showBubbleSize val="0"/>
        </c:dLbls>
        <c:gapWidth val="100"/>
        <c:overlap val="100"/>
        <c:axId val="496070896"/>
        <c:axId val="496072560"/>
      </c:barChart>
      <c:catAx>
        <c:axId val="4960708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496072560"/>
        <c:crosses val="autoZero"/>
        <c:auto val="1"/>
        <c:lblAlgn val="ctr"/>
        <c:lblOffset val="100"/>
        <c:noMultiLvlLbl val="0"/>
      </c:catAx>
      <c:valAx>
        <c:axId val="496072560"/>
        <c:scaling>
          <c:orientation val="minMax"/>
          <c:min val="0"/>
        </c:scaling>
        <c:delete val="1"/>
        <c:axPos val="b"/>
        <c:numFmt formatCode="0.0%" sourceLinked="1"/>
        <c:majorTickMark val="none"/>
        <c:minorTickMark val="none"/>
        <c:tickLblPos val="nextTo"/>
        <c:crossAx val="496070896"/>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112007168458785"/>
          <c:y val="4.2279830130114132E-2"/>
          <c:w val="0.47887992831541221"/>
          <c:h val="0.91544033973977168"/>
        </c:manualLayout>
      </c:layout>
      <c:barChart>
        <c:barDir val="bar"/>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Sheet1!$A$19:$A$23</c:f>
              <c:strCache>
                <c:ptCount val="5"/>
                <c:pt idx="0">
                  <c:v>产品成本</c:v>
                </c:pt>
                <c:pt idx="1">
                  <c:v>数据云端存储服务</c:v>
                </c:pt>
                <c:pt idx="2">
                  <c:v>产品功能满足全部需求</c:v>
                </c:pt>
                <c:pt idx="3">
                  <c:v>售后服务</c:v>
                </c:pt>
                <c:pt idx="4">
                  <c:v>产品安全性</c:v>
                </c:pt>
              </c:strCache>
            </c:strRef>
          </c:cat>
          <c:val>
            <c:numRef>
              <c:f>Sheet1!$B$19:$B$23</c:f>
              <c:numCache>
                <c:formatCode>0.0%</c:formatCode>
                <c:ptCount val="5"/>
                <c:pt idx="0">
                  <c:v>0.4</c:v>
                </c:pt>
                <c:pt idx="1">
                  <c:v>0.4</c:v>
                </c:pt>
                <c:pt idx="2">
                  <c:v>0.4</c:v>
                </c:pt>
                <c:pt idx="3">
                  <c:v>0.4</c:v>
                </c:pt>
                <c:pt idx="4">
                  <c:v>0.4</c:v>
                </c:pt>
              </c:numCache>
            </c:numRef>
          </c:val>
          <c:extLst>
            <c:ext xmlns:c16="http://schemas.microsoft.com/office/drawing/2014/chart" uri="{C3380CC4-5D6E-409C-BE32-E72D297353CC}">
              <c16:uniqueId val="{00000000-5FFA-4C71-9067-45EEE98DF509}"/>
            </c:ext>
          </c:extLst>
        </c:ser>
        <c:ser>
          <c:idx val="1"/>
          <c:order val="1"/>
          <c:tx>
            <c:strRef>
              <c:f>Sheet1!$C$1</c:f>
              <c:strCache>
                <c:ptCount val="1"/>
                <c:pt idx="0">
                  <c:v>列1</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Sheet1!$A$19:$A$23</c:f>
              <c:strCache>
                <c:ptCount val="5"/>
                <c:pt idx="0">
                  <c:v>产品成本</c:v>
                </c:pt>
                <c:pt idx="1">
                  <c:v>数据云端存储服务</c:v>
                </c:pt>
                <c:pt idx="2">
                  <c:v>产品功能满足全部需求</c:v>
                </c:pt>
                <c:pt idx="3">
                  <c:v>售后服务</c:v>
                </c:pt>
                <c:pt idx="4">
                  <c:v>产品安全性</c:v>
                </c:pt>
              </c:strCache>
            </c:strRef>
          </c:cat>
          <c:val>
            <c:numRef>
              <c:f>Sheet1!$C$19:$C$23</c:f>
              <c:numCache>
                <c:formatCode>0.0%</c:formatCode>
                <c:ptCount val="5"/>
                <c:pt idx="0">
                  <c:v>0.30392156862745096</c:v>
                </c:pt>
                <c:pt idx="1">
                  <c:v>0.33333333333333331</c:v>
                </c:pt>
                <c:pt idx="2">
                  <c:v>0.33823529411764708</c:v>
                </c:pt>
                <c:pt idx="3">
                  <c:v>0.34313725490196079</c:v>
                </c:pt>
                <c:pt idx="4">
                  <c:v>0.35294117647058826</c:v>
                </c:pt>
              </c:numCache>
            </c:numRef>
          </c:val>
          <c:extLst>
            <c:ext xmlns:c16="http://schemas.microsoft.com/office/drawing/2014/chart" uri="{C3380CC4-5D6E-409C-BE32-E72D297353CC}">
              <c16:uniqueId val="{00000001-5FFA-4C71-9067-45EEE98DF509}"/>
            </c:ext>
          </c:extLst>
        </c:ser>
        <c:dLbls>
          <c:showLegendKey val="0"/>
          <c:showVal val="0"/>
          <c:showCatName val="0"/>
          <c:showSerName val="0"/>
          <c:showPercent val="0"/>
          <c:showBubbleSize val="0"/>
        </c:dLbls>
        <c:gapWidth val="100"/>
        <c:overlap val="100"/>
        <c:axId val="266752704"/>
        <c:axId val="266746880"/>
      </c:barChart>
      <c:catAx>
        <c:axId val="26675270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66746880"/>
        <c:crosses val="autoZero"/>
        <c:auto val="1"/>
        <c:lblAlgn val="ctr"/>
        <c:lblOffset val="100"/>
        <c:noMultiLvlLbl val="0"/>
      </c:catAx>
      <c:valAx>
        <c:axId val="266746880"/>
        <c:scaling>
          <c:orientation val="minMax"/>
        </c:scaling>
        <c:delete val="1"/>
        <c:axPos val="b"/>
        <c:numFmt formatCode="0.0%" sourceLinked="1"/>
        <c:majorTickMark val="none"/>
        <c:minorTickMark val="none"/>
        <c:tickLblPos val="nextTo"/>
        <c:crossAx val="266752704"/>
        <c:crosses val="autoZero"/>
        <c:crossBetween val="between"/>
      </c:valAx>
      <c:spPr>
        <a:noFill/>
        <a:ln>
          <a:noFill/>
        </a:ln>
        <a:effectLst/>
      </c:spPr>
    </c:plotArea>
    <c:plotVisOnly val="1"/>
    <c:dispBlanksAs val="gap"/>
    <c:showDLblsOverMax val="0"/>
  </c:chart>
  <c:spPr>
    <a:noFill/>
    <a:ln>
      <a:noFill/>
    </a:ln>
    <a:effectLst/>
  </c:spPr>
  <c:txPr>
    <a:bodyPr/>
    <a:lstStyle/>
    <a:p>
      <a:pPr>
        <a:defRPr sz="7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08007721993727E-2"/>
          <c:y val="5.2694153627032517E-2"/>
          <c:w val="0.68638739246330871"/>
          <c:h val="0.82883980826419346"/>
        </c:manualLayout>
      </c:layout>
      <c:scatterChart>
        <c:scatterStyle val="lineMarker"/>
        <c:varyColors val="0"/>
        <c:ser>
          <c:idx val="0"/>
          <c:order val="0"/>
          <c:tx>
            <c:strRef>
              <c:f>'C.PaaS移动CRM'!$K$107</c:f>
              <c:strCache>
                <c:ptCount val="1"/>
                <c:pt idx="0">
                  <c:v>重要性</c:v>
                </c:pt>
              </c:strCache>
            </c:strRef>
          </c:tx>
          <c:spPr>
            <a:ln w="28575" cap="rnd">
              <a:noFill/>
              <a:round/>
            </a:ln>
            <a:effectLst/>
          </c:spPr>
          <c:marker>
            <c:symbol val="circle"/>
            <c:size val="8"/>
            <c:spPr>
              <a:solidFill>
                <a:srgbClr val="373D41"/>
              </a:solidFill>
              <a:ln w="9525">
                <a:noFill/>
              </a:ln>
              <a:effectLst/>
            </c:spPr>
          </c:marker>
          <c:dPt>
            <c:idx val="0"/>
            <c:bubble3D val="0"/>
            <c:extLst>
              <c:ext xmlns:c16="http://schemas.microsoft.com/office/drawing/2014/chart" uri="{C3380CC4-5D6E-409C-BE32-E72D297353CC}">
                <c16:uniqueId val="{00000000-E277-45BF-B8B4-5AB08D83F46F}"/>
              </c:ext>
            </c:extLst>
          </c:dPt>
          <c:dPt>
            <c:idx val="1"/>
            <c:marker>
              <c:spPr>
                <a:solidFill>
                  <a:srgbClr val="D13E3E"/>
                </a:solidFill>
                <a:ln w="9525">
                  <a:noFill/>
                </a:ln>
                <a:effectLst/>
              </c:spPr>
            </c:marker>
            <c:bubble3D val="0"/>
            <c:extLst>
              <c:ext xmlns:c16="http://schemas.microsoft.com/office/drawing/2014/chart" uri="{C3380CC4-5D6E-409C-BE32-E72D297353CC}">
                <c16:uniqueId val="{00000001-E277-45BF-B8B4-5AB08D83F46F}"/>
              </c:ext>
            </c:extLst>
          </c:dPt>
          <c:dPt>
            <c:idx val="3"/>
            <c:marker>
              <c:spPr>
                <a:solidFill>
                  <a:srgbClr val="D13E3E"/>
                </a:solidFill>
                <a:ln w="9525">
                  <a:noFill/>
                </a:ln>
                <a:effectLst/>
              </c:spPr>
            </c:marker>
            <c:bubble3D val="0"/>
            <c:extLst>
              <c:ext xmlns:c16="http://schemas.microsoft.com/office/drawing/2014/chart" uri="{C3380CC4-5D6E-409C-BE32-E72D297353CC}">
                <c16:uniqueId val="{00000002-E277-45BF-B8B4-5AB08D83F46F}"/>
              </c:ext>
            </c:extLst>
          </c:dPt>
          <c:dPt>
            <c:idx val="9"/>
            <c:bubble3D val="0"/>
            <c:extLst>
              <c:ext xmlns:c16="http://schemas.microsoft.com/office/drawing/2014/chart" uri="{C3380CC4-5D6E-409C-BE32-E72D297353CC}">
                <c16:uniqueId val="{00000003-E277-45BF-B8B4-5AB08D83F46F}"/>
              </c:ext>
            </c:extLst>
          </c:dPt>
          <c:dPt>
            <c:idx val="11"/>
            <c:bubble3D val="0"/>
            <c:extLst>
              <c:ext xmlns:c16="http://schemas.microsoft.com/office/drawing/2014/chart" uri="{C3380CC4-5D6E-409C-BE32-E72D297353CC}">
                <c16:uniqueId val="{00000004-E277-45BF-B8B4-5AB08D83F46F}"/>
              </c:ext>
            </c:extLst>
          </c:dPt>
          <c:dLbls>
            <c:dLbl>
              <c:idx val="0"/>
              <c:layout>
                <c:manualLayout>
                  <c:x val="-0.13488248630460206"/>
                  <c:y val="7.8134037402797715E-2"/>
                </c:manualLayout>
              </c:layout>
              <c:tx>
                <c:rich>
                  <a:bodyPr/>
                  <a:lstStyle/>
                  <a:p>
                    <a:r>
                      <a:rPr lang="zh-CN" altLang="en-US" dirty="0" smtClean="0"/>
                      <a:t>平台能够快速更新迭代</a:t>
                    </a:r>
                    <a:endParaRPr lang="zh-CN" altLang="en-US" dirty="0"/>
                  </a:p>
                </c:rich>
              </c:tx>
              <c:dLblPos val="r"/>
              <c:showLegendKey val="0"/>
              <c:showVal val="1"/>
              <c:showCatName val="1"/>
              <c:showSerName val="0"/>
              <c:showPercent val="0"/>
              <c:showBubbleSize val="0"/>
              <c:extLst>
                <c:ext xmlns:c15="http://schemas.microsoft.com/office/drawing/2012/chart" uri="{CE6537A1-D6FC-4f65-9D91-7224C49458BB}">
                  <c15:layout>
                    <c:manualLayout>
                      <c:w val="0.29985843187244776"/>
                      <c:h val="0.13142057260984127"/>
                    </c:manualLayout>
                  </c15:layout>
                </c:ext>
                <c:ext xmlns:c16="http://schemas.microsoft.com/office/drawing/2014/chart" uri="{C3380CC4-5D6E-409C-BE32-E72D297353CC}">
                  <c16:uniqueId val="{00000000-E277-45BF-B8B4-5AB08D83F46F}"/>
                </c:ext>
              </c:extLst>
            </c:dLbl>
            <c:dLbl>
              <c:idx val="1"/>
              <c:layout>
                <c:manualLayout>
                  <c:x val="-1.6908558854305585E-2"/>
                  <c:y val="1.2049870396949509E-3"/>
                </c:manualLayout>
              </c:layout>
              <c:tx>
                <c:rich>
                  <a:bodyPr rot="0" vert="horz" anchorCtr="0"/>
                  <a:lstStyle/>
                  <a:p>
                    <a:pPr algn="l" rtl="0">
                      <a:defRPr sz="700">
                        <a:solidFill>
                          <a:srgbClr val="D13E3E"/>
                        </a:solidFill>
                      </a:defRPr>
                    </a:pPr>
                    <a:r>
                      <a:rPr lang="zh-CN" altLang="en-US" sz="700">
                        <a:solidFill>
                          <a:srgbClr val="D13E3E"/>
                        </a:solidFill>
                      </a:rPr>
                      <a:t>功能模块的灵活配置</a:t>
                    </a:r>
                  </a:p>
                </c:rich>
              </c:tx>
              <c:spPr>
                <a:noFill/>
                <a:ln>
                  <a:noFill/>
                </a:ln>
                <a:effectLst/>
              </c:spPr>
              <c:dLblPos val="r"/>
              <c:showLegendKey val="0"/>
              <c:showVal val="1"/>
              <c:showCatName val="1"/>
              <c:showSerName val="0"/>
              <c:showPercent val="0"/>
              <c:showBubbleSize val="0"/>
              <c:extLst>
                <c:ext xmlns:c15="http://schemas.microsoft.com/office/drawing/2012/chart" uri="{CE6537A1-D6FC-4f65-9D91-7224C49458BB}">
                  <c15:layout>
                    <c:manualLayout>
                      <c:w val="0.29604644784427037"/>
                      <c:h val="0.146083256571196"/>
                    </c:manualLayout>
                  </c15:layout>
                </c:ext>
                <c:ext xmlns:c16="http://schemas.microsoft.com/office/drawing/2014/chart" uri="{C3380CC4-5D6E-409C-BE32-E72D297353CC}">
                  <c16:uniqueId val="{00000001-E277-45BF-B8B4-5AB08D83F46F}"/>
                </c:ext>
              </c:extLst>
            </c:dLbl>
            <c:dLbl>
              <c:idx val="2"/>
              <c:layout>
                <c:manualLayout>
                  <c:x val="-0.30303030303030304"/>
                  <c:y val="2.8728714177448074E-7"/>
                </c:manualLayout>
              </c:layout>
              <c:tx>
                <c:rich>
                  <a:bodyPr/>
                  <a:lstStyle/>
                  <a:p>
                    <a:r>
                      <a:rPr lang="zh-CN" altLang="en-US" dirty="0" smtClean="0"/>
                      <a:t>自定义功能的自主开发</a:t>
                    </a:r>
                    <a:endParaRPr lang="zh-CN" altLang="en-US" dirty="0"/>
                  </a:p>
                </c:rich>
              </c:tx>
              <c:dLblPos val="r"/>
              <c:showLegendKey val="0"/>
              <c:showVal val="1"/>
              <c:showCatName val="1"/>
              <c:showSerName val="0"/>
              <c:showPercent val="0"/>
              <c:showBubbleSize val="0"/>
              <c:extLst>
                <c:ext xmlns:c15="http://schemas.microsoft.com/office/drawing/2012/chart" uri="{CE6537A1-D6FC-4f65-9D91-7224C49458BB}">
                  <c15:layout>
                    <c:manualLayout>
                      <c:w val="0.27696318018898664"/>
                      <c:h val="0.14601483895544692"/>
                    </c:manualLayout>
                  </c15:layout>
                </c:ext>
                <c:ext xmlns:c16="http://schemas.microsoft.com/office/drawing/2014/chart" uri="{C3380CC4-5D6E-409C-BE32-E72D297353CC}">
                  <c16:uniqueId val="{00000005-E277-45BF-B8B4-5AB08D83F46F}"/>
                </c:ext>
              </c:extLst>
            </c:dLbl>
            <c:dLbl>
              <c:idx val="3"/>
              <c:layout>
                <c:manualLayout>
                  <c:x val="-1.8921192474199367E-2"/>
                  <c:y val="-3.6885992159550995E-4"/>
                </c:manualLayout>
              </c:layout>
              <c:tx>
                <c:rich>
                  <a:bodyPr rot="0" vert="horz" anchorCtr="0"/>
                  <a:lstStyle/>
                  <a:p>
                    <a:pPr algn="l">
                      <a:defRPr sz="700">
                        <a:solidFill>
                          <a:srgbClr val="D13E3E"/>
                        </a:solidFill>
                      </a:defRPr>
                    </a:pPr>
                    <a:r>
                      <a:rPr lang="zh-CN" altLang="en-US" sz="700">
                        <a:solidFill>
                          <a:srgbClr val="D13E3E"/>
                        </a:solidFill>
                      </a:rPr>
                      <a:t>丰富的</a:t>
                    </a:r>
                    <a:r>
                      <a:rPr lang="en-US" sz="700" dirty="0">
                        <a:solidFill>
                          <a:srgbClr val="D13E3E"/>
                        </a:solidFill>
                      </a:rPr>
                      <a:t>API</a:t>
                    </a:r>
                    <a:r>
                      <a:rPr lang="zh-CN" altLang="en-US" sz="700">
                        <a:solidFill>
                          <a:srgbClr val="D13E3E"/>
                        </a:solidFill>
                      </a:rPr>
                      <a:t>接口</a:t>
                    </a:r>
                  </a:p>
                </c:rich>
              </c:tx>
              <c:spPr>
                <a:noFill/>
                <a:ln>
                  <a:noFill/>
                </a:ln>
                <a:effectLst/>
              </c:spPr>
              <c:dLblPos val="r"/>
              <c:showLegendKey val="0"/>
              <c:showVal val="1"/>
              <c:showCatName val="1"/>
              <c:showSerName val="0"/>
              <c:showPercent val="0"/>
              <c:showBubbleSize val="0"/>
              <c:extLst>
                <c:ext xmlns:c15="http://schemas.microsoft.com/office/drawing/2012/chart" uri="{CE6537A1-D6FC-4f65-9D91-7224C49458BB}">
                  <c15:layout>
                    <c:manualLayout>
                      <c:w val="0.25855223347790107"/>
                      <c:h val="0.10206508001113944"/>
                    </c:manualLayout>
                  </c15:layout>
                </c:ext>
                <c:ext xmlns:c16="http://schemas.microsoft.com/office/drawing/2014/chart" uri="{C3380CC4-5D6E-409C-BE32-E72D297353CC}">
                  <c16:uniqueId val="{00000002-E277-45BF-B8B4-5AB08D83F46F}"/>
                </c:ext>
              </c:extLst>
            </c:dLbl>
            <c:dLbl>
              <c:idx val="4"/>
              <c:layout>
                <c:manualLayout>
                  <c:x val="-0.13643283612712612"/>
                  <c:y val="0"/>
                </c:manualLayout>
              </c:layout>
              <c:tx>
                <c:rich>
                  <a:bodyPr/>
                  <a:lstStyle/>
                  <a:p>
                    <a:r>
                      <a:rPr lang="zh-CN" altLang="en-US" dirty="0" smtClean="0"/>
                      <a:t>权限管控</a:t>
                    </a:r>
                    <a:endParaRPr lang="zh-CN" altLang="en-US" dirty="0"/>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77-45BF-B8B4-5AB08D83F46F}"/>
                </c:ext>
              </c:extLst>
            </c:dLbl>
            <c:dLbl>
              <c:idx val="5"/>
              <c:layout>
                <c:manualLayout>
                  <c:x val="-9.7714356059828891E-3"/>
                  <c:y val="0"/>
                </c:manualLayout>
              </c:layout>
              <c:tx>
                <c:rich>
                  <a:bodyPr/>
                  <a:lstStyle/>
                  <a:p>
                    <a:r>
                      <a:rPr lang="zh-CN" altLang="en-US" dirty="0" smtClean="0"/>
                      <a:t>系统测试能力</a:t>
                    </a:r>
                    <a:endParaRPr lang="zh-CN" altLang="en-US" dirty="0"/>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77-45BF-B8B4-5AB08D83F46F}"/>
                </c:ext>
              </c:extLst>
            </c:dLbl>
            <c:dLbl>
              <c:idx val="6"/>
              <c:layout>
                <c:manualLayout>
                  <c:x val="-0.13317799913826708"/>
                  <c:y val="1.2049870396949509E-3"/>
                </c:manualLayout>
              </c:layout>
              <c:tx>
                <c:rich>
                  <a:bodyPr/>
                  <a:lstStyle/>
                  <a:p>
                    <a:r>
                      <a:rPr lang="zh-CN" altLang="en-US" dirty="0" smtClean="0"/>
                      <a:t>网络加速</a:t>
                    </a:r>
                    <a:endParaRPr lang="zh-CN" altLang="en-US" dirty="0"/>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77-45BF-B8B4-5AB08D83F46F}"/>
                </c:ext>
              </c:extLst>
            </c:dLbl>
            <c:dLbl>
              <c:idx val="7"/>
              <c:layout>
                <c:manualLayout>
                  <c:x val="-0.12056284494962972"/>
                  <c:y val="-1.9483188058801831E-17"/>
                </c:manualLayout>
              </c:layout>
              <c:tx>
                <c:rich>
                  <a:bodyPr rot="0" vert="horz" anchorCtr="0"/>
                  <a:lstStyle/>
                  <a:p>
                    <a:pPr algn="r">
                      <a:defRPr sz="600"/>
                    </a:pPr>
                    <a:r>
                      <a:rPr lang="zh-CN" altLang="en-US" sz="600"/>
                      <a:t>数据库</a:t>
                    </a:r>
                  </a:p>
                </c:rich>
              </c:tx>
              <c:spPr>
                <a:noFill/>
                <a:ln>
                  <a:noFill/>
                </a:ln>
                <a:effectLst/>
              </c:spPr>
              <c:dLblPos val="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277-45BF-B8B4-5AB08D83F46F}"/>
                </c:ext>
              </c:extLst>
            </c:dLbl>
            <c:dLbl>
              <c:idx val="8"/>
              <c:tx>
                <c:rich>
                  <a:bodyPr/>
                  <a:lstStyle/>
                  <a:p>
                    <a:r>
                      <a:rPr lang="zh-CN" altLang="en-US" sz="700" dirty="0" smtClean="0"/>
                      <a:t>安全控件</a:t>
                    </a:r>
                    <a:endParaRPr lang="zh-CN" altLang="en-US" sz="700" dirty="0"/>
                  </a:p>
                </c:rich>
              </c:tx>
              <c:dLblPos val="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77-45BF-B8B4-5AB08D83F46F}"/>
                </c:ext>
              </c:extLst>
            </c:dLbl>
            <c:dLbl>
              <c:idx val="9"/>
              <c:layout>
                <c:manualLayout>
                  <c:x val="-9.1811742136687843E-3"/>
                  <c:y val="-8.4392606199524423E-3"/>
                </c:manualLayout>
              </c:layout>
              <c:tx>
                <c:rich>
                  <a:bodyPr rot="0" vert="horz" anchorCtr="0"/>
                  <a:lstStyle/>
                  <a:p>
                    <a:pPr algn="l">
                      <a:defRPr sz="600">
                        <a:solidFill>
                          <a:schemeClr val="tx1"/>
                        </a:solidFill>
                      </a:defRPr>
                    </a:pPr>
                    <a:r>
                      <a:rPr lang="zh-CN" altLang="en-US" sz="600" dirty="0">
                        <a:solidFill>
                          <a:schemeClr val="tx1"/>
                        </a:solidFill>
                      </a:rPr>
                      <a:t>清晰的开发框架和标准</a:t>
                    </a:r>
                  </a:p>
                </c:rich>
              </c:tx>
              <c:spPr>
                <a:noFill/>
                <a:ln>
                  <a:noFill/>
                </a:ln>
                <a:effectLst/>
              </c:spPr>
              <c:dLblPos val="r"/>
              <c:showLegendKey val="0"/>
              <c:showVal val="1"/>
              <c:showCatName val="1"/>
              <c:showSerName val="0"/>
              <c:showPercent val="0"/>
              <c:showBubbleSize val="0"/>
              <c:extLst>
                <c:ext xmlns:c15="http://schemas.microsoft.com/office/drawing/2012/chart" uri="{CE6537A1-D6FC-4f65-9D91-7224C49458BB}">
                  <c15:layout>
                    <c:manualLayout>
                      <c:w val="0.32789878027759795"/>
                      <c:h val="0.11682617124740256"/>
                    </c:manualLayout>
                  </c15:layout>
                </c:ext>
                <c:ext xmlns:c16="http://schemas.microsoft.com/office/drawing/2014/chart" uri="{C3380CC4-5D6E-409C-BE32-E72D297353CC}">
                  <c16:uniqueId val="{00000003-E277-45BF-B8B4-5AB08D83F46F}"/>
                </c:ext>
              </c:extLst>
            </c:dLbl>
            <c:dLbl>
              <c:idx val="10"/>
              <c:layout>
                <c:manualLayout>
                  <c:x val="-0.14331438888774903"/>
                  <c:y val="0"/>
                </c:manualLayout>
              </c:layout>
              <c:tx>
                <c:rich>
                  <a:bodyPr/>
                  <a:lstStyle/>
                  <a:p>
                    <a:r>
                      <a:rPr lang="zh-CN" altLang="en-US" baseline="0" dirty="0" smtClean="0"/>
                      <a:t>简单易用</a:t>
                    </a:r>
                    <a:endParaRPr lang="zh-CN" altLang="en-US" dirty="0"/>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77-45BF-B8B4-5AB08D83F46F}"/>
                </c:ext>
              </c:extLst>
            </c:dLbl>
            <c:dLbl>
              <c:idx val="11"/>
              <c:layout>
                <c:manualLayout>
                  <c:x val="-4.2990213176306448E-2"/>
                  <c:y val="7.2868578757952912E-2"/>
                </c:manualLayout>
              </c:layout>
              <c:tx>
                <c:rich>
                  <a:bodyPr rot="0" vert="horz" anchorCtr="0"/>
                  <a:lstStyle/>
                  <a:p>
                    <a:pPr algn="l">
                      <a:defRPr sz="600">
                        <a:solidFill>
                          <a:schemeClr val="tx1"/>
                        </a:solidFill>
                      </a:defRPr>
                    </a:pPr>
                    <a:r>
                      <a:rPr lang="zh-CN" altLang="en-US" sz="600">
                        <a:solidFill>
                          <a:schemeClr val="tx1"/>
                        </a:solidFill>
                      </a:rPr>
                      <a:t>丰富的业务模板库</a:t>
                    </a:r>
                  </a:p>
                </c:rich>
              </c:tx>
              <c:spPr>
                <a:noFill/>
                <a:ln>
                  <a:noFill/>
                </a:ln>
                <a:effectLst/>
              </c:spPr>
              <c:dLblPos val="r"/>
              <c:showLegendKey val="0"/>
              <c:showVal val="1"/>
              <c:showCatName val="1"/>
              <c:showSerName val="0"/>
              <c:showPercent val="0"/>
              <c:showBubbleSize val="0"/>
              <c:extLst>
                <c:ext xmlns:c15="http://schemas.microsoft.com/office/drawing/2012/chart" uri="{CE6537A1-D6FC-4f65-9D91-7224C49458BB}">
                  <c15:layout>
                    <c:manualLayout>
                      <c:w val="0.28871163740296762"/>
                      <c:h val="0.16060870589747434"/>
                    </c:manualLayout>
                  </c15:layout>
                </c:ext>
                <c:ext xmlns:c16="http://schemas.microsoft.com/office/drawing/2014/chart" uri="{C3380CC4-5D6E-409C-BE32-E72D297353CC}">
                  <c16:uniqueId val="{00000004-E277-45BF-B8B4-5AB08D83F46F}"/>
                </c:ext>
              </c:extLst>
            </c:dLbl>
            <c:spPr>
              <a:noFill/>
              <a:ln>
                <a:noFill/>
              </a:ln>
              <a:effectLst/>
            </c:spPr>
            <c:txPr>
              <a:bodyPr rot="0" vert="horz" anchorCtr="0"/>
              <a:lstStyle/>
              <a:p>
                <a:pPr algn="r">
                  <a:defRPr sz="600"/>
                </a:pPr>
                <a:endParaRPr lang="zh-CN"/>
              </a:p>
            </c:txPr>
            <c:dLblPos val="b"/>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'C.PaaS移动CRM'!$J$108:$J$119</c:f>
              <c:numCache>
                <c:formatCode>0.0%</c:formatCode>
                <c:ptCount val="12"/>
                <c:pt idx="0">
                  <c:v>0.46666666666666701</c:v>
                </c:pt>
                <c:pt idx="1">
                  <c:v>0.66666666666666663</c:v>
                </c:pt>
                <c:pt idx="2">
                  <c:v>0.33333333333333331</c:v>
                </c:pt>
                <c:pt idx="3">
                  <c:v>0.53333333333333333</c:v>
                </c:pt>
                <c:pt idx="4">
                  <c:v>0.26666666666666666</c:v>
                </c:pt>
                <c:pt idx="5">
                  <c:v>0.4</c:v>
                </c:pt>
                <c:pt idx="6">
                  <c:v>0.26666666666666666</c:v>
                </c:pt>
                <c:pt idx="7">
                  <c:v>0.4</c:v>
                </c:pt>
                <c:pt idx="9">
                  <c:v>0.46666666666666667</c:v>
                </c:pt>
                <c:pt idx="11">
                  <c:v>0.46666666666666667</c:v>
                </c:pt>
              </c:numCache>
            </c:numRef>
          </c:xVal>
          <c:yVal>
            <c:numRef>
              <c:f>'C.PaaS移动CRM'!$K$108:$K$119</c:f>
              <c:numCache>
                <c:formatCode>0.0%</c:formatCode>
                <c:ptCount val="12"/>
                <c:pt idx="0">
                  <c:v>0.375</c:v>
                </c:pt>
                <c:pt idx="1">
                  <c:v>0.5</c:v>
                </c:pt>
                <c:pt idx="2">
                  <c:v>0.375</c:v>
                </c:pt>
                <c:pt idx="3">
                  <c:v>0.625</c:v>
                </c:pt>
                <c:pt idx="4">
                  <c:v>0.25</c:v>
                </c:pt>
                <c:pt idx="5">
                  <c:v>0.1875</c:v>
                </c:pt>
                <c:pt idx="6">
                  <c:v>0.125</c:v>
                </c:pt>
                <c:pt idx="7">
                  <c:v>0.5625</c:v>
                </c:pt>
                <c:pt idx="9">
                  <c:v>0.375</c:v>
                </c:pt>
                <c:pt idx="11">
                  <c:v>0.5625</c:v>
                </c:pt>
              </c:numCache>
            </c:numRef>
          </c:yVal>
          <c:smooth val="0"/>
          <c:extLst>
            <c:ext xmlns:c16="http://schemas.microsoft.com/office/drawing/2014/chart" uri="{C3380CC4-5D6E-409C-BE32-E72D297353CC}">
              <c16:uniqueId val="{0000000C-E277-45BF-B8B4-5AB08D83F46F}"/>
            </c:ext>
          </c:extLst>
        </c:ser>
        <c:dLbls>
          <c:showLegendKey val="0"/>
          <c:showVal val="0"/>
          <c:showCatName val="0"/>
          <c:showSerName val="0"/>
          <c:showPercent val="0"/>
          <c:showBubbleSize val="0"/>
        </c:dLbls>
        <c:axId val="1018017888"/>
        <c:axId val="1018015392"/>
      </c:scatterChart>
      <c:valAx>
        <c:axId val="1018017888"/>
        <c:scaling>
          <c:orientation val="minMax"/>
          <c:max val="0.8"/>
        </c:scaling>
        <c:delete val="0"/>
        <c:axPos val="b"/>
        <c:numFmt formatCode="0%" sourceLinked="0"/>
        <c:majorTickMark val="none"/>
        <c:minorTickMark val="none"/>
        <c:tickLblPos val="nextTo"/>
        <c:spPr>
          <a:noFill/>
          <a:ln w="9525" cap="flat" cmpd="sng" algn="ctr">
            <a:solidFill>
              <a:srgbClr val="373D41"/>
            </a:solidFill>
            <a:round/>
          </a:ln>
          <a:effectLst/>
        </c:spPr>
        <c:txPr>
          <a:bodyPr rot="-60000000" vert="horz"/>
          <a:lstStyle/>
          <a:p>
            <a:pPr>
              <a:defRPr sz="700"/>
            </a:pPr>
            <a:endParaRPr lang="zh-CN"/>
          </a:p>
        </c:txPr>
        <c:crossAx val="1018015392"/>
        <c:crosses val="autoZero"/>
        <c:crossBetween val="midCat"/>
        <c:majorUnit val="0.2"/>
      </c:valAx>
      <c:valAx>
        <c:axId val="1018015392"/>
        <c:scaling>
          <c:orientation val="minMax"/>
          <c:max val="0.70000000000000007"/>
        </c:scaling>
        <c:delete val="0"/>
        <c:axPos val="l"/>
        <c:numFmt formatCode="0%" sourceLinked="0"/>
        <c:majorTickMark val="none"/>
        <c:minorTickMark val="none"/>
        <c:tickLblPos val="nextTo"/>
        <c:spPr>
          <a:noFill/>
          <a:ln w="9525" cap="flat" cmpd="sng" algn="ctr">
            <a:solidFill>
              <a:srgbClr val="373D41"/>
            </a:solidFill>
            <a:round/>
          </a:ln>
          <a:effectLst/>
        </c:spPr>
        <c:txPr>
          <a:bodyPr rot="-60000000" vert="horz"/>
          <a:lstStyle/>
          <a:p>
            <a:pPr>
              <a:defRPr sz="700"/>
            </a:pPr>
            <a:endParaRPr lang="zh-CN"/>
          </a:p>
        </c:txPr>
        <c:crossAx val="1018017888"/>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253698031636721"/>
          <c:y val="3.7798181801669252E-2"/>
          <c:w val="0.31723603058846578"/>
          <c:h val="0.92440363639666145"/>
        </c:manualLayout>
      </c:layout>
      <c:barChart>
        <c:barDir val="bar"/>
        <c:grouping val="clustered"/>
        <c:varyColors val="0"/>
        <c:ser>
          <c:idx val="0"/>
          <c:order val="0"/>
          <c:tx>
            <c:strRef>
              <c:f>Sheet1!$B$1</c:f>
              <c:strCache>
                <c:ptCount val="1"/>
                <c:pt idx="0">
                  <c:v>系列 1</c:v>
                </c:pt>
              </c:strCache>
            </c:strRef>
          </c:tx>
          <c:spPr>
            <a:solidFill>
              <a:srgbClr val="BFBFBF"/>
            </a:solidFill>
            <a:ln>
              <a:noFill/>
            </a:ln>
            <a:effectLst/>
          </c:spPr>
          <c:invertIfNegative val="0"/>
          <c:cat>
            <c:strRef>
              <c:f>Sheet1!$A$12:$A$16</c:f>
              <c:strCache>
                <c:ptCount val="5"/>
                <c:pt idx="0">
                  <c:v>日常使用过程中，厂商提供技术支持很难达到预期</c:v>
                </c:pt>
                <c:pt idx="1">
                  <c:v>缺乏有效的应用状态和效果评估机制，很难直观的评估投入效果</c:v>
                </c:pt>
                <c:pt idx="2">
                  <c:v>基于PaaS开发的CRM应用实际使用时不够稳定</c:v>
                </c:pt>
                <c:pt idx="3">
                  <c:v>基于PaaS开发CRM应用的成本优势并不明显</c:v>
                </c:pt>
                <c:pt idx="4">
                  <c:v>业务部门与技术部门沟通存在问题</c:v>
                </c:pt>
              </c:strCache>
            </c:strRef>
          </c:cat>
          <c:val>
            <c:numRef>
              <c:f>Sheet1!$B$12:$B$16</c:f>
              <c:numCache>
                <c:formatCode>0.00%</c:formatCode>
                <c:ptCount val="5"/>
                <c:pt idx="0">
                  <c:v>0.4</c:v>
                </c:pt>
                <c:pt idx="1">
                  <c:v>0.4</c:v>
                </c:pt>
                <c:pt idx="2">
                  <c:v>0.4</c:v>
                </c:pt>
                <c:pt idx="3">
                  <c:v>0.4</c:v>
                </c:pt>
                <c:pt idx="4">
                  <c:v>0.4</c:v>
                </c:pt>
              </c:numCache>
            </c:numRef>
          </c:val>
          <c:extLst>
            <c:ext xmlns:c16="http://schemas.microsoft.com/office/drawing/2014/chart" uri="{C3380CC4-5D6E-409C-BE32-E72D297353CC}">
              <c16:uniqueId val="{00000000-F814-438F-82D6-B076A214459A}"/>
            </c:ext>
          </c:extLst>
        </c:ser>
        <c:ser>
          <c:idx val="1"/>
          <c:order val="1"/>
          <c:tx>
            <c:strRef>
              <c:f>Sheet1!$C$1</c:f>
              <c:strCache>
                <c:ptCount val="1"/>
                <c:pt idx="0">
                  <c:v>系列 2</c:v>
                </c:pt>
              </c:strCache>
            </c:strRef>
          </c:tx>
          <c:spPr>
            <a:solidFill>
              <a:srgbClr val="373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Sheet1!$A$12:$A$16</c:f>
              <c:strCache>
                <c:ptCount val="5"/>
                <c:pt idx="0">
                  <c:v>日常使用过程中，厂商提供技术支持很难达到预期</c:v>
                </c:pt>
                <c:pt idx="1">
                  <c:v>缺乏有效的应用状态和效果评估机制，很难直观的评估投入效果</c:v>
                </c:pt>
                <c:pt idx="2">
                  <c:v>基于PaaS开发的CRM应用实际使用时不够稳定</c:v>
                </c:pt>
                <c:pt idx="3">
                  <c:v>基于PaaS开发CRM应用的成本优势并不明显</c:v>
                </c:pt>
                <c:pt idx="4">
                  <c:v>业务部门与技术部门沟通存在问题</c:v>
                </c:pt>
              </c:strCache>
            </c:strRef>
          </c:cat>
          <c:val>
            <c:numRef>
              <c:f>Sheet1!$C$12:$C$16</c:f>
              <c:numCache>
                <c:formatCode>0.0%</c:formatCode>
                <c:ptCount val="5"/>
                <c:pt idx="0">
                  <c:v>0.2</c:v>
                </c:pt>
                <c:pt idx="1">
                  <c:v>0.26666666666666666</c:v>
                </c:pt>
                <c:pt idx="2">
                  <c:v>0.26666666666666666</c:v>
                </c:pt>
                <c:pt idx="3">
                  <c:v>0.33333333333333331</c:v>
                </c:pt>
                <c:pt idx="4">
                  <c:v>0.33333333333333331</c:v>
                </c:pt>
              </c:numCache>
            </c:numRef>
          </c:val>
          <c:extLst>
            <c:ext xmlns:c16="http://schemas.microsoft.com/office/drawing/2014/chart" uri="{C3380CC4-5D6E-409C-BE32-E72D297353CC}">
              <c16:uniqueId val="{00000001-F814-438F-82D6-B076A214459A}"/>
            </c:ext>
          </c:extLst>
        </c:ser>
        <c:dLbls>
          <c:showLegendKey val="0"/>
          <c:showVal val="0"/>
          <c:showCatName val="0"/>
          <c:showSerName val="0"/>
          <c:showPercent val="0"/>
          <c:showBubbleSize val="0"/>
        </c:dLbls>
        <c:gapWidth val="50"/>
        <c:overlap val="100"/>
        <c:axId val="456719503"/>
        <c:axId val="456716175"/>
      </c:barChart>
      <c:catAx>
        <c:axId val="4567195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456716175"/>
        <c:crosses val="autoZero"/>
        <c:auto val="1"/>
        <c:lblAlgn val="ctr"/>
        <c:lblOffset val="100"/>
        <c:noMultiLvlLbl val="0"/>
      </c:catAx>
      <c:valAx>
        <c:axId val="456716175"/>
        <c:scaling>
          <c:orientation val="minMax"/>
        </c:scaling>
        <c:delete val="1"/>
        <c:axPos val="b"/>
        <c:numFmt formatCode="0.00%" sourceLinked="1"/>
        <c:majorTickMark val="none"/>
        <c:minorTickMark val="none"/>
        <c:tickLblPos val="nextTo"/>
        <c:crossAx val="456719503"/>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84354486447644"/>
          <c:y val="0.2108759979085181"/>
          <c:w val="0.30409495417962956"/>
          <c:h val="0.60363643267969658"/>
        </c:manualLayout>
      </c:layout>
      <c:pieChart>
        <c:varyColors val="1"/>
        <c:ser>
          <c:idx val="0"/>
          <c:order val="0"/>
          <c:tx>
            <c:strRef>
              <c:f>Sheet1!$B$1</c:f>
              <c:strCache>
                <c:ptCount val="1"/>
                <c:pt idx="0">
                  <c:v>系列 1</c:v>
                </c:pt>
              </c:strCache>
            </c:strRef>
          </c:tx>
          <c:dPt>
            <c:idx val="0"/>
            <c:bubble3D val="0"/>
            <c:spPr>
              <a:solidFill>
                <a:srgbClr val="D13E3E"/>
              </a:solidFill>
              <a:ln>
                <a:noFill/>
              </a:ln>
              <a:effectLst/>
            </c:spPr>
            <c:extLst>
              <c:ext xmlns:c16="http://schemas.microsoft.com/office/drawing/2014/chart" uri="{C3380CC4-5D6E-409C-BE32-E72D297353CC}">
                <c16:uniqueId val="{00000001-33C8-428A-9589-3DAEB08C1C0C}"/>
              </c:ext>
            </c:extLst>
          </c:dPt>
          <c:dPt>
            <c:idx val="1"/>
            <c:bubble3D val="0"/>
            <c:spPr>
              <a:solidFill>
                <a:srgbClr val="E17F7F"/>
              </a:solidFill>
              <a:ln>
                <a:noFill/>
              </a:ln>
              <a:effectLst/>
            </c:spPr>
            <c:extLst>
              <c:ext xmlns:c16="http://schemas.microsoft.com/office/drawing/2014/chart" uri="{C3380CC4-5D6E-409C-BE32-E72D297353CC}">
                <c16:uniqueId val="{00000003-33C8-428A-9589-3DAEB08C1C0C}"/>
              </c:ext>
            </c:extLst>
          </c:dPt>
          <c:dPt>
            <c:idx val="2"/>
            <c:bubble3D val="0"/>
            <c:spPr>
              <a:solidFill>
                <a:srgbClr val="373D41"/>
              </a:solidFill>
              <a:ln>
                <a:noFill/>
              </a:ln>
              <a:effectLst/>
            </c:spPr>
            <c:extLst>
              <c:ext xmlns:c16="http://schemas.microsoft.com/office/drawing/2014/chart" uri="{C3380CC4-5D6E-409C-BE32-E72D297353CC}">
                <c16:uniqueId val="{00000005-33C8-428A-9589-3DAEB08C1C0C}"/>
              </c:ext>
            </c:extLst>
          </c:dPt>
          <c:dLbls>
            <c:dLbl>
              <c:idx val="0"/>
              <c:layout>
                <c:manualLayout>
                  <c:x val="-9.441218338853323E-2"/>
                  <c:y val="-0.210219001911349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831767563862179"/>
                      <c:h val="0.13303207425734376"/>
                    </c:manualLayout>
                  </c15:layout>
                </c:ext>
                <c:ext xmlns:c16="http://schemas.microsoft.com/office/drawing/2014/chart" uri="{C3380CC4-5D6E-409C-BE32-E72D297353CC}">
                  <c16:uniqueId val="{00000001-33C8-428A-9589-3DAEB08C1C0C}"/>
                </c:ext>
              </c:extLst>
            </c:dLbl>
            <c:dLbl>
              <c:idx val="1"/>
              <c:layout>
                <c:manualLayout>
                  <c:x val="-0.17667590618390502"/>
                  <c:y val="0.1483902989514353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3067101427770837"/>
                      <c:h val="0.13110465880510949"/>
                    </c:manualLayout>
                  </c15:layout>
                </c:ext>
                <c:ext xmlns:c16="http://schemas.microsoft.com/office/drawing/2014/chart" uri="{C3380CC4-5D6E-409C-BE32-E72D297353CC}">
                  <c16:uniqueId val="{00000003-33C8-428A-9589-3DAEB08C1C0C}"/>
                </c:ext>
              </c:extLst>
            </c:dLbl>
            <c:dLbl>
              <c:idx val="2"/>
              <c:layout>
                <c:manualLayout>
                  <c:x val="-3.7298714858003831E-2"/>
                  <c:y val="-1.236583796078568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3943319170208708"/>
                      <c:h val="0.13101605319452436"/>
                    </c:manualLayout>
                  </c15:layout>
                </c:ext>
                <c:ext xmlns:c16="http://schemas.microsoft.com/office/drawing/2014/chart" uri="{C3380CC4-5D6E-409C-BE32-E72D297353CC}">
                  <c16:uniqueId val="{00000005-33C8-428A-9589-3DAEB08C1C0C}"/>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PaaS供应商开发</c:v>
                </c:pt>
                <c:pt idx="1">
                  <c:v>ISV开发</c:v>
                </c:pt>
                <c:pt idx="2">
                  <c:v>自有IT团队开发</c:v>
                </c:pt>
              </c:strCache>
            </c:strRef>
          </c:cat>
          <c:val>
            <c:numRef>
              <c:f>Sheet1!$B$2:$B$4</c:f>
              <c:numCache>
                <c:formatCode>0.0%</c:formatCode>
                <c:ptCount val="3"/>
                <c:pt idx="0">
                  <c:v>0.46511627906976744</c:v>
                </c:pt>
                <c:pt idx="1">
                  <c:v>0.41860465116279072</c:v>
                </c:pt>
                <c:pt idx="2">
                  <c:v>0.11627906976744186</c:v>
                </c:pt>
              </c:numCache>
            </c:numRef>
          </c:val>
          <c:extLst>
            <c:ext xmlns:c16="http://schemas.microsoft.com/office/drawing/2014/chart" uri="{C3380CC4-5D6E-409C-BE32-E72D297353CC}">
              <c16:uniqueId val="{00000006-33C8-428A-9589-3DAEB08C1C0C}"/>
            </c:ext>
          </c:extLst>
        </c:ser>
        <c:dLbls>
          <c:showLegendKey val="0"/>
          <c:showVal val="0"/>
          <c:showCatName val="0"/>
          <c:showSerName val="0"/>
          <c:showPercent val="0"/>
          <c:showBubbleSize val="0"/>
          <c:showLeaderLines val="1"/>
        </c:dLbls>
        <c:firstSliceAng val="112"/>
      </c:pieChart>
      <c:spPr>
        <a:noFill/>
        <a:ln>
          <a:noFill/>
        </a:ln>
        <a:effectLst/>
      </c:spPr>
    </c:plotArea>
    <c:plotVisOnly val="1"/>
    <c:dispBlanksAs val="gap"/>
    <c:showDLblsOverMax val="0"/>
  </c:chart>
  <c:spPr>
    <a:noFill/>
    <a:ln>
      <a:noFill/>
    </a:ln>
    <a:effectLst/>
  </c:spPr>
  <c:txPr>
    <a:bodyPr/>
    <a:lstStyle/>
    <a:p>
      <a:pPr>
        <a:defRPr sz="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64586734463051E-2"/>
          <c:y val="8.0209818524106816E-2"/>
          <c:w val="0.85011019573497904"/>
          <c:h val="0.65695207707534498"/>
        </c:manualLayout>
      </c:layout>
      <c:barChart>
        <c:barDir val="col"/>
        <c:grouping val="clustered"/>
        <c:varyColors val="0"/>
        <c:ser>
          <c:idx val="0"/>
          <c:order val="0"/>
          <c:tx>
            <c:strRef>
              <c:f>Sheet1!$B$1</c:f>
              <c:strCache>
                <c:ptCount val="1"/>
                <c:pt idx="0">
                  <c:v>2017年</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观望型企业</c:v>
                </c:pt>
                <c:pt idx="1">
                  <c:v>尝试型企业</c:v>
                </c:pt>
                <c:pt idx="2">
                  <c:v>成功型企业</c:v>
                </c:pt>
              </c:strCache>
            </c:strRef>
          </c:cat>
          <c:val>
            <c:numRef>
              <c:f>Sheet1!$B$2:$B$4</c:f>
              <c:numCache>
                <c:formatCode>0.0%</c:formatCode>
                <c:ptCount val="3"/>
                <c:pt idx="0">
                  <c:v>0.13123844731977818</c:v>
                </c:pt>
                <c:pt idx="1">
                  <c:v>0.31792975970425141</c:v>
                </c:pt>
                <c:pt idx="2">
                  <c:v>0.5508317929759704</c:v>
                </c:pt>
              </c:numCache>
            </c:numRef>
          </c:val>
          <c:extLst>
            <c:ext xmlns:c16="http://schemas.microsoft.com/office/drawing/2014/chart" uri="{C3380CC4-5D6E-409C-BE32-E72D297353CC}">
              <c16:uniqueId val="{00000000-1A96-45A5-9D82-AB3B2C41A36D}"/>
            </c:ext>
          </c:extLst>
        </c:ser>
        <c:ser>
          <c:idx val="1"/>
          <c:order val="1"/>
          <c:tx>
            <c:strRef>
              <c:f>Sheet1!$C$1</c:f>
              <c:strCache>
                <c:ptCount val="1"/>
                <c:pt idx="0">
                  <c:v>2016年</c:v>
                </c:pt>
              </c:strCache>
            </c:strRef>
          </c:tx>
          <c:spPr>
            <a:solidFill>
              <a:srgbClr val="373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2F2F2"/>
                    </a:solidFill>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观望型企业</c:v>
                </c:pt>
                <c:pt idx="1">
                  <c:v>尝试型企业</c:v>
                </c:pt>
                <c:pt idx="2">
                  <c:v>成功型企业</c:v>
                </c:pt>
              </c:strCache>
            </c:strRef>
          </c:cat>
          <c:val>
            <c:numRef>
              <c:f>Sheet1!$C$2:$C$4</c:f>
              <c:numCache>
                <c:formatCode>0.0%</c:formatCode>
                <c:ptCount val="3"/>
                <c:pt idx="0">
                  <c:v>0.13600000000000001</c:v>
                </c:pt>
                <c:pt idx="1">
                  <c:v>0.36799999999999999</c:v>
                </c:pt>
                <c:pt idx="2">
                  <c:v>0.496</c:v>
                </c:pt>
              </c:numCache>
            </c:numRef>
          </c:val>
          <c:extLst>
            <c:ext xmlns:c16="http://schemas.microsoft.com/office/drawing/2014/chart" uri="{C3380CC4-5D6E-409C-BE32-E72D297353CC}">
              <c16:uniqueId val="{00000001-1A96-45A5-9D82-AB3B2C41A36D}"/>
            </c:ext>
          </c:extLst>
        </c:ser>
        <c:ser>
          <c:idx val="2"/>
          <c:order val="2"/>
          <c:tx>
            <c:strRef>
              <c:f>Sheet1!$D$1</c:f>
              <c:strCache>
                <c:ptCount val="1"/>
                <c:pt idx="0">
                  <c:v>2015年</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观望型企业</c:v>
                </c:pt>
                <c:pt idx="1">
                  <c:v>尝试型企业</c:v>
                </c:pt>
                <c:pt idx="2">
                  <c:v>成功型企业</c:v>
                </c:pt>
              </c:strCache>
            </c:strRef>
          </c:cat>
          <c:val>
            <c:numRef>
              <c:f>Sheet1!$D$2:$D$4</c:f>
              <c:numCache>
                <c:formatCode>0.0%</c:formatCode>
                <c:ptCount val="3"/>
                <c:pt idx="0">
                  <c:v>0.18099999999999999</c:v>
                </c:pt>
                <c:pt idx="1">
                  <c:v>0.438</c:v>
                </c:pt>
                <c:pt idx="2">
                  <c:v>0.38100000000000001</c:v>
                </c:pt>
              </c:numCache>
            </c:numRef>
          </c:val>
          <c:extLst>
            <c:ext xmlns:c16="http://schemas.microsoft.com/office/drawing/2014/chart" uri="{C3380CC4-5D6E-409C-BE32-E72D297353CC}">
              <c16:uniqueId val="{00000002-1A96-45A5-9D82-AB3B2C41A36D}"/>
            </c:ext>
          </c:extLst>
        </c:ser>
        <c:dLbls>
          <c:showLegendKey val="0"/>
          <c:showVal val="0"/>
          <c:showCatName val="0"/>
          <c:showSerName val="0"/>
          <c:showPercent val="0"/>
          <c:showBubbleSize val="0"/>
        </c:dLbls>
        <c:gapWidth val="150"/>
        <c:overlap val="-20"/>
        <c:axId val="841895280"/>
        <c:axId val="841899024"/>
      </c:barChart>
      <c:catAx>
        <c:axId val="841895280"/>
        <c:scaling>
          <c:orientation val="maxMin"/>
        </c:scaling>
        <c:delete val="1"/>
        <c:axPos val="b"/>
        <c:numFmt formatCode="General" sourceLinked="1"/>
        <c:majorTickMark val="none"/>
        <c:minorTickMark val="none"/>
        <c:tickLblPos val="nextTo"/>
        <c:crossAx val="841899024"/>
        <c:crosses val="autoZero"/>
        <c:auto val="1"/>
        <c:lblAlgn val="ctr"/>
        <c:lblOffset val="100"/>
        <c:noMultiLvlLbl val="0"/>
      </c:catAx>
      <c:valAx>
        <c:axId val="841899024"/>
        <c:scaling>
          <c:orientation val="minMax"/>
        </c:scaling>
        <c:delete val="1"/>
        <c:axPos val="r"/>
        <c:numFmt formatCode="0.0%" sourceLinked="1"/>
        <c:majorTickMark val="none"/>
        <c:minorTickMark val="none"/>
        <c:tickLblPos val="nextTo"/>
        <c:crossAx val="841895280"/>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9111256926217"/>
          <c:y val="5.3952823204791715E-2"/>
          <c:w val="0.48090296004666083"/>
          <c:h val="0.8878208493169123"/>
        </c:manualLayout>
      </c:layout>
      <c:pieChart>
        <c:varyColors val="1"/>
        <c:ser>
          <c:idx val="0"/>
          <c:order val="0"/>
          <c:tx>
            <c:strRef>
              <c:f>Sheet1!$B$1</c:f>
              <c:strCache>
                <c:ptCount val="1"/>
                <c:pt idx="0">
                  <c:v>列1</c:v>
                </c:pt>
              </c:strCache>
            </c:strRef>
          </c:tx>
          <c:spPr>
            <a:ln>
              <a:noFill/>
            </a:ln>
          </c:spPr>
          <c:dPt>
            <c:idx val="0"/>
            <c:bubble3D val="0"/>
            <c:spPr>
              <a:solidFill>
                <a:srgbClr val="D13E3E"/>
              </a:solidFill>
              <a:ln w="19050">
                <a:noFill/>
              </a:ln>
              <a:effectLst/>
            </c:spPr>
            <c:extLst>
              <c:ext xmlns:c16="http://schemas.microsoft.com/office/drawing/2014/chart" uri="{C3380CC4-5D6E-409C-BE32-E72D297353CC}">
                <c16:uniqueId val="{00000001-E438-44C8-8F94-75FBCCC2195E}"/>
              </c:ext>
            </c:extLst>
          </c:dPt>
          <c:dPt>
            <c:idx val="1"/>
            <c:bubble3D val="0"/>
            <c:spPr>
              <a:solidFill>
                <a:srgbClr val="373D41"/>
              </a:solidFill>
              <a:ln w="19050">
                <a:noFill/>
              </a:ln>
              <a:effectLst/>
            </c:spPr>
            <c:extLst>
              <c:ext xmlns:c16="http://schemas.microsoft.com/office/drawing/2014/chart" uri="{C3380CC4-5D6E-409C-BE32-E72D297353CC}">
                <c16:uniqueId val="{00000002-E438-44C8-8F94-75FBCCC2195E}"/>
              </c:ext>
            </c:extLst>
          </c:dPt>
          <c:dPt>
            <c:idx val="2"/>
            <c:bubble3D val="0"/>
            <c:spPr>
              <a:solidFill>
                <a:schemeClr val="bg1">
                  <a:lumMod val="65000"/>
                </a:schemeClr>
              </a:solidFill>
              <a:ln w="19050">
                <a:noFill/>
              </a:ln>
              <a:effectLst/>
            </c:spPr>
            <c:extLst>
              <c:ext xmlns:c16="http://schemas.microsoft.com/office/drawing/2014/chart" uri="{C3380CC4-5D6E-409C-BE32-E72D297353CC}">
                <c16:uniqueId val="{00000003-E438-44C8-8F94-75FBCCC2195E}"/>
              </c:ext>
            </c:extLst>
          </c:dPt>
          <c:dLbls>
            <c:dLbl>
              <c:idx val="0"/>
              <c:layout>
                <c:manualLayout>
                  <c:x val="0.20115722513852435"/>
                  <c:y val="8.1284070260448215E-3"/>
                </c:manualLayout>
              </c:layout>
              <c:spPr>
                <a:noFill/>
                <a:ln>
                  <a:noFill/>
                </a:ln>
                <a:effectLst/>
              </c:spPr>
              <c:txPr>
                <a:bodyPr rot="0" spcFirstLastPara="1" vertOverflow="ellipsis" vert="horz" wrap="square" anchor="ctr" anchorCtr="1"/>
                <a:lstStyle/>
                <a:p>
                  <a:pPr>
                    <a:defRPr sz="105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12689814814814815"/>
                      <c:h val="0.36358974358974361"/>
                    </c:manualLayout>
                  </c15:layout>
                </c:ext>
                <c:ext xmlns:c16="http://schemas.microsoft.com/office/drawing/2014/chart" uri="{C3380CC4-5D6E-409C-BE32-E72D297353CC}">
                  <c16:uniqueId val="{00000001-E438-44C8-8F94-75FBCCC2195E}"/>
                </c:ext>
              </c:extLst>
            </c:dLbl>
            <c:dLbl>
              <c:idx val="1"/>
              <c:layout>
                <c:manualLayout>
                  <c:x val="-0.20792805847185769"/>
                  <c:y val="3.1062992125984172E-2"/>
                </c:manualLayout>
              </c:layout>
              <c:spPr>
                <a:noFill/>
                <a:ln>
                  <a:noFill/>
                </a:ln>
                <a:effectLst/>
              </c:spPr>
              <c:txPr>
                <a:bodyPr rot="0" spcFirstLastPara="1" vertOverflow="ellipsis" vert="horz" wrap="square" anchor="ctr" anchorCtr="1"/>
                <a:lstStyle/>
                <a:p>
                  <a:pPr>
                    <a:defRPr sz="10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13886574074074071"/>
                      <c:h val="0.28764957264957264"/>
                    </c:manualLayout>
                  </c15:layout>
                </c:ext>
                <c:ext xmlns:c16="http://schemas.microsoft.com/office/drawing/2014/chart" uri="{C3380CC4-5D6E-409C-BE32-E72D297353CC}">
                  <c16:uniqueId val="{00000002-E438-44C8-8F94-75FBCCC2195E}"/>
                </c:ext>
              </c:extLst>
            </c:dLbl>
            <c:dLbl>
              <c:idx val="2"/>
              <c:layout>
                <c:manualLayout>
                  <c:x val="-1.2731481481481573E-2"/>
                  <c:y val="-2.7802173766740688E-2"/>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26017370224555264"/>
                      <c:h val="0.11670940170940171"/>
                    </c:manualLayout>
                  </c15:layout>
                </c:ext>
                <c:ext xmlns:c16="http://schemas.microsoft.com/office/drawing/2014/chart" uri="{C3380CC4-5D6E-409C-BE32-E72D297353CC}">
                  <c16:uniqueId val="{00000003-E438-44C8-8F94-75FBCCC2195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持续使用同一品牌</c:v>
                </c:pt>
                <c:pt idx="1">
                  <c:v>曾更换云CRM品牌</c:v>
                </c:pt>
                <c:pt idx="2">
                  <c:v>已停用云CRM</c:v>
                </c:pt>
              </c:strCache>
            </c:strRef>
          </c:cat>
          <c:val>
            <c:numRef>
              <c:f>Sheet1!$B$2:$B$4</c:f>
              <c:numCache>
                <c:formatCode>0.0%</c:formatCode>
                <c:ptCount val="3"/>
                <c:pt idx="0">
                  <c:v>0.73461538461538467</c:v>
                </c:pt>
                <c:pt idx="1">
                  <c:v>0.25</c:v>
                </c:pt>
                <c:pt idx="2">
                  <c:v>1.5384615384615385E-2</c:v>
                </c:pt>
              </c:numCache>
            </c:numRef>
          </c:val>
          <c:extLst>
            <c:ext xmlns:c16="http://schemas.microsoft.com/office/drawing/2014/chart" uri="{C3380CC4-5D6E-409C-BE32-E72D297353CC}">
              <c16:uniqueId val="{00000000-E438-44C8-8F94-75FBCCC2195E}"/>
            </c:ext>
          </c:extLst>
        </c:ser>
        <c:dLbls>
          <c:showLegendKey val="0"/>
          <c:showVal val="0"/>
          <c:showCatName val="0"/>
          <c:showSerName val="0"/>
          <c:showPercent val="0"/>
          <c:showBubbleSize val="0"/>
          <c:showLeaderLines val="1"/>
        </c:dLbls>
        <c:firstSliceAng val="138"/>
      </c:pieChart>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1361839263763"/>
          <c:y val="6.3675832127351659E-2"/>
          <c:w val="0.78719613761371943"/>
          <c:h val="0.87264833574529665"/>
        </c:manualLayout>
      </c:layout>
      <c:barChart>
        <c:barDir val="bar"/>
        <c:grouping val="clustered"/>
        <c:varyColors val="0"/>
        <c:ser>
          <c:idx val="0"/>
          <c:order val="0"/>
          <c:tx>
            <c:strRef>
              <c:f>Sheet1!$B$1</c:f>
              <c:strCache>
                <c:ptCount val="1"/>
                <c:pt idx="0">
                  <c:v>系列 1</c:v>
                </c:pt>
              </c:strCache>
            </c:strRef>
          </c:tx>
          <c:spPr>
            <a:solidFill>
              <a:srgbClr val="F2F2F2"/>
            </a:solidFill>
            <a:ln>
              <a:noFill/>
            </a:ln>
            <a:effectLst/>
          </c:spPr>
          <c:invertIfNegative val="0"/>
          <c:cat>
            <c:strRef>
              <c:f>Sheet1!$A$2:$A$5</c:f>
              <c:strCache>
                <c:ptCount val="4"/>
                <c:pt idx="0">
                  <c:v>售前服务相关原因</c:v>
                </c:pt>
                <c:pt idx="1">
                  <c:v>产品能力相关原因</c:v>
                </c:pt>
                <c:pt idx="2">
                  <c:v>实施服务相关原因</c:v>
                </c:pt>
                <c:pt idx="3">
                  <c:v>售后服务相关原因</c:v>
                </c:pt>
              </c:strCache>
            </c:strRef>
          </c:cat>
          <c:val>
            <c:numRef>
              <c:f>Sheet1!$B$2:$B$5</c:f>
              <c:numCache>
                <c:formatCode>0.0%</c:formatCode>
                <c:ptCount val="4"/>
                <c:pt idx="0">
                  <c:v>4</c:v>
                </c:pt>
                <c:pt idx="1">
                  <c:v>4</c:v>
                </c:pt>
                <c:pt idx="2">
                  <c:v>4</c:v>
                </c:pt>
                <c:pt idx="3">
                  <c:v>4</c:v>
                </c:pt>
              </c:numCache>
            </c:numRef>
          </c:val>
          <c:extLst>
            <c:ext xmlns:c16="http://schemas.microsoft.com/office/drawing/2014/chart" uri="{C3380CC4-5D6E-409C-BE32-E72D297353CC}">
              <c16:uniqueId val="{00000000-AFB7-402B-A65A-CBF30E0653E3}"/>
            </c:ext>
          </c:extLst>
        </c:ser>
        <c:ser>
          <c:idx val="1"/>
          <c:order val="1"/>
          <c:tx>
            <c:strRef>
              <c:f>Sheet1!$C$1</c:f>
              <c:strCache>
                <c:ptCount val="1"/>
                <c:pt idx="0">
                  <c:v>系列 2</c:v>
                </c:pt>
              </c:strCache>
            </c:strRef>
          </c:tx>
          <c:spPr>
            <a:solidFill>
              <a:srgbClr val="373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售前服务相关原因</c:v>
                </c:pt>
                <c:pt idx="1">
                  <c:v>产品能力相关原因</c:v>
                </c:pt>
                <c:pt idx="2">
                  <c:v>实施服务相关原因</c:v>
                </c:pt>
                <c:pt idx="3">
                  <c:v>售后服务相关原因</c:v>
                </c:pt>
              </c:strCache>
            </c:strRef>
          </c:cat>
          <c:val>
            <c:numRef>
              <c:f>Sheet1!$C$2:$C$5</c:f>
              <c:numCache>
                <c:formatCode>0.0%</c:formatCode>
                <c:ptCount val="4"/>
                <c:pt idx="0">
                  <c:v>0.43209876543209874</c:v>
                </c:pt>
                <c:pt idx="1">
                  <c:v>0.53086419753086422</c:v>
                </c:pt>
                <c:pt idx="2">
                  <c:v>0.60493827160493829</c:v>
                </c:pt>
                <c:pt idx="3">
                  <c:v>0.65432098765432101</c:v>
                </c:pt>
              </c:numCache>
            </c:numRef>
          </c:val>
          <c:extLst>
            <c:ext xmlns:c16="http://schemas.microsoft.com/office/drawing/2014/chart" uri="{C3380CC4-5D6E-409C-BE32-E72D297353CC}">
              <c16:uniqueId val="{00000001-AFB7-402B-A65A-CBF30E0653E3}"/>
            </c:ext>
          </c:extLst>
        </c:ser>
        <c:dLbls>
          <c:showLegendKey val="0"/>
          <c:showVal val="0"/>
          <c:showCatName val="0"/>
          <c:showSerName val="0"/>
          <c:showPercent val="0"/>
          <c:showBubbleSize val="0"/>
        </c:dLbls>
        <c:gapWidth val="60"/>
        <c:overlap val="100"/>
        <c:axId val="837766384"/>
        <c:axId val="837767216"/>
      </c:barChart>
      <c:catAx>
        <c:axId val="83776638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rgbClr val="373D41"/>
                </a:solidFill>
                <a:latin typeface="微软雅黑" panose="020B0503020204020204" pitchFamily="34" charset="-122"/>
                <a:ea typeface="微软雅黑" panose="020B0503020204020204" pitchFamily="34" charset="-122"/>
                <a:cs typeface="+mn-cs"/>
              </a:defRPr>
            </a:pPr>
            <a:endParaRPr lang="zh-CN"/>
          </a:p>
        </c:txPr>
        <c:crossAx val="837767216"/>
        <c:crosses val="autoZero"/>
        <c:auto val="1"/>
        <c:lblAlgn val="ctr"/>
        <c:lblOffset val="100"/>
        <c:noMultiLvlLbl val="0"/>
      </c:catAx>
      <c:valAx>
        <c:axId val="837767216"/>
        <c:scaling>
          <c:orientation val="minMax"/>
        </c:scaling>
        <c:delete val="1"/>
        <c:axPos val="b"/>
        <c:numFmt formatCode="0.0%" sourceLinked="1"/>
        <c:majorTickMark val="none"/>
        <c:minorTickMark val="none"/>
        <c:tickLblPos val="nextTo"/>
        <c:crossAx val="83776638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52677775048794"/>
          <c:y val="6.9453248031496065E-2"/>
          <c:w val="0.47388984403165046"/>
          <c:h val="0.88679675196850394"/>
        </c:manualLayout>
      </c:layout>
      <c:barChart>
        <c:barDir val="bar"/>
        <c:grouping val="clustered"/>
        <c:varyColors val="0"/>
        <c:ser>
          <c:idx val="0"/>
          <c:order val="0"/>
          <c:tx>
            <c:strRef>
              <c:f>Sheet1!$B$1</c:f>
              <c:strCache>
                <c:ptCount val="1"/>
                <c:pt idx="0">
                  <c:v>系列 1</c:v>
                </c:pt>
              </c:strCache>
            </c:strRef>
          </c:tx>
          <c:spPr>
            <a:solidFill>
              <a:schemeClr val="bg1">
                <a:lumMod val="65000"/>
              </a:schemeClr>
            </a:solidFill>
            <a:ln>
              <a:noFill/>
            </a:ln>
            <a:effectLst/>
          </c:spPr>
          <c:invertIfNegative val="0"/>
          <c:cat>
            <c:strRef>
              <c:f>Sheet1!$A$2:$A$6</c:f>
              <c:strCache>
                <c:ptCount val="5"/>
                <c:pt idx="0">
                  <c:v>商机挖掘更精准</c:v>
                </c:pt>
                <c:pt idx="1">
                  <c:v>客户画像更丰满</c:v>
                </c:pt>
                <c:pt idx="2">
                  <c:v>企业内部沟通、协作更顺畅</c:v>
                </c:pt>
                <c:pt idx="3">
                  <c:v>拓客渠道更丰富</c:v>
                </c:pt>
                <c:pt idx="4">
                  <c:v>销售相关业务流程更清晰流畅</c:v>
                </c:pt>
              </c:strCache>
            </c:strRef>
          </c:cat>
          <c:val>
            <c:numRef>
              <c:f>Sheet1!$B$2:$B$6</c:f>
              <c:numCache>
                <c:formatCode>0.0%</c:formatCode>
                <c:ptCount val="5"/>
                <c:pt idx="0">
                  <c:v>1</c:v>
                </c:pt>
                <c:pt idx="1">
                  <c:v>1</c:v>
                </c:pt>
                <c:pt idx="2">
                  <c:v>1</c:v>
                </c:pt>
                <c:pt idx="3">
                  <c:v>1</c:v>
                </c:pt>
                <c:pt idx="4">
                  <c:v>1</c:v>
                </c:pt>
              </c:numCache>
            </c:numRef>
          </c:val>
          <c:extLst>
            <c:ext xmlns:c16="http://schemas.microsoft.com/office/drawing/2014/chart" uri="{C3380CC4-5D6E-409C-BE32-E72D297353CC}">
              <c16:uniqueId val="{00000000-93AE-4F07-A4C3-A8358ED73C6D}"/>
            </c:ext>
          </c:extLst>
        </c:ser>
        <c:ser>
          <c:idx val="1"/>
          <c:order val="1"/>
          <c:tx>
            <c:strRef>
              <c:f>Sheet1!$C$1</c:f>
              <c:strCache>
                <c:ptCount val="1"/>
                <c:pt idx="0">
                  <c:v>系列 2</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商机挖掘更精准</c:v>
                </c:pt>
                <c:pt idx="1">
                  <c:v>客户画像更丰满</c:v>
                </c:pt>
                <c:pt idx="2">
                  <c:v>企业内部沟通、协作更顺畅</c:v>
                </c:pt>
                <c:pt idx="3">
                  <c:v>拓客渠道更丰富</c:v>
                </c:pt>
                <c:pt idx="4">
                  <c:v>销售相关业务流程更清晰流畅</c:v>
                </c:pt>
              </c:strCache>
            </c:strRef>
          </c:cat>
          <c:val>
            <c:numRef>
              <c:f>Sheet1!$C$2:$C$6</c:f>
              <c:numCache>
                <c:formatCode>0.0%</c:formatCode>
                <c:ptCount val="5"/>
                <c:pt idx="0">
                  <c:v>0.39393939393939392</c:v>
                </c:pt>
                <c:pt idx="1">
                  <c:v>0.48484848484848486</c:v>
                </c:pt>
                <c:pt idx="2">
                  <c:v>0.60606060606060608</c:v>
                </c:pt>
                <c:pt idx="3">
                  <c:v>0.69696969696969702</c:v>
                </c:pt>
                <c:pt idx="4">
                  <c:v>0.84848484848484851</c:v>
                </c:pt>
              </c:numCache>
            </c:numRef>
          </c:val>
          <c:extLst>
            <c:ext xmlns:c16="http://schemas.microsoft.com/office/drawing/2014/chart" uri="{C3380CC4-5D6E-409C-BE32-E72D297353CC}">
              <c16:uniqueId val="{00000003-93AE-4F07-A4C3-A8358ED73C6D}"/>
            </c:ext>
          </c:extLst>
        </c:ser>
        <c:dLbls>
          <c:showLegendKey val="0"/>
          <c:showVal val="0"/>
          <c:showCatName val="0"/>
          <c:showSerName val="0"/>
          <c:showPercent val="0"/>
          <c:showBubbleSize val="0"/>
        </c:dLbls>
        <c:gapWidth val="120"/>
        <c:overlap val="100"/>
        <c:axId val="859439279"/>
        <c:axId val="859448431"/>
      </c:barChart>
      <c:catAx>
        <c:axId val="8594392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859448431"/>
        <c:crosses val="autoZero"/>
        <c:auto val="1"/>
        <c:lblAlgn val="ctr"/>
        <c:lblOffset val="100"/>
        <c:noMultiLvlLbl val="0"/>
      </c:catAx>
      <c:valAx>
        <c:axId val="859448431"/>
        <c:scaling>
          <c:orientation val="minMax"/>
        </c:scaling>
        <c:delete val="1"/>
        <c:axPos val="b"/>
        <c:numFmt formatCode="0.0%" sourceLinked="1"/>
        <c:majorTickMark val="none"/>
        <c:minorTickMark val="none"/>
        <c:tickLblPos val="nextTo"/>
        <c:crossAx val="85943927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9965581437936"/>
          <c:y val="2.6471581708644654E-2"/>
          <c:w val="0.74305574175940692"/>
          <c:h val="0.812650601842835"/>
        </c:manualLayout>
      </c:layout>
      <c:barChart>
        <c:barDir val="col"/>
        <c:grouping val="clustered"/>
        <c:varyColors val="0"/>
        <c:ser>
          <c:idx val="0"/>
          <c:order val="0"/>
          <c:tx>
            <c:strRef>
              <c:f>Sheet1!$B$1</c:f>
              <c:strCache>
                <c:ptCount val="1"/>
                <c:pt idx="0">
                  <c:v>2016年</c:v>
                </c:pt>
              </c:strCache>
            </c:strRef>
          </c:tx>
          <c:spPr>
            <a:solidFill>
              <a:srgbClr val="373D41"/>
            </a:solidFill>
            <a:ln w="19050">
              <a:noFill/>
            </a:ln>
            <a:effectLst/>
          </c:spPr>
          <c:invertIfNegative val="0"/>
          <c:dPt>
            <c:idx val="0"/>
            <c:invertIfNegative val="0"/>
            <c:bubble3D val="0"/>
            <c:spPr>
              <a:solidFill>
                <a:srgbClr val="373D41"/>
              </a:solidFill>
              <a:ln w="19050">
                <a:noFill/>
              </a:ln>
              <a:effectLst/>
            </c:spPr>
            <c:extLst>
              <c:ext xmlns:c16="http://schemas.microsoft.com/office/drawing/2014/chart" uri="{C3380CC4-5D6E-409C-BE32-E72D297353CC}">
                <c16:uniqueId val="{00000001-722C-475D-A81C-A6DE579BCF70}"/>
              </c:ext>
            </c:extLst>
          </c:dPt>
          <c:dPt>
            <c:idx val="1"/>
            <c:invertIfNegative val="0"/>
            <c:bubble3D val="0"/>
            <c:spPr>
              <a:solidFill>
                <a:srgbClr val="373D41"/>
              </a:solidFill>
              <a:ln w="19050">
                <a:noFill/>
              </a:ln>
              <a:effectLst/>
            </c:spPr>
            <c:extLst>
              <c:ext xmlns:c16="http://schemas.microsoft.com/office/drawing/2014/chart" uri="{C3380CC4-5D6E-409C-BE32-E72D297353CC}">
                <c16:uniqueId val="{00000003-722C-475D-A81C-A6DE579BCF70}"/>
              </c:ext>
            </c:extLst>
          </c:dPt>
          <c:dPt>
            <c:idx val="2"/>
            <c:invertIfNegative val="0"/>
            <c:bubble3D val="0"/>
            <c:spPr>
              <a:solidFill>
                <a:srgbClr val="373D41"/>
              </a:solidFill>
              <a:ln w="19050">
                <a:noFill/>
              </a:ln>
              <a:effectLst/>
            </c:spPr>
            <c:extLst>
              <c:ext xmlns:c16="http://schemas.microsoft.com/office/drawing/2014/chart" uri="{C3380CC4-5D6E-409C-BE32-E72D297353CC}">
                <c16:uniqueId val="{00000005-722C-475D-A81C-A6DE579BCF70}"/>
              </c:ext>
            </c:extLst>
          </c:dPt>
          <c:dPt>
            <c:idx val="3"/>
            <c:invertIfNegative val="0"/>
            <c:bubble3D val="0"/>
            <c:spPr>
              <a:solidFill>
                <a:srgbClr val="373D41"/>
              </a:solidFill>
              <a:ln w="19050">
                <a:noFill/>
              </a:ln>
              <a:effectLst/>
            </c:spPr>
            <c:extLst>
              <c:ext xmlns:c16="http://schemas.microsoft.com/office/drawing/2014/chart" uri="{C3380CC4-5D6E-409C-BE32-E72D297353CC}">
                <c16:uniqueId val="{00000007-722C-475D-A81C-A6DE579BCF70}"/>
              </c:ext>
            </c:extLst>
          </c:dPt>
          <c:dPt>
            <c:idx val="4"/>
            <c:invertIfNegative val="0"/>
            <c:bubble3D val="0"/>
            <c:spPr>
              <a:solidFill>
                <a:srgbClr val="373D41"/>
              </a:solidFill>
              <a:ln w="19050">
                <a:noFill/>
              </a:ln>
              <a:effectLst/>
            </c:spPr>
            <c:extLst>
              <c:ext xmlns:c16="http://schemas.microsoft.com/office/drawing/2014/chart" uri="{C3380CC4-5D6E-409C-BE32-E72D297353CC}">
                <c16:uniqueId val="{00000009-722C-475D-A81C-A6DE579BCF70}"/>
              </c:ext>
            </c:extLst>
          </c:dPt>
          <c:dPt>
            <c:idx val="5"/>
            <c:invertIfNegative val="0"/>
            <c:bubble3D val="0"/>
            <c:spPr>
              <a:solidFill>
                <a:srgbClr val="373D41"/>
              </a:solidFill>
              <a:ln w="19050">
                <a:noFill/>
              </a:ln>
              <a:effectLst/>
            </c:spPr>
            <c:extLst>
              <c:ext xmlns:c16="http://schemas.microsoft.com/office/drawing/2014/chart" uri="{C3380CC4-5D6E-409C-BE32-E72D297353CC}">
                <c16:uniqueId val="{0000000B-722C-475D-A81C-A6DE579BCF70}"/>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50人以下</c:v>
                </c:pt>
                <c:pt idx="1">
                  <c:v>51-200人</c:v>
                </c:pt>
                <c:pt idx="2">
                  <c:v>201-500人</c:v>
                </c:pt>
                <c:pt idx="3">
                  <c:v>501-1000人</c:v>
                </c:pt>
                <c:pt idx="4">
                  <c:v>1001人-2000人</c:v>
                </c:pt>
                <c:pt idx="5">
                  <c:v>2001人以上</c:v>
                </c:pt>
              </c:strCache>
            </c:strRef>
          </c:cat>
          <c:val>
            <c:numRef>
              <c:f>Sheet1!$B$2:$B$7</c:f>
              <c:numCache>
                <c:formatCode>0.0%</c:formatCode>
                <c:ptCount val="6"/>
                <c:pt idx="0">
                  <c:v>0.156</c:v>
                </c:pt>
                <c:pt idx="1">
                  <c:v>0.28799999999999998</c:v>
                </c:pt>
                <c:pt idx="2">
                  <c:v>0.221</c:v>
                </c:pt>
                <c:pt idx="3">
                  <c:v>0.154</c:v>
                </c:pt>
                <c:pt idx="4">
                  <c:v>5.8999999999999997E-2</c:v>
                </c:pt>
                <c:pt idx="5">
                  <c:v>0.121</c:v>
                </c:pt>
              </c:numCache>
            </c:numRef>
          </c:val>
          <c:extLst>
            <c:ext xmlns:c16="http://schemas.microsoft.com/office/drawing/2014/chart" uri="{C3380CC4-5D6E-409C-BE32-E72D297353CC}">
              <c16:uniqueId val="{0000000C-722C-475D-A81C-A6DE579BCF70}"/>
            </c:ext>
          </c:extLst>
        </c:ser>
        <c:ser>
          <c:idx val="1"/>
          <c:order val="1"/>
          <c:tx>
            <c:strRef>
              <c:f>Sheet1!$C$1</c:f>
              <c:strCache>
                <c:ptCount val="1"/>
                <c:pt idx="0">
                  <c:v>2017年</c:v>
                </c:pt>
              </c:strCache>
            </c:strRef>
          </c:tx>
          <c:spPr>
            <a:solidFill>
              <a:srgbClr val="D13E3E"/>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2F2F2"/>
                    </a:solidFill>
                    <a:effectLst/>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50人以下</c:v>
                </c:pt>
                <c:pt idx="1">
                  <c:v>51-200人</c:v>
                </c:pt>
                <c:pt idx="2">
                  <c:v>201-500人</c:v>
                </c:pt>
                <c:pt idx="3">
                  <c:v>501-1000人</c:v>
                </c:pt>
                <c:pt idx="4">
                  <c:v>1001人-2000人</c:v>
                </c:pt>
                <c:pt idx="5">
                  <c:v>2001人以上</c:v>
                </c:pt>
              </c:strCache>
            </c:strRef>
          </c:cat>
          <c:val>
            <c:numRef>
              <c:f>Sheet1!$C$2:$C$7</c:f>
              <c:numCache>
                <c:formatCode>0.0%</c:formatCode>
                <c:ptCount val="6"/>
                <c:pt idx="0">
                  <c:v>0.13100000000000001</c:v>
                </c:pt>
                <c:pt idx="1">
                  <c:v>0.23400000000000001</c:v>
                </c:pt>
                <c:pt idx="2">
                  <c:v>0.27200000000000002</c:v>
                </c:pt>
                <c:pt idx="3">
                  <c:v>0.17980295566502463</c:v>
                </c:pt>
                <c:pt idx="4">
                  <c:v>6.3E-2</c:v>
                </c:pt>
                <c:pt idx="5">
                  <c:v>0.12</c:v>
                </c:pt>
              </c:numCache>
            </c:numRef>
          </c:val>
          <c:extLst>
            <c:ext xmlns:c16="http://schemas.microsoft.com/office/drawing/2014/chart" uri="{C3380CC4-5D6E-409C-BE32-E72D297353CC}">
              <c16:uniqueId val="{0000000D-722C-475D-A81C-A6DE579BCF70}"/>
            </c:ext>
          </c:extLst>
        </c:ser>
        <c:dLbls>
          <c:showLegendKey val="0"/>
          <c:showVal val="0"/>
          <c:showCatName val="0"/>
          <c:showSerName val="0"/>
          <c:showPercent val="0"/>
          <c:showBubbleSize val="0"/>
        </c:dLbls>
        <c:gapWidth val="130"/>
        <c:axId val="1452357391"/>
        <c:axId val="1452361135"/>
      </c:barChart>
      <c:valAx>
        <c:axId val="1452361135"/>
        <c:scaling>
          <c:orientation val="minMax"/>
        </c:scaling>
        <c:delete val="1"/>
        <c:axPos val="l"/>
        <c:numFmt formatCode="0.0%" sourceLinked="1"/>
        <c:majorTickMark val="out"/>
        <c:minorTickMark val="none"/>
        <c:tickLblPos val="nextTo"/>
        <c:crossAx val="1452357391"/>
        <c:crosses val="autoZero"/>
        <c:crossBetween val="between"/>
      </c:valAx>
      <c:catAx>
        <c:axId val="14523573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452361135"/>
        <c:crosses val="autoZero"/>
        <c:auto val="1"/>
        <c:lblAlgn val="ctr"/>
        <c:lblOffset val="100"/>
        <c:noMultiLvlLbl val="0"/>
      </c:catAx>
      <c:spPr>
        <a:noFill/>
        <a:ln>
          <a:noFill/>
        </a:ln>
        <a:effectLst/>
      </c:spPr>
    </c:plotArea>
    <c:legend>
      <c:legendPos val="r"/>
      <c:layout>
        <c:manualLayout>
          <c:xMode val="edge"/>
          <c:yMode val="edge"/>
          <c:x val="0.90029213737368208"/>
          <c:y val="0.26565641366912313"/>
          <c:w val="6.9646460044309341E-2"/>
          <c:h val="0.385118011757527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solidFill>
            <a:srgbClr val="F2F2F2"/>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62831404216287"/>
          <c:y val="0.11566182117002143"/>
          <c:w val="0.62673741194752342"/>
          <c:h val="0.76161675664103112"/>
        </c:manualLayout>
      </c:layout>
      <c:pieChart>
        <c:varyColors val="1"/>
        <c:ser>
          <c:idx val="0"/>
          <c:order val="0"/>
          <c:tx>
            <c:strRef>
              <c:f>Sheet1!$B$1</c:f>
              <c:strCache>
                <c:ptCount val="1"/>
                <c:pt idx="0">
                  <c:v>系列 1</c:v>
                </c:pt>
              </c:strCache>
            </c:strRef>
          </c:tx>
          <c:spPr>
            <a:solidFill>
              <a:srgbClr val="C00000"/>
            </a:solidFill>
            <a:ln>
              <a:noFill/>
            </a:ln>
          </c:spPr>
          <c:dPt>
            <c:idx val="0"/>
            <c:bubble3D val="0"/>
            <c:spPr>
              <a:solidFill>
                <a:srgbClr val="C00000">
                  <a:alpha val="50000"/>
                </a:srgbClr>
              </a:solidFill>
              <a:ln>
                <a:noFill/>
              </a:ln>
              <a:effectLst/>
            </c:spPr>
            <c:extLst>
              <c:ext xmlns:c16="http://schemas.microsoft.com/office/drawing/2014/chart" uri="{C3380CC4-5D6E-409C-BE32-E72D297353CC}">
                <c16:uniqueId val="{00000001-E6EE-4180-8912-35CCB9C3BEC3}"/>
              </c:ext>
            </c:extLst>
          </c:dPt>
          <c:dPt>
            <c:idx val="1"/>
            <c:bubble3D val="0"/>
            <c:spPr>
              <a:solidFill>
                <a:srgbClr val="FF6969"/>
              </a:solidFill>
              <a:ln>
                <a:noFill/>
              </a:ln>
              <a:effectLst/>
            </c:spPr>
            <c:extLst>
              <c:ext xmlns:c16="http://schemas.microsoft.com/office/drawing/2014/chart" uri="{C3380CC4-5D6E-409C-BE32-E72D297353CC}">
                <c16:uniqueId val="{00000003-E6EE-4180-8912-35CCB9C3BEC3}"/>
              </c:ext>
            </c:extLst>
          </c:dPt>
          <c:dPt>
            <c:idx val="2"/>
            <c:bubble3D val="0"/>
            <c:spPr>
              <a:solidFill>
                <a:srgbClr val="FFB7B7"/>
              </a:solidFill>
              <a:ln>
                <a:noFill/>
              </a:ln>
              <a:effectLst/>
            </c:spPr>
            <c:extLst>
              <c:ext xmlns:c16="http://schemas.microsoft.com/office/drawing/2014/chart" uri="{C3380CC4-5D6E-409C-BE32-E72D297353CC}">
                <c16:uniqueId val="{00000005-E6EE-4180-8912-35CCB9C3BEC3}"/>
              </c:ext>
            </c:extLst>
          </c:dPt>
          <c:dLbls>
            <c:dLbl>
              <c:idx val="0"/>
              <c:layout>
                <c:manualLayout>
                  <c:x val="0.25255719669028298"/>
                  <c:y val="2.109985087757090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25435729847494554"/>
                      <c:h val="0.30188953266170332"/>
                    </c:manualLayout>
                  </c15:layout>
                </c:ext>
                <c:ext xmlns:c16="http://schemas.microsoft.com/office/drawing/2014/chart" uri="{C3380CC4-5D6E-409C-BE32-E72D297353CC}">
                  <c16:uniqueId val="{00000001-E6EE-4180-8912-35CCB9C3BEC3}"/>
                </c:ext>
              </c:extLst>
            </c:dLbl>
            <c:dLbl>
              <c:idx val="1"/>
              <c:layout>
                <c:manualLayout>
                  <c:x val="-0.2025413285757581"/>
                  <c:y val="8.5115483021862448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23598402323892517"/>
                      <c:h val="0.30210355739684774"/>
                    </c:manualLayout>
                  </c15:layout>
                </c:ext>
                <c:ext xmlns:c16="http://schemas.microsoft.com/office/drawing/2014/chart" uri="{C3380CC4-5D6E-409C-BE32-E72D297353CC}">
                  <c16:uniqueId val="{00000003-E6EE-4180-8912-35CCB9C3BEC3}"/>
                </c:ext>
              </c:extLst>
            </c:dLbl>
            <c:dLbl>
              <c:idx val="2"/>
              <c:layout>
                <c:manualLayout>
                  <c:x val="-0.10294174829453508"/>
                  <c:y val="-1.834202403469980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69036305102385076"/>
                      <c:h val="0.13432067298271261"/>
                    </c:manualLayout>
                  </c15:layout>
                </c:ext>
                <c:ext xmlns:c16="http://schemas.microsoft.com/office/drawing/2014/chart" uri="{C3380CC4-5D6E-409C-BE32-E72D297353CC}">
                  <c16:uniqueId val="{00000005-E6EE-4180-8912-35CCB9C3BEC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SaaS CRM企业用户</c:v>
                </c:pt>
                <c:pt idx="1">
                  <c:v>传统CRM企业用户</c:v>
                </c:pt>
                <c:pt idx="2">
                  <c:v>没有使用过CRM的企业</c:v>
                </c:pt>
              </c:strCache>
            </c:strRef>
          </c:cat>
          <c:val>
            <c:numRef>
              <c:f>Sheet1!$B$2:$B$4</c:f>
              <c:numCache>
                <c:formatCode>0.00%</c:formatCode>
                <c:ptCount val="3"/>
                <c:pt idx="0">
                  <c:v>0.47299999999999998</c:v>
                </c:pt>
                <c:pt idx="1">
                  <c:v>0.434</c:v>
                </c:pt>
                <c:pt idx="2">
                  <c:v>9.2999999999999999E-2</c:v>
                </c:pt>
              </c:numCache>
            </c:numRef>
          </c:val>
          <c:extLst>
            <c:ext xmlns:c16="http://schemas.microsoft.com/office/drawing/2014/chart" uri="{C3380CC4-5D6E-409C-BE32-E72D297353CC}">
              <c16:uniqueId val="{00000006-E6EE-4180-8912-35CCB9C3BEC3}"/>
            </c:ext>
          </c:extLst>
        </c:ser>
        <c:dLbls>
          <c:showLegendKey val="0"/>
          <c:showVal val="0"/>
          <c:showCatName val="0"/>
          <c:showSerName val="0"/>
          <c:showPercent val="0"/>
          <c:showBubbleSize val="0"/>
          <c:showLeaderLines val="1"/>
        </c:dLbls>
        <c:firstSliceAng val="19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02456666396655"/>
          <c:y val="4.0830832919764054E-2"/>
          <c:w val="0.27867394241046106"/>
          <c:h val="0.91833833416047195"/>
        </c:manualLayout>
      </c:layout>
      <c:barChart>
        <c:barDir val="bar"/>
        <c:grouping val="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Pt>
            <c:idx val="2"/>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5-C1A1-4B59-A6B6-0EF5A7C61991}"/>
              </c:ext>
            </c:extLst>
          </c:dPt>
          <c:cat>
            <c:strRef>
              <c:f>Sheet1!$A$13:$A$15</c:f>
              <c:strCache>
                <c:ptCount val="3"/>
                <c:pt idx="0">
                  <c:v>缺乏部署PaaS CRM的优质实践作为参考</c:v>
                </c:pt>
                <c:pt idx="1">
                  <c:v>兼容性问题难以解决</c:v>
                </c:pt>
                <c:pt idx="2">
                  <c:v>对PaaS CRM了解较少，无法做出相应规划</c:v>
                </c:pt>
              </c:strCache>
            </c:strRef>
          </c:cat>
          <c:val>
            <c:numRef>
              <c:f>Sheet1!$B$13:$B$15</c:f>
              <c:numCache>
                <c:formatCode>0.0%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0-C1A1-4B59-A6B6-0EF5A7C61991}"/>
            </c:ext>
          </c:extLst>
        </c:ser>
        <c:ser>
          <c:idx val="1"/>
          <c:order val="1"/>
          <c:tx>
            <c:strRef>
              <c:f>Sheet1!$C$1</c:f>
              <c:strCache>
                <c:ptCount val="1"/>
                <c:pt idx="0">
                  <c:v>系列 2</c:v>
                </c:pt>
              </c:strCache>
            </c:strRef>
          </c:tx>
          <c:spPr>
            <a:solidFill>
              <a:srgbClr val="F2F2F2"/>
            </a:solidFill>
            <a:ln>
              <a:noFill/>
            </a:ln>
            <a:effectLst/>
          </c:spPr>
          <c:invertIfNegative val="0"/>
          <c:dPt>
            <c:idx val="2"/>
            <c:invertIfNegative val="0"/>
            <c:bubble3D val="0"/>
            <c:spPr>
              <a:solidFill>
                <a:srgbClr val="D13E3E"/>
              </a:solidFill>
              <a:ln>
                <a:noFill/>
              </a:ln>
              <a:effectLst/>
            </c:spPr>
            <c:extLst>
              <c:ext xmlns:c16="http://schemas.microsoft.com/office/drawing/2014/chart" uri="{C3380CC4-5D6E-409C-BE32-E72D297353CC}">
                <c16:uniqueId val="{00000003-C1A1-4B59-A6B6-0EF5A7C61991}"/>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extLst>
                <c:ext xmlns:c16="http://schemas.microsoft.com/office/drawing/2014/chart" uri="{C3380CC4-5D6E-409C-BE32-E72D297353CC}">
                  <c16:uniqueId val="{00000003-C1A1-4B59-A6B6-0EF5A7C6199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Sheet1!$A$13:$A$15</c:f>
              <c:strCache>
                <c:ptCount val="3"/>
                <c:pt idx="0">
                  <c:v>缺乏部署PaaS CRM的优质实践作为参考</c:v>
                </c:pt>
                <c:pt idx="1">
                  <c:v>兼容性问题难以解决</c:v>
                </c:pt>
                <c:pt idx="2">
                  <c:v>对PaaS CRM了解较少，无法做出相应规划</c:v>
                </c:pt>
              </c:strCache>
            </c:strRef>
          </c:cat>
          <c:val>
            <c:numRef>
              <c:f>Sheet1!$C$13:$C$15</c:f>
              <c:numCache>
                <c:formatCode>0.0%</c:formatCode>
                <c:ptCount val="3"/>
                <c:pt idx="0">
                  <c:v>0.3</c:v>
                </c:pt>
                <c:pt idx="1">
                  <c:v>0.3</c:v>
                </c:pt>
                <c:pt idx="2">
                  <c:v>0.6</c:v>
                </c:pt>
              </c:numCache>
            </c:numRef>
          </c:val>
          <c:extLst>
            <c:ext xmlns:c16="http://schemas.microsoft.com/office/drawing/2014/chart" uri="{C3380CC4-5D6E-409C-BE32-E72D297353CC}">
              <c16:uniqueId val="{00000001-C1A1-4B59-A6B6-0EF5A7C61991}"/>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dPt>
            <c:idx val="2"/>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4-C1A1-4B59-A6B6-0EF5A7C61991}"/>
              </c:ext>
            </c:extLst>
          </c:dPt>
          <c:cat>
            <c:strRef>
              <c:f>Sheet1!$A$13:$A$15</c:f>
              <c:strCache>
                <c:ptCount val="3"/>
                <c:pt idx="0">
                  <c:v>缺乏部署PaaS CRM的优质实践作为参考</c:v>
                </c:pt>
                <c:pt idx="1">
                  <c:v>兼容性问题难以解决</c:v>
                </c:pt>
                <c:pt idx="2">
                  <c:v>对PaaS CRM了解较少，无法做出相应规划</c:v>
                </c:pt>
              </c:strCache>
            </c:strRef>
          </c:cat>
          <c:val>
            <c:numRef>
              <c:f>Sheet1!$D$13:$D$15</c:f>
              <c:numCache>
                <c:formatCode>0.0%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2-C1A1-4B59-A6B6-0EF5A7C61991}"/>
            </c:ext>
          </c:extLst>
        </c:ser>
        <c:dLbls>
          <c:showLegendKey val="0"/>
          <c:showVal val="0"/>
          <c:showCatName val="0"/>
          <c:showSerName val="0"/>
          <c:showPercent val="0"/>
          <c:showBubbleSize val="0"/>
        </c:dLbls>
        <c:gapWidth val="80"/>
        <c:overlap val="100"/>
        <c:axId val="2059042143"/>
        <c:axId val="2059040063"/>
      </c:barChart>
      <c:catAx>
        <c:axId val="205904214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crossAx val="2059040063"/>
        <c:crosses val="autoZero"/>
        <c:auto val="1"/>
        <c:lblAlgn val="ctr"/>
        <c:lblOffset val="100"/>
        <c:noMultiLvlLbl val="0"/>
      </c:catAx>
      <c:valAx>
        <c:axId val="2059040063"/>
        <c:scaling>
          <c:orientation val="minMax"/>
        </c:scaling>
        <c:delete val="1"/>
        <c:axPos val="b"/>
        <c:numFmt formatCode="0.0%" sourceLinked="1"/>
        <c:majorTickMark val="none"/>
        <c:minorTickMark val="none"/>
        <c:tickLblPos val="nextTo"/>
        <c:crossAx val="2059042143"/>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rgbClr val="F2F2F2"/>
          </a:solidFill>
          <a:latin typeface="微软雅黑" panose="020B0503020204020204" pitchFamily="34" charset="-122"/>
          <a:ea typeface="微软雅黑" panose="020B0503020204020204" pitchFamily="34" charset="-122"/>
        </a:defRPr>
      </a:pPr>
      <a:endParaRPr lang="zh-CN"/>
    </a:p>
  </c:txPr>
  <c:externalData r:id="rId7">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234438457250555"/>
          <c:y val="7.092432623159306E-2"/>
          <c:w val="0.21274804322157853"/>
          <c:h val="0.85815134753681388"/>
        </c:manualLayout>
      </c:layout>
      <c:barChart>
        <c:barDir val="bar"/>
        <c:grouping val="clustered"/>
        <c:varyColors val="0"/>
        <c:ser>
          <c:idx val="0"/>
          <c:order val="0"/>
          <c:tx>
            <c:strRef>
              <c:f>Sheet1!$B$1</c:f>
              <c:strCache>
                <c:ptCount val="1"/>
                <c:pt idx="0">
                  <c:v>系列 1</c:v>
                </c:pt>
              </c:strCache>
            </c:strRef>
          </c:tx>
          <c:spPr>
            <a:solidFill>
              <a:srgbClr val="373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Sheet1!$A$15:$A$19</c:f>
              <c:strCache>
                <c:ptCount val="5"/>
                <c:pt idx="0">
                  <c:v>PaaS具有更好的拓展能力</c:v>
                </c:pt>
                <c:pt idx="1">
                  <c:v>通过PaaS开发CRM应用，更好的满足业务的需求</c:v>
                </c:pt>
                <c:pt idx="2">
                  <c:v>PaaS能够持续满足企业长期业务变革带来的新的需求</c:v>
                </c:pt>
                <c:pt idx="3">
                  <c:v>快速获取服务支持</c:v>
                </c:pt>
                <c:pt idx="4">
                  <c:v>PaaS提供统一平台支持，实现系统数据互联互通</c:v>
                </c:pt>
              </c:strCache>
            </c:strRef>
          </c:cat>
          <c:val>
            <c:numRef>
              <c:f>Sheet1!$B$15:$B$19</c:f>
              <c:numCache>
                <c:formatCode>0.0%</c:formatCode>
                <c:ptCount val="5"/>
                <c:pt idx="0">
                  <c:v>0.24390243902439024</c:v>
                </c:pt>
                <c:pt idx="1">
                  <c:v>0.26829268292682928</c:v>
                </c:pt>
                <c:pt idx="2">
                  <c:v>0.26829268292682928</c:v>
                </c:pt>
                <c:pt idx="3">
                  <c:v>0.26829268292682928</c:v>
                </c:pt>
                <c:pt idx="4">
                  <c:v>0.36585365853658536</c:v>
                </c:pt>
              </c:numCache>
            </c:numRef>
          </c:val>
          <c:extLst>
            <c:ext xmlns:c16="http://schemas.microsoft.com/office/drawing/2014/chart" uri="{C3380CC4-5D6E-409C-BE32-E72D297353CC}">
              <c16:uniqueId val="{00000000-4D9B-4BFC-AF7F-48A751F3C697}"/>
            </c:ext>
          </c:extLst>
        </c:ser>
        <c:dLbls>
          <c:showLegendKey val="0"/>
          <c:showVal val="0"/>
          <c:showCatName val="0"/>
          <c:showSerName val="0"/>
          <c:showPercent val="0"/>
          <c:showBubbleSize val="0"/>
        </c:dLbls>
        <c:gapWidth val="100"/>
        <c:axId val="1925219375"/>
        <c:axId val="1925221039"/>
      </c:barChart>
      <c:catAx>
        <c:axId val="1925219375"/>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925221039"/>
        <c:crosses val="autoZero"/>
        <c:auto val="1"/>
        <c:lblAlgn val="ctr"/>
        <c:lblOffset val="100"/>
        <c:noMultiLvlLbl val="0"/>
      </c:catAx>
      <c:valAx>
        <c:axId val="1925221039"/>
        <c:scaling>
          <c:orientation val="minMax"/>
        </c:scaling>
        <c:delete val="1"/>
        <c:axPos val="b"/>
        <c:numFmt formatCode="0.0%" sourceLinked="1"/>
        <c:majorTickMark val="none"/>
        <c:minorTickMark val="none"/>
        <c:tickLblPos val="nextTo"/>
        <c:crossAx val="192521937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32747398016422E-2"/>
          <c:y val="0.23035151351531824"/>
          <c:w val="0.89685628955067342"/>
          <c:h val="0.62771296323886561"/>
        </c:manualLayout>
      </c:layout>
      <c:barChart>
        <c:barDir val="col"/>
        <c:grouping val="clustered"/>
        <c:varyColors val="0"/>
        <c:ser>
          <c:idx val="0"/>
          <c:order val="0"/>
          <c:tx>
            <c:strRef>
              <c:f>Sheet1!$B$1</c:f>
              <c:strCache>
                <c:ptCount val="1"/>
                <c:pt idx="0">
                  <c:v>计划型企业</c:v>
                </c:pt>
              </c:strCache>
            </c:strRef>
          </c:tx>
          <c:spPr>
            <a:solidFill>
              <a:srgbClr val="373D41"/>
            </a:solidFill>
            <a:ln>
              <a:noFill/>
            </a:ln>
            <a:effectLst/>
          </c:spPr>
          <c:invertIfNegative val="0"/>
          <c:dLbls>
            <c:dLbl>
              <c:idx val="0"/>
              <c:layout>
                <c:manualLayout>
                  <c:x val="5.225464785765503E-3"/>
                  <c:y val="2.279687908930237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11-4F4B-80C5-8083ACA0132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PaaS供应商开发</c:v>
                </c:pt>
                <c:pt idx="1">
                  <c:v>ISV开发</c:v>
                </c:pt>
                <c:pt idx="2">
                  <c:v>自有IT团队开发</c:v>
                </c:pt>
              </c:strCache>
            </c:strRef>
          </c:cat>
          <c:val>
            <c:numRef>
              <c:f>Sheet1!$B$2:$B$4</c:f>
              <c:numCache>
                <c:formatCode>0.0%</c:formatCode>
                <c:ptCount val="3"/>
                <c:pt idx="0">
                  <c:v>0.56000000000000005</c:v>
                </c:pt>
                <c:pt idx="1">
                  <c:v>0.42666666666666669</c:v>
                </c:pt>
                <c:pt idx="2">
                  <c:v>1.3333333333333334E-2</c:v>
                </c:pt>
              </c:numCache>
            </c:numRef>
          </c:val>
          <c:extLst>
            <c:ext xmlns:c16="http://schemas.microsoft.com/office/drawing/2014/chart" uri="{C3380CC4-5D6E-409C-BE32-E72D297353CC}">
              <c16:uniqueId val="{00000000-F9B6-4872-9C78-1EBF063C5E51}"/>
            </c:ext>
          </c:extLst>
        </c:ser>
        <c:ser>
          <c:idx val="1"/>
          <c:order val="1"/>
          <c:tx>
            <c:strRef>
              <c:f>Sheet1!$C$1</c:f>
              <c:strCache>
                <c:ptCount val="1"/>
                <c:pt idx="0">
                  <c:v>成功型企业</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PaaS供应商开发</c:v>
                </c:pt>
                <c:pt idx="1">
                  <c:v>ISV开发</c:v>
                </c:pt>
                <c:pt idx="2">
                  <c:v>自有IT团队开发</c:v>
                </c:pt>
              </c:strCache>
            </c:strRef>
          </c:cat>
          <c:val>
            <c:numRef>
              <c:f>Sheet1!$C$2:$C$4</c:f>
              <c:numCache>
                <c:formatCode>0.0%</c:formatCode>
                <c:ptCount val="3"/>
                <c:pt idx="0">
                  <c:v>0.46511627906976744</c:v>
                </c:pt>
                <c:pt idx="1">
                  <c:v>0.41860465116279072</c:v>
                </c:pt>
                <c:pt idx="2">
                  <c:v>0.11627906976744186</c:v>
                </c:pt>
              </c:numCache>
            </c:numRef>
          </c:val>
          <c:extLst>
            <c:ext xmlns:c16="http://schemas.microsoft.com/office/drawing/2014/chart" uri="{C3380CC4-5D6E-409C-BE32-E72D297353CC}">
              <c16:uniqueId val="{00000001-F9B6-4872-9C78-1EBF063C5E51}"/>
            </c:ext>
          </c:extLst>
        </c:ser>
        <c:dLbls>
          <c:showLegendKey val="0"/>
          <c:showVal val="0"/>
          <c:showCatName val="0"/>
          <c:showSerName val="0"/>
          <c:showPercent val="0"/>
          <c:showBubbleSize val="0"/>
        </c:dLbls>
        <c:gapWidth val="100"/>
        <c:axId val="1188626032"/>
        <c:axId val="1188620208"/>
      </c:barChart>
      <c:catAx>
        <c:axId val="1188626032"/>
        <c:scaling>
          <c:orientation val="maxMin"/>
        </c:scaling>
        <c:delete val="1"/>
        <c:axPos val="b"/>
        <c:numFmt formatCode="General" sourceLinked="1"/>
        <c:majorTickMark val="none"/>
        <c:minorTickMark val="none"/>
        <c:tickLblPos val="nextTo"/>
        <c:crossAx val="1188620208"/>
        <c:crosses val="autoZero"/>
        <c:auto val="1"/>
        <c:lblAlgn val="ctr"/>
        <c:lblOffset val="100"/>
        <c:noMultiLvlLbl val="0"/>
      </c:catAx>
      <c:valAx>
        <c:axId val="1188620208"/>
        <c:scaling>
          <c:orientation val="minMax"/>
        </c:scaling>
        <c:delete val="1"/>
        <c:axPos val="r"/>
        <c:numFmt formatCode="0.0%" sourceLinked="1"/>
        <c:majorTickMark val="none"/>
        <c:minorTickMark val="none"/>
        <c:tickLblPos val="nextTo"/>
        <c:crossAx val="1188626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35902372357021"/>
          <c:y val="0.16634156436323091"/>
          <c:w val="0.36119322937385817"/>
          <c:h val="0.72780471286016757"/>
        </c:manualLayout>
      </c:layout>
      <c:doughnutChart>
        <c:varyColors val="1"/>
        <c:ser>
          <c:idx val="0"/>
          <c:order val="0"/>
          <c:tx>
            <c:strRef>
              <c:f>Sheet1!$B$1</c:f>
              <c:strCache>
                <c:ptCount val="1"/>
                <c:pt idx="0">
                  <c:v>销售额</c:v>
                </c:pt>
              </c:strCache>
            </c:strRef>
          </c:tx>
          <c:spPr>
            <a:ln>
              <a:noFill/>
            </a:ln>
          </c:spPr>
          <c:dPt>
            <c:idx val="0"/>
            <c:bubble3D val="0"/>
            <c:spPr>
              <a:solidFill>
                <a:srgbClr val="373D41"/>
              </a:solidFill>
              <a:ln w="19050">
                <a:noFill/>
              </a:ln>
              <a:effectLst/>
            </c:spPr>
            <c:extLst>
              <c:ext xmlns:c16="http://schemas.microsoft.com/office/drawing/2014/chart" uri="{C3380CC4-5D6E-409C-BE32-E72D297353CC}">
                <c16:uniqueId val="{00000001-F005-404D-AA5C-22707A2EDBC1}"/>
              </c:ext>
            </c:extLst>
          </c:dPt>
          <c:dPt>
            <c:idx val="1"/>
            <c:bubble3D val="0"/>
            <c:spPr>
              <a:solidFill>
                <a:srgbClr val="D13E3E"/>
              </a:solidFill>
              <a:ln w="19050">
                <a:noFill/>
              </a:ln>
              <a:effectLst/>
            </c:spPr>
            <c:extLst>
              <c:ext xmlns:c16="http://schemas.microsoft.com/office/drawing/2014/chart" uri="{C3380CC4-5D6E-409C-BE32-E72D297353CC}">
                <c16:uniqueId val="{00000002-F005-404D-AA5C-22707A2EDBC1}"/>
              </c:ext>
            </c:extLst>
          </c:dPt>
          <c:dPt>
            <c:idx val="2"/>
            <c:bubble3D val="0"/>
            <c:spPr>
              <a:solidFill>
                <a:srgbClr val="E18383"/>
              </a:solidFill>
              <a:ln w="19050">
                <a:noFill/>
              </a:ln>
              <a:effectLst/>
            </c:spPr>
            <c:extLst>
              <c:ext xmlns:c16="http://schemas.microsoft.com/office/drawing/2014/chart" uri="{C3380CC4-5D6E-409C-BE32-E72D297353CC}">
                <c16:uniqueId val="{00000003-F005-404D-AA5C-22707A2EDBC1}"/>
              </c:ext>
            </c:extLst>
          </c:dPt>
          <c:dPt>
            <c:idx val="3"/>
            <c:bubble3D val="0"/>
            <c:spPr>
              <a:solidFill>
                <a:srgbClr val="EEB8B8"/>
              </a:solidFill>
              <a:ln w="19050">
                <a:noFill/>
              </a:ln>
              <a:effectLst/>
            </c:spPr>
            <c:extLst>
              <c:ext xmlns:c16="http://schemas.microsoft.com/office/drawing/2014/chart" uri="{C3380CC4-5D6E-409C-BE32-E72D297353CC}">
                <c16:uniqueId val="{00000004-F005-404D-AA5C-22707A2EDBC1}"/>
              </c:ext>
            </c:extLst>
          </c:dPt>
          <c:dPt>
            <c:idx val="4"/>
            <c:bubble3D val="0"/>
            <c:spPr>
              <a:solidFill>
                <a:srgbClr val="AEB5BA"/>
              </a:solidFill>
              <a:ln w="19050">
                <a:noFill/>
              </a:ln>
              <a:effectLst/>
            </c:spPr>
            <c:extLst>
              <c:ext xmlns:c16="http://schemas.microsoft.com/office/drawing/2014/chart" uri="{C3380CC4-5D6E-409C-BE32-E72D297353CC}">
                <c16:uniqueId val="{00000005-F005-404D-AA5C-22707A2EDBC1}"/>
              </c:ext>
            </c:extLst>
          </c:dPt>
          <c:dPt>
            <c:idx val="5"/>
            <c:bubble3D val="0"/>
            <c:spPr>
              <a:solidFill>
                <a:schemeClr val="accent6"/>
              </a:solidFill>
              <a:ln w="19050">
                <a:noFill/>
              </a:ln>
              <a:effectLst/>
            </c:spPr>
            <c:extLst>
              <c:ext xmlns:c16="http://schemas.microsoft.com/office/drawing/2014/chart" uri="{C3380CC4-5D6E-409C-BE32-E72D297353CC}">
                <c16:uniqueId val="{00000008-F005-404D-AA5C-22707A2EDBC1}"/>
              </c:ext>
            </c:extLst>
          </c:dPt>
          <c:dPt>
            <c:idx val="6"/>
            <c:bubble3D val="0"/>
            <c:spPr>
              <a:solidFill>
                <a:srgbClr val="6F7A83"/>
              </a:solidFill>
              <a:ln w="19050">
                <a:noFill/>
              </a:ln>
              <a:effectLst/>
            </c:spPr>
            <c:extLst>
              <c:ext xmlns:c16="http://schemas.microsoft.com/office/drawing/2014/chart" uri="{C3380CC4-5D6E-409C-BE32-E72D297353CC}">
                <c16:uniqueId val="{00000007-F005-404D-AA5C-22707A2EDBC1}"/>
              </c:ext>
            </c:extLst>
          </c:dPt>
          <c:dPt>
            <c:idx val="7"/>
            <c:bubble3D val="0"/>
            <c:spPr>
              <a:solidFill>
                <a:srgbClr val="4B5359"/>
              </a:solidFill>
              <a:ln w="19050">
                <a:noFill/>
              </a:ln>
              <a:effectLst/>
            </c:spPr>
            <c:extLst>
              <c:ext xmlns:c16="http://schemas.microsoft.com/office/drawing/2014/chart" uri="{C3380CC4-5D6E-409C-BE32-E72D297353CC}">
                <c16:uniqueId val="{00000006-F005-404D-AA5C-22707A2EDBC1}"/>
              </c:ext>
            </c:extLst>
          </c:dPt>
          <c:dLbls>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F005-404D-AA5C-22707A2EDBC1}"/>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4-F005-404D-AA5C-22707A2EDBC1}"/>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5-F005-404D-AA5C-22707A2EDBC1}"/>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8-F005-404D-AA5C-22707A2EDBC1}"/>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7-F005-404D-AA5C-22707A2EDBC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董事长/总裁/总经理/副总及助理</c:v>
                </c:pt>
                <c:pt idx="1">
                  <c:v>CIO及IT部门主管</c:v>
                </c:pt>
                <c:pt idx="2">
                  <c:v>销售部门主管</c:v>
                </c:pt>
                <c:pt idx="3">
                  <c:v>行政部门主管</c:v>
                </c:pt>
                <c:pt idx="4">
                  <c:v>财务部门主管</c:v>
                </c:pt>
                <c:pt idx="5">
                  <c:v>客服部门主管</c:v>
                </c:pt>
                <c:pt idx="6">
                  <c:v>市场部门主管</c:v>
                </c:pt>
                <c:pt idx="7">
                  <c:v>普通职员</c:v>
                </c:pt>
              </c:strCache>
            </c:strRef>
          </c:cat>
          <c:val>
            <c:numRef>
              <c:f>Sheet1!$B$2:$B$9</c:f>
              <c:numCache>
                <c:formatCode>0.0%</c:formatCode>
                <c:ptCount val="8"/>
                <c:pt idx="0">
                  <c:v>0.15076335877862596</c:v>
                </c:pt>
                <c:pt idx="1">
                  <c:v>0.45419847328244273</c:v>
                </c:pt>
                <c:pt idx="2">
                  <c:v>0.12213740458015267</c:v>
                </c:pt>
                <c:pt idx="3">
                  <c:v>9.1603053435114504E-2</c:v>
                </c:pt>
                <c:pt idx="4">
                  <c:v>3.6259541984732822E-2</c:v>
                </c:pt>
                <c:pt idx="5">
                  <c:v>1.5267175572519083E-2</c:v>
                </c:pt>
                <c:pt idx="6">
                  <c:v>4.3893129770992363E-2</c:v>
                </c:pt>
                <c:pt idx="7">
                  <c:v>8.5877862595419852E-2</c:v>
                </c:pt>
              </c:numCache>
            </c:numRef>
          </c:val>
          <c:extLst>
            <c:ext xmlns:c16="http://schemas.microsoft.com/office/drawing/2014/chart" uri="{C3380CC4-5D6E-409C-BE32-E72D297353CC}">
              <c16:uniqueId val="{00000000-F005-404D-AA5C-22707A2EDBC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3582120350666449"/>
          <c:y val="0.26897445575190576"/>
          <c:w val="0.31764971031891509"/>
          <c:h val="0.57981073020969986"/>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73D4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solidFill>
            <a:srgbClr val="373D4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D13E3E"/>
              </a:solidFill>
              <a:ln w="19050">
                <a:noFill/>
              </a:ln>
              <a:effectLst/>
            </c:spPr>
            <c:extLst>
              <c:ext xmlns:c16="http://schemas.microsoft.com/office/drawing/2014/chart" uri="{C3380CC4-5D6E-409C-BE32-E72D297353CC}">
                <c16:uniqueId val="{00000001-154F-4C80-86A5-6E62B642E50E}"/>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154F-4C80-86A5-6E62B642E50E}"/>
              </c:ext>
            </c:extLst>
          </c:dPt>
          <c:dPt>
            <c:idx val="2"/>
            <c:bubble3D val="0"/>
            <c:spPr>
              <a:solidFill>
                <a:srgbClr val="373D41"/>
              </a:solidFill>
              <a:ln w="19050">
                <a:noFill/>
              </a:ln>
              <a:effectLst/>
            </c:spPr>
            <c:extLst>
              <c:ext xmlns:c16="http://schemas.microsoft.com/office/drawing/2014/chart" uri="{C3380CC4-5D6E-409C-BE32-E72D297353CC}">
                <c16:uniqueId val="{00000002-154F-4C80-86A5-6E62B642E50E}"/>
              </c:ext>
            </c:extLst>
          </c:dPt>
          <c:dLbls>
            <c:dLbl>
              <c:idx val="0"/>
              <c:layout>
                <c:manualLayout>
                  <c:x val="0.19057634151985642"/>
                  <c:y val="-6.9544769799558384E-2"/>
                </c:manualLayout>
              </c:layout>
              <c:showLegendKey val="0"/>
              <c:showVal val="1"/>
              <c:showCatName val="1"/>
              <c:showSerName val="0"/>
              <c:showPercent val="0"/>
              <c:showBubbleSize val="0"/>
              <c:extLst>
                <c:ext xmlns:c15="http://schemas.microsoft.com/office/drawing/2012/chart" uri="{CE6537A1-D6FC-4f65-9D91-7224C49458BB}">
                  <c15:layout>
                    <c:manualLayout>
                      <c:w val="0.35175435822129703"/>
                      <c:h val="0.13079391296748163"/>
                    </c:manualLayout>
                  </c15:layout>
                </c:ext>
                <c:ext xmlns:c16="http://schemas.microsoft.com/office/drawing/2014/chart" uri="{C3380CC4-5D6E-409C-BE32-E72D297353CC}">
                  <c16:uniqueId val="{00000001-154F-4C80-86A5-6E62B642E50E}"/>
                </c:ext>
              </c:extLst>
            </c:dLbl>
            <c:dLbl>
              <c:idx val="1"/>
              <c:layout>
                <c:manualLayout>
                  <c:x val="0.18274984003671671"/>
                  <c:y val="0.12281559207515212"/>
                </c:manualLayout>
              </c:layout>
              <c:showLegendKey val="0"/>
              <c:showVal val="1"/>
              <c:showCatName val="1"/>
              <c:showSerName val="0"/>
              <c:showPercent val="0"/>
              <c:showBubbleSize val="0"/>
              <c:extLst>
                <c:ext xmlns:c15="http://schemas.microsoft.com/office/drawing/2012/chart" uri="{CE6537A1-D6FC-4f65-9D91-7224C49458BB}">
                  <c15:layout>
                    <c:manualLayout>
                      <c:w val="0.40349845532212264"/>
                      <c:h val="0.16354339765017134"/>
                    </c:manualLayout>
                  </c15:layout>
                </c:ext>
                <c:ext xmlns:c16="http://schemas.microsoft.com/office/drawing/2014/chart" uri="{C3380CC4-5D6E-409C-BE32-E72D297353CC}">
                  <c16:uniqueId val="{00000003-154F-4C80-86A5-6E62B642E50E}"/>
                </c:ext>
              </c:extLst>
            </c:dLbl>
            <c:dLbl>
              <c:idx val="2"/>
              <c:layout>
                <c:manualLayout>
                  <c:x val="-0.13071994854842353"/>
                  <c:y val="-2.64901569749861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4F-4C80-86A5-6E62B642E50E}"/>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会考虑应用PaaS CRM</c:v>
                </c:pt>
                <c:pt idx="1">
                  <c:v>不会考虑应用PaaS CRM</c:v>
                </c:pt>
                <c:pt idx="2">
                  <c:v>不清楚</c:v>
                </c:pt>
              </c:strCache>
            </c:strRef>
          </c:cat>
          <c:val>
            <c:numRef>
              <c:f>Sheet1!$B$2:$B$4</c:f>
              <c:numCache>
                <c:formatCode>0.0%</c:formatCode>
                <c:ptCount val="3"/>
                <c:pt idx="0">
                  <c:v>0.39534883720930231</c:v>
                </c:pt>
                <c:pt idx="1">
                  <c:v>0.16279069767441862</c:v>
                </c:pt>
                <c:pt idx="2">
                  <c:v>0.44186046511627908</c:v>
                </c:pt>
              </c:numCache>
            </c:numRef>
          </c:val>
          <c:extLst>
            <c:ext xmlns:c16="http://schemas.microsoft.com/office/drawing/2014/chart" uri="{C3380CC4-5D6E-409C-BE32-E72D297353CC}">
              <c16:uniqueId val="{00000000-154F-4C80-86A5-6E62B642E50E}"/>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0984628475122"/>
          <c:y val="7.6788871572557316E-2"/>
          <c:w val="0.68049153120659767"/>
          <c:h val="0.84642233856893545"/>
        </c:manualLayout>
      </c:layout>
      <c:barChart>
        <c:barDir val="bar"/>
        <c:grouping val="clustered"/>
        <c:varyColors val="0"/>
        <c:ser>
          <c:idx val="0"/>
          <c:order val="0"/>
          <c:tx>
            <c:strRef>
              <c:f>Sheet1!$B$1</c:f>
              <c:strCache>
                <c:ptCount val="1"/>
                <c:pt idx="0">
                  <c:v>系列 1</c:v>
                </c:pt>
              </c:strCache>
            </c:strRef>
          </c:tx>
          <c:spPr>
            <a:solidFill>
              <a:srgbClr val="D13E3E"/>
            </a:solidFill>
            <a:ln w="127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天使轮</c:v>
                </c:pt>
                <c:pt idx="1">
                  <c:v>Pre A/A/A+轮</c:v>
                </c:pt>
                <c:pt idx="2">
                  <c:v>B轮</c:v>
                </c:pt>
                <c:pt idx="3">
                  <c:v>C轮</c:v>
                </c:pt>
                <c:pt idx="4">
                  <c:v>D轮</c:v>
                </c:pt>
                <c:pt idx="5">
                  <c:v>E/E+轮</c:v>
                </c:pt>
              </c:strCache>
            </c:strRef>
          </c:cat>
          <c:val>
            <c:numRef>
              <c:f>Sheet1!$B$2:$B$7</c:f>
              <c:numCache>
                <c:formatCode>General</c:formatCode>
                <c:ptCount val="6"/>
                <c:pt idx="0">
                  <c:v>3</c:v>
                </c:pt>
                <c:pt idx="1">
                  <c:v>7</c:v>
                </c:pt>
                <c:pt idx="2">
                  <c:v>3</c:v>
                </c:pt>
                <c:pt idx="3">
                  <c:v>2</c:v>
                </c:pt>
                <c:pt idx="4">
                  <c:v>0</c:v>
                </c:pt>
                <c:pt idx="5">
                  <c:v>1</c:v>
                </c:pt>
              </c:numCache>
            </c:numRef>
          </c:val>
          <c:extLst>
            <c:ext xmlns:c16="http://schemas.microsoft.com/office/drawing/2014/chart" uri="{C3380CC4-5D6E-409C-BE32-E72D297353CC}">
              <c16:uniqueId val="{00000000-20C7-4189-B2BB-4B4A27BE6018}"/>
            </c:ext>
          </c:extLst>
        </c:ser>
        <c:dLbls>
          <c:showLegendKey val="0"/>
          <c:showVal val="0"/>
          <c:showCatName val="0"/>
          <c:showSerName val="0"/>
          <c:showPercent val="0"/>
          <c:showBubbleSize val="0"/>
        </c:dLbls>
        <c:gapWidth val="60"/>
        <c:axId val="1080444415"/>
        <c:axId val="1080446079"/>
      </c:barChart>
      <c:catAx>
        <c:axId val="1080444415"/>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080446079"/>
        <c:crosses val="autoZero"/>
        <c:auto val="1"/>
        <c:lblAlgn val="ctr"/>
        <c:lblOffset val="100"/>
        <c:noMultiLvlLbl val="0"/>
      </c:catAx>
      <c:valAx>
        <c:axId val="1080446079"/>
        <c:scaling>
          <c:orientation val="minMax"/>
        </c:scaling>
        <c:delete val="1"/>
        <c:axPos val="t"/>
        <c:numFmt formatCode="General" sourceLinked="1"/>
        <c:majorTickMark val="none"/>
        <c:minorTickMark val="none"/>
        <c:tickLblPos val="nextTo"/>
        <c:crossAx val="108044441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78502182357138"/>
          <c:y val="7.6788830715532289E-2"/>
          <c:w val="0.38543871118570183"/>
          <c:h val="0.84642233856893545"/>
        </c:manualLayout>
      </c:layout>
      <c:barChart>
        <c:barDir val="bar"/>
        <c:grouping val="clustered"/>
        <c:varyColors val="0"/>
        <c:ser>
          <c:idx val="0"/>
          <c:order val="0"/>
          <c:tx>
            <c:strRef>
              <c:f>Sheet1!$B$1</c:f>
              <c:strCache>
                <c:ptCount val="1"/>
                <c:pt idx="0">
                  <c:v>系列 1</c:v>
                </c:pt>
              </c:strCache>
            </c:strRef>
          </c:tx>
          <c:spPr>
            <a:solidFill>
              <a:srgbClr val="D13E3E"/>
            </a:solidFill>
            <a:ln w="127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天使轮</c:v>
                </c:pt>
                <c:pt idx="1">
                  <c:v>Pre A/A/A+轮</c:v>
                </c:pt>
                <c:pt idx="2">
                  <c:v>B轮</c:v>
                </c:pt>
                <c:pt idx="3">
                  <c:v>C轮</c:v>
                </c:pt>
                <c:pt idx="4">
                  <c:v>D轮</c:v>
                </c:pt>
                <c:pt idx="5">
                  <c:v>E/E+轮</c:v>
                </c:pt>
              </c:strCache>
            </c:strRef>
          </c:cat>
          <c:val>
            <c:numRef>
              <c:f>Sheet1!$B$2:$B$7</c:f>
              <c:numCache>
                <c:formatCode>General</c:formatCode>
                <c:ptCount val="6"/>
                <c:pt idx="0">
                  <c:v>1</c:v>
                </c:pt>
                <c:pt idx="1">
                  <c:v>2</c:v>
                </c:pt>
                <c:pt idx="2">
                  <c:v>2</c:v>
                </c:pt>
                <c:pt idx="3">
                  <c:v>0</c:v>
                </c:pt>
                <c:pt idx="4">
                  <c:v>1</c:v>
                </c:pt>
                <c:pt idx="5">
                  <c:v>1</c:v>
                </c:pt>
              </c:numCache>
            </c:numRef>
          </c:val>
          <c:extLst>
            <c:ext xmlns:c16="http://schemas.microsoft.com/office/drawing/2014/chart" uri="{C3380CC4-5D6E-409C-BE32-E72D297353CC}">
              <c16:uniqueId val="{00000000-2711-47EA-A4C4-0250737A9FAF}"/>
            </c:ext>
          </c:extLst>
        </c:ser>
        <c:dLbls>
          <c:showLegendKey val="0"/>
          <c:showVal val="0"/>
          <c:showCatName val="0"/>
          <c:showSerName val="0"/>
          <c:showPercent val="0"/>
          <c:showBubbleSize val="0"/>
        </c:dLbls>
        <c:gapWidth val="60"/>
        <c:axId val="1080444415"/>
        <c:axId val="1080446079"/>
      </c:barChart>
      <c:catAx>
        <c:axId val="1080444415"/>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080446079"/>
        <c:crosses val="autoZero"/>
        <c:auto val="1"/>
        <c:lblAlgn val="ctr"/>
        <c:lblOffset val="100"/>
        <c:noMultiLvlLbl val="0"/>
      </c:catAx>
      <c:valAx>
        <c:axId val="1080446079"/>
        <c:scaling>
          <c:orientation val="minMax"/>
        </c:scaling>
        <c:delete val="1"/>
        <c:axPos val="t"/>
        <c:numFmt formatCode="General" sourceLinked="1"/>
        <c:majorTickMark val="none"/>
        <c:minorTickMark val="none"/>
        <c:tickLblPos val="nextTo"/>
        <c:crossAx val="108044441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33975273115038"/>
          <c:y val="0.17864728095270468"/>
          <c:w val="0.3155868663758552"/>
          <c:h val="0.59870177837570315"/>
        </c:manualLayout>
      </c:layout>
      <c:doughnutChart>
        <c:varyColors val="1"/>
        <c:ser>
          <c:idx val="0"/>
          <c:order val="0"/>
          <c:tx>
            <c:strRef>
              <c:f>Sheet1!$B$1</c:f>
              <c:strCache>
                <c:ptCount val="1"/>
                <c:pt idx="0">
                  <c:v>销售额</c:v>
                </c:pt>
              </c:strCache>
            </c:strRef>
          </c:tx>
          <c:spPr>
            <a:ln>
              <a:noFill/>
            </a:ln>
          </c:spPr>
          <c:dPt>
            <c:idx val="0"/>
            <c:bubble3D val="0"/>
            <c:spPr>
              <a:solidFill>
                <a:srgbClr val="373D41">
                  <a:alpha val="20000"/>
                </a:srgbClr>
              </a:solidFill>
              <a:ln w="19050">
                <a:noFill/>
              </a:ln>
              <a:effectLst/>
            </c:spPr>
            <c:extLst>
              <c:ext xmlns:c16="http://schemas.microsoft.com/office/drawing/2014/chart" uri="{C3380CC4-5D6E-409C-BE32-E72D297353CC}">
                <c16:uniqueId val="{00000001-E216-4D2B-ABD3-15442B916837}"/>
              </c:ext>
            </c:extLst>
          </c:dPt>
          <c:dPt>
            <c:idx val="1"/>
            <c:bubble3D val="0"/>
            <c:spPr>
              <a:solidFill>
                <a:srgbClr val="D13E3E"/>
              </a:solidFill>
              <a:ln w="19050">
                <a:noFill/>
              </a:ln>
              <a:effectLst/>
            </c:spPr>
            <c:extLst>
              <c:ext xmlns:c16="http://schemas.microsoft.com/office/drawing/2014/chart" uri="{C3380CC4-5D6E-409C-BE32-E72D297353CC}">
                <c16:uniqueId val="{00000002-E216-4D2B-ABD3-15442B916837}"/>
              </c:ext>
            </c:extLst>
          </c:dPt>
          <c:dPt>
            <c:idx val="2"/>
            <c:bubble3D val="0"/>
            <c:spPr>
              <a:solidFill>
                <a:srgbClr val="373D41"/>
              </a:solidFill>
              <a:ln w="19050">
                <a:noFill/>
              </a:ln>
              <a:effectLst/>
            </c:spPr>
            <c:extLst>
              <c:ext xmlns:c16="http://schemas.microsoft.com/office/drawing/2014/chart" uri="{C3380CC4-5D6E-409C-BE32-E72D297353CC}">
                <c16:uniqueId val="{00000005-E216-4D2B-ABD3-15442B916837}"/>
              </c:ext>
            </c:extLst>
          </c:dPt>
          <c:dPt>
            <c:idx val="3"/>
            <c:bubble3D val="0"/>
            <c:spPr>
              <a:solidFill>
                <a:srgbClr val="373D41">
                  <a:alpha val="70000"/>
                </a:srgbClr>
              </a:solidFill>
              <a:ln w="19050">
                <a:noFill/>
              </a:ln>
              <a:effectLst/>
            </c:spPr>
            <c:extLst>
              <c:ext xmlns:c16="http://schemas.microsoft.com/office/drawing/2014/chart" uri="{C3380CC4-5D6E-409C-BE32-E72D297353CC}">
                <c16:uniqueId val="{00000003-E216-4D2B-ABD3-15442B916837}"/>
              </c:ext>
            </c:extLst>
          </c:dPt>
          <c:dPt>
            <c:idx val="4"/>
            <c:bubble3D val="0"/>
            <c:spPr>
              <a:solidFill>
                <a:srgbClr val="373D41">
                  <a:alpha val="50000"/>
                </a:srgbClr>
              </a:solidFill>
              <a:ln w="19050">
                <a:noFill/>
              </a:ln>
              <a:effectLst/>
            </c:spPr>
            <c:extLst>
              <c:ext xmlns:c16="http://schemas.microsoft.com/office/drawing/2014/chart" uri="{C3380CC4-5D6E-409C-BE32-E72D297353CC}">
                <c16:uniqueId val="{00000004-E216-4D2B-ABD3-15442B916837}"/>
              </c:ext>
            </c:extLst>
          </c:dPt>
          <c:dLbls>
            <c:dLbl>
              <c:idx val="0"/>
              <c:layout>
                <c:manualLayout>
                  <c:x val="0.16275177435758853"/>
                  <c:y val="0.13444102428834181"/>
                </c:manualLayout>
              </c:layout>
              <c:showLegendKey val="0"/>
              <c:showVal val="1"/>
              <c:showCatName val="1"/>
              <c:showSerName val="0"/>
              <c:showPercent val="0"/>
              <c:showBubbleSize val="0"/>
              <c:extLst>
                <c:ext xmlns:c15="http://schemas.microsoft.com/office/drawing/2012/chart" uri="{CE6537A1-D6FC-4f65-9D91-7224C49458BB}">
                  <c15:layout>
                    <c:manualLayout>
                      <c:w val="0.43096539015718272"/>
                      <c:h val="0.15061043440779737"/>
                    </c:manualLayout>
                  </c15:layout>
                </c:ext>
                <c:ext xmlns:c16="http://schemas.microsoft.com/office/drawing/2014/chart" uri="{C3380CC4-5D6E-409C-BE32-E72D297353CC}">
                  <c16:uniqueId val="{00000001-E216-4D2B-ABD3-15442B916837}"/>
                </c:ext>
              </c:extLst>
            </c:dLbl>
            <c:dLbl>
              <c:idx val="1"/>
              <c:layout>
                <c:manualLayout>
                  <c:x val="2.8500647295873556E-3"/>
                  <c:y val="0.13301120994584464"/>
                </c:manualLayout>
              </c:layout>
              <c:numFmt formatCode="0.0%" sourceLinked="0"/>
              <c:spPr>
                <a:noFill/>
                <a:ln>
                  <a:noFill/>
                </a:ln>
                <a:effectLst/>
              </c:spPr>
              <c:txPr>
                <a:bodyPr rot="0" spcFirstLastPara="1" vertOverflow="ellipsis" vert="horz" wrap="square" anchor="ctr" anchorCtr="0"/>
                <a:lstStyle/>
                <a:p>
                  <a:pPr algn="ctr">
                    <a:defRPr sz="11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32720760759810319"/>
                      <c:h val="0.18460600037210881"/>
                    </c:manualLayout>
                  </c15:layout>
                </c:ext>
                <c:ext xmlns:c16="http://schemas.microsoft.com/office/drawing/2014/chart" uri="{C3380CC4-5D6E-409C-BE32-E72D297353CC}">
                  <c16:uniqueId val="{00000002-E216-4D2B-ABD3-15442B916837}"/>
                </c:ext>
              </c:extLst>
            </c:dLbl>
            <c:dLbl>
              <c:idx val="2"/>
              <c:layout>
                <c:manualLayout>
                  <c:x val="-0.19467354924469976"/>
                  <c:y val="0.13148639924276895"/>
                </c:manualLayout>
              </c:layout>
              <c:showLegendKey val="0"/>
              <c:showVal val="1"/>
              <c:showCatName val="1"/>
              <c:showSerName val="0"/>
              <c:showPercent val="0"/>
              <c:showBubbleSize val="0"/>
              <c:extLst>
                <c:ext xmlns:c15="http://schemas.microsoft.com/office/drawing/2012/chart" uri="{CE6537A1-D6FC-4f65-9D91-7224C49458BB}">
                  <c15:layout>
                    <c:manualLayout>
                      <c:w val="0.29203575780388036"/>
                      <c:h val="0.18038617982409461"/>
                    </c:manualLayout>
                  </c15:layout>
                </c:ext>
                <c:ext xmlns:c16="http://schemas.microsoft.com/office/drawing/2014/chart" uri="{C3380CC4-5D6E-409C-BE32-E72D297353CC}">
                  <c16:uniqueId val="{00000005-E216-4D2B-ABD3-15442B916837}"/>
                </c:ext>
              </c:extLst>
            </c:dLbl>
            <c:dLbl>
              <c:idx val="3"/>
              <c:layout>
                <c:manualLayout>
                  <c:x val="0.14938349404652132"/>
                  <c:y val="-6.2917764142115903E-2"/>
                </c:manualLayout>
              </c:layout>
              <c:showLegendKey val="0"/>
              <c:showVal val="1"/>
              <c:showCatName val="1"/>
              <c:showSerName val="0"/>
              <c:showPercent val="0"/>
              <c:showBubbleSize val="0"/>
              <c:extLst>
                <c:ext xmlns:c15="http://schemas.microsoft.com/office/drawing/2012/chart" uri="{CE6537A1-D6FC-4f65-9D91-7224C49458BB}">
                  <c15:layout>
                    <c:manualLayout>
                      <c:w val="0.31102243547239866"/>
                      <c:h val="6.1331301140192161E-2"/>
                    </c:manualLayout>
                  </c15:layout>
                </c:ext>
                <c:ext xmlns:c16="http://schemas.microsoft.com/office/drawing/2014/chart" uri="{C3380CC4-5D6E-409C-BE32-E72D297353CC}">
                  <c16:uniqueId val="{00000003-E216-4D2B-ABD3-15442B916837}"/>
                </c:ext>
              </c:extLst>
            </c:dLbl>
            <c:dLbl>
              <c:idx val="4"/>
              <c:layout>
                <c:manualLayout>
                  <c:x val="0.12187558772456784"/>
                  <c:y val="1.519522758692155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16-4D2B-ABD3-15442B916837}"/>
                </c:ext>
              </c:extLst>
            </c:dLbl>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政府机关及事业单位</c:v>
                </c:pt>
                <c:pt idx="1">
                  <c:v>国有企业</c:v>
                </c:pt>
                <c:pt idx="2">
                  <c:v>民营企业</c:v>
                </c:pt>
                <c:pt idx="3">
                  <c:v>外资企业</c:v>
                </c:pt>
                <c:pt idx="4">
                  <c:v>其他</c:v>
                </c:pt>
              </c:strCache>
            </c:strRef>
          </c:cat>
          <c:val>
            <c:numRef>
              <c:f>Sheet1!$B$2:$B$6</c:f>
              <c:numCache>
                <c:formatCode>0.00%</c:formatCode>
                <c:ptCount val="5"/>
                <c:pt idx="0">
                  <c:v>8.3000000000000004E-2</c:v>
                </c:pt>
                <c:pt idx="1">
                  <c:v>0.26700000000000002</c:v>
                </c:pt>
                <c:pt idx="2">
                  <c:v>0.50600000000000001</c:v>
                </c:pt>
                <c:pt idx="3">
                  <c:v>0.14099999999999999</c:v>
                </c:pt>
                <c:pt idx="4">
                  <c:v>3.0000000000000001E-3</c:v>
                </c:pt>
              </c:numCache>
            </c:numRef>
          </c:val>
          <c:extLst>
            <c:ext xmlns:c16="http://schemas.microsoft.com/office/drawing/2014/chart" uri="{C3380CC4-5D6E-409C-BE32-E72D297353CC}">
              <c16:uniqueId val="{00000000-E216-4D2B-ABD3-15442B916837}"/>
            </c:ext>
          </c:extLst>
        </c:ser>
        <c:dLbls>
          <c:showLegendKey val="0"/>
          <c:showVal val="0"/>
          <c:showCatName val="0"/>
          <c:showSerName val="0"/>
          <c:showPercent val="0"/>
          <c:showBubbleSize val="0"/>
          <c:showLeaderLines val="0"/>
        </c:dLbls>
        <c:firstSliceAng val="102"/>
        <c:holeSize val="50"/>
      </c:doughnutChart>
      <c:spPr>
        <a:noFill/>
        <a:ln>
          <a:noFill/>
        </a:ln>
        <a:effectLst/>
      </c:spPr>
    </c:plotArea>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36028789161727"/>
          <c:y val="3.9834991318709302E-2"/>
          <c:w val="0.50952556741909494"/>
          <c:h val="0.92033001736258135"/>
        </c:manualLayout>
      </c:layout>
      <c:barChart>
        <c:barDir val="bar"/>
        <c:grouping val="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Pt>
            <c:idx val="7"/>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B-7569-469C-BA72-4D8F3CAA1BD5}"/>
              </c:ext>
            </c:extLst>
          </c:dPt>
          <c:dPt>
            <c:idx val="8"/>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9-7569-469C-BA72-4D8F3CAA1BD5}"/>
              </c:ext>
            </c:extLst>
          </c:dPt>
          <c:dPt>
            <c:idx val="9"/>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A-7569-469C-BA72-4D8F3CAA1BD5}"/>
              </c:ext>
            </c:extLst>
          </c:dPt>
          <c:cat>
            <c:strRef>
              <c:f>Sheet1!$A$2:$A$11</c:f>
              <c:strCache>
                <c:ptCount val="10"/>
                <c:pt idx="0">
                  <c:v>能够试用，且功能已经满足需求</c:v>
                </c:pt>
                <c:pt idx="1">
                  <c:v>服务获取速度快</c:v>
                </c:pt>
                <c:pt idx="2">
                  <c:v>免实施，满足快速上线的需求</c:v>
                </c:pt>
                <c:pt idx="3">
                  <c:v>价格透明，成本在接受范围内</c:v>
                </c:pt>
                <c:pt idx="4">
                  <c:v>产品成熟度高，标准接口满足扩展需要</c:v>
                </c:pt>
                <c:pt idx="5">
                  <c:v>服务体系完善</c:v>
                </c:pt>
                <c:pt idx="6">
                  <c:v>管理运维简单，无需专人维护</c:v>
                </c:pt>
                <c:pt idx="7">
                  <c:v>服务质量高，解决问题能力强且速度快</c:v>
                </c:pt>
                <c:pt idx="8">
                  <c:v>无需IT基础设施建设，成本投入低</c:v>
                </c:pt>
                <c:pt idx="9">
                  <c:v>产品更新迭代周期短，频率高</c:v>
                </c:pt>
              </c:strCache>
            </c:strRef>
          </c:cat>
          <c:val>
            <c:numRef>
              <c:f>Sheet1!$B$2:$B$11</c:f>
              <c:numCache>
                <c:formatCode>0.0%</c:formatCode>
                <c:ptCount val="10"/>
                <c:pt idx="0">
                  <c:v>3.1E-2</c:v>
                </c:pt>
                <c:pt idx="1">
                  <c:v>3.1E-2</c:v>
                </c:pt>
                <c:pt idx="2">
                  <c:v>3.1E-2</c:v>
                </c:pt>
                <c:pt idx="3">
                  <c:v>3.1E-2</c:v>
                </c:pt>
                <c:pt idx="4">
                  <c:v>3.1E-2</c:v>
                </c:pt>
                <c:pt idx="5">
                  <c:v>3.1E-2</c:v>
                </c:pt>
                <c:pt idx="6">
                  <c:v>3.1E-2</c:v>
                </c:pt>
                <c:pt idx="7">
                  <c:v>3.1E-2</c:v>
                </c:pt>
                <c:pt idx="8">
                  <c:v>3.1E-2</c:v>
                </c:pt>
                <c:pt idx="9">
                  <c:v>3.1E-2</c:v>
                </c:pt>
              </c:numCache>
            </c:numRef>
          </c:val>
          <c:extLst>
            <c:ext xmlns:c16="http://schemas.microsoft.com/office/drawing/2014/chart" uri="{C3380CC4-5D6E-409C-BE32-E72D297353CC}">
              <c16:uniqueId val="{00000000-7569-469C-BA72-4D8F3CAA1BD5}"/>
            </c:ext>
          </c:extLst>
        </c:ser>
        <c:ser>
          <c:idx val="1"/>
          <c:order val="1"/>
          <c:tx>
            <c:strRef>
              <c:f>Sheet1!$C$1</c:f>
              <c:strCache>
                <c:ptCount val="1"/>
                <c:pt idx="0">
                  <c:v>列1</c:v>
                </c:pt>
              </c:strCache>
            </c:strRef>
          </c:tx>
          <c:spPr>
            <a:solidFill>
              <a:srgbClr val="373D41"/>
            </a:solidFill>
            <a:ln>
              <a:noFill/>
            </a:ln>
            <a:effectLst/>
          </c:spPr>
          <c:invertIfNegative val="0"/>
          <c:dPt>
            <c:idx val="7"/>
            <c:invertIfNegative val="0"/>
            <c:bubble3D val="0"/>
            <c:spPr>
              <a:solidFill>
                <a:srgbClr val="D13E3E"/>
              </a:solidFill>
              <a:ln>
                <a:noFill/>
              </a:ln>
              <a:effectLst/>
            </c:spPr>
            <c:extLst>
              <c:ext xmlns:c16="http://schemas.microsoft.com/office/drawing/2014/chart" uri="{C3380CC4-5D6E-409C-BE32-E72D297353CC}">
                <c16:uniqueId val="{00000005-7569-469C-BA72-4D8F3CAA1BD5}"/>
              </c:ext>
            </c:extLst>
          </c:dPt>
          <c:dPt>
            <c:idx val="8"/>
            <c:invertIfNegative val="0"/>
            <c:bubble3D val="0"/>
            <c:spPr>
              <a:solidFill>
                <a:srgbClr val="D13E3E"/>
              </a:solidFill>
              <a:ln>
                <a:noFill/>
              </a:ln>
              <a:effectLst/>
            </c:spPr>
            <c:extLst>
              <c:ext xmlns:c16="http://schemas.microsoft.com/office/drawing/2014/chart" uri="{C3380CC4-5D6E-409C-BE32-E72D297353CC}">
                <c16:uniqueId val="{00000004-7569-469C-BA72-4D8F3CAA1BD5}"/>
              </c:ext>
            </c:extLst>
          </c:dPt>
          <c:dPt>
            <c:idx val="9"/>
            <c:invertIfNegative val="0"/>
            <c:bubble3D val="0"/>
            <c:spPr>
              <a:solidFill>
                <a:srgbClr val="D13E3E"/>
              </a:solidFill>
              <a:ln>
                <a:noFill/>
              </a:ln>
              <a:effectLst/>
            </c:spPr>
            <c:extLst>
              <c:ext xmlns:c16="http://schemas.microsoft.com/office/drawing/2014/chart" uri="{C3380CC4-5D6E-409C-BE32-E72D297353CC}">
                <c16:uniqueId val="{00000003-7569-469C-BA72-4D8F3CAA1BD5}"/>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能够试用，且功能已经满足需求</c:v>
                </c:pt>
                <c:pt idx="1">
                  <c:v>服务获取速度快</c:v>
                </c:pt>
                <c:pt idx="2">
                  <c:v>免实施，满足快速上线的需求</c:v>
                </c:pt>
                <c:pt idx="3">
                  <c:v>价格透明，成本在接受范围内</c:v>
                </c:pt>
                <c:pt idx="4">
                  <c:v>产品成熟度高，标准接口满足扩展需要</c:v>
                </c:pt>
                <c:pt idx="5">
                  <c:v>服务体系完善</c:v>
                </c:pt>
                <c:pt idx="6">
                  <c:v>管理运维简单，无需专人维护</c:v>
                </c:pt>
                <c:pt idx="7">
                  <c:v>服务质量高，解决问题能力强且速度快</c:v>
                </c:pt>
                <c:pt idx="8">
                  <c:v>无需IT基础设施建设，成本投入低</c:v>
                </c:pt>
                <c:pt idx="9">
                  <c:v>产品更新迭代周期短，频率高</c:v>
                </c:pt>
              </c:strCache>
            </c:strRef>
          </c:cat>
          <c:val>
            <c:numRef>
              <c:f>Sheet1!$C$2:$C$11</c:f>
              <c:numCache>
                <c:formatCode>0.0%</c:formatCode>
                <c:ptCount val="10"/>
                <c:pt idx="0">
                  <c:v>0.17307692307692307</c:v>
                </c:pt>
                <c:pt idx="1">
                  <c:v>0.17307692307692307</c:v>
                </c:pt>
                <c:pt idx="2">
                  <c:v>0.23076923076923078</c:v>
                </c:pt>
                <c:pt idx="3">
                  <c:v>0.25</c:v>
                </c:pt>
                <c:pt idx="4">
                  <c:v>0.28846153846153844</c:v>
                </c:pt>
                <c:pt idx="5">
                  <c:v>0.28846153846153844</c:v>
                </c:pt>
                <c:pt idx="6">
                  <c:v>0.36538461538461536</c:v>
                </c:pt>
                <c:pt idx="7">
                  <c:v>0.40384615384615385</c:v>
                </c:pt>
                <c:pt idx="8">
                  <c:v>0.42307692307692307</c:v>
                </c:pt>
                <c:pt idx="9">
                  <c:v>0.46153846153846156</c:v>
                </c:pt>
              </c:numCache>
            </c:numRef>
          </c:val>
          <c:extLst>
            <c:ext xmlns:c16="http://schemas.microsoft.com/office/drawing/2014/chart" uri="{C3380CC4-5D6E-409C-BE32-E72D297353CC}">
              <c16:uniqueId val="{00000001-7569-469C-BA72-4D8F3CAA1BD5}"/>
            </c:ext>
          </c:extLst>
        </c:ser>
        <c:ser>
          <c:idx val="2"/>
          <c:order val="2"/>
          <c:tx>
            <c:strRef>
              <c:f>Sheet1!$D$1</c:f>
              <c:strCache>
                <c:ptCount val="1"/>
                <c:pt idx="0">
                  <c:v>列2</c:v>
                </c:pt>
              </c:strCache>
            </c:strRef>
          </c:tx>
          <c:spPr>
            <a:blipFill>
              <a:blip xmlns:r="http://schemas.openxmlformats.org/officeDocument/2006/relationships" r:embed="rId5"/>
              <a:stretch>
                <a:fillRect/>
              </a:stretch>
            </a:blipFill>
            <a:ln>
              <a:noFill/>
            </a:ln>
            <a:effectLst/>
          </c:spPr>
          <c:invertIfNegative val="0"/>
          <c:dPt>
            <c:idx val="7"/>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7569-469C-BA72-4D8F3CAA1BD5}"/>
              </c:ext>
            </c:extLst>
          </c:dPt>
          <c:dPt>
            <c:idx val="8"/>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7569-469C-BA72-4D8F3CAA1BD5}"/>
              </c:ext>
            </c:extLst>
          </c:dPt>
          <c:dPt>
            <c:idx val="9"/>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6-7569-469C-BA72-4D8F3CAA1BD5}"/>
              </c:ext>
            </c:extLst>
          </c:dPt>
          <c:cat>
            <c:strRef>
              <c:f>Sheet1!$A$2:$A$11</c:f>
              <c:strCache>
                <c:ptCount val="10"/>
                <c:pt idx="0">
                  <c:v>能够试用，且功能已经满足需求</c:v>
                </c:pt>
                <c:pt idx="1">
                  <c:v>服务获取速度快</c:v>
                </c:pt>
                <c:pt idx="2">
                  <c:v>免实施，满足快速上线的需求</c:v>
                </c:pt>
                <c:pt idx="3">
                  <c:v>价格透明，成本在接受范围内</c:v>
                </c:pt>
                <c:pt idx="4">
                  <c:v>产品成熟度高，标准接口满足扩展需要</c:v>
                </c:pt>
                <c:pt idx="5">
                  <c:v>服务体系完善</c:v>
                </c:pt>
                <c:pt idx="6">
                  <c:v>管理运维简单，无需专人维护</c:v>
                </c:pt>
                <c:pt idx="7">
                  <c:v>服务质量高，解决问题能力强且速度快</c:v>
                </c:pt>
                <c:pt idx="8">
                  <c:v>无需IT基础设施建设，成本投入低</c:v>
                </c:pt>
                <c:pt idx="9">
                  <c:v>产品更新迭代周期短，频率高</c:v>
                </c:pt>
              </c:strCache>
            </c:strRef>
          </c:cat>
          <c:val>
            <c:numRef>
              <c:f>Sheet1!$D$2:$D$11</c:f>
              <c:numCache>
                <c:formatCode>0.0%</c:formatCode>
                <c:ptCount val="10"/>
                <c:pt idx="0">
                  <c:v>3.1E-2</c:v>
                </c:pt>
                <c:pt idx="1">
                  <c:v>3.1E-2</c:v>
                </c:pt>
                <c:pt idx="2">
                  <c:v>3.1E-2</c:v>
                </c:pt>
                <c:pt idx="3">
                  <c:v>3.1E-2</c:v>
                </c:pt>
                <c:pt idx="4">
                  <c:v>3.1E-2</c:v>
                </c:pt>
                <c:pt idx="5">
                  <c:v>3.1E-2</c:v>
                </c:pt>
                <c:pt idx="6">
                  <c:v>3.1E-2</c:v>
                </c:pt>
                <c:pt idx="7">
                  <c:v>3.1E-2</c:v>
                </c:pt>
                <c:pt idx="8">
                  <c:v>3.1E-2</c:v>
                </c:pt>
                <c:pt idx="9">
                  <c:v>3.1E-2</c:v>
                </c:pt>
              </c:numCache>
            </c:numRef>
          </c:val>
          <c:extLst>
            <c:ext xmlns:c16="http://schemas.microsoft.com/office/drawing/2014/chart" uri="{C3380CC4-5D6E-409C-BE32-E72D297353CC}">
              <c16:uniqueId val="{00000002-7569-469C-BA72-4D8F3CAA1BD5}"/>
            </c:ext>
          </c:extLst>
        </c:ser>
        <c:dLbls>
          <c:showLegendKey val="0"/>
          <c:showVal val="0"/>
          <c:showCatName val="0"/>
          <c:showSerName val="0"/>
          <c:showPercent val="0"/>
          <c:showBubbleSize val="0"/>
        </c:dLbls>
        <c:gapWidth val="90"/>
        <c:overlap val="100"/>
        <c:axId val="833593520"/>
        <c:axId val="833603088"/>
      </c:barChart>
      <c:catAx>
        <c:axId val="83359352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833603088"/>
        <c:crosses val="autoZero"/>
        <c:auto val="1"/>
        <c:lblAlgn val="ctr"/>
        <c:lblOffset val="100"/>
        <c:noMultiLvlLbl val="0"/>
      </c:catAx>
      <c:valAx>
        <c:axId val="833603088"/>
        <c:scaling>
          <c:orientation val="minMax"/>
        </c:scaling>
        <c:delete val="1"/>
        <c:axPos val="b"/>
        <c:numFmt formatCode="0.0%" sourceLinked="1"/>
        <c:majorTickMark val="none"/>
        <c:minorTickMark val="none"/>
        <c:tickLblPos val="nextTo"/>
        <c:crossAx val="83359352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7">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820902792862669"/>
          <c:y val="2.7579102740732258E-2"/>
          <c:w val="0.38524800865464853"/>
          <c:h val="0.93389066452895797"/>
        </c:manualLayout>
      </c:layout>
      <c:barChart>
        <c:barDir val="bar"/>
        <c:grouping val="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Pt>
            <c:idx val="14"/>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9-535F-48B6-9FB5-A58A35C5A617}"/>
              </c:ext>
            </c:extLst>
          </c:dPt>
          <c:dPt>
            <c:idx val="15"/>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A-535F-48B6-9FB5-A58A35C5A617}"/>
              </c:ext>
            </c:extLst>
          </c:dPt>
          <c:cat>
            <c:strRef>
              <c:f>Sheet1!$A$2:$A$17</c:f>
              <c:strCache>
                <c:ptCount val="16"/>
                <c:pt idx="0">
                  <c:v>通过PaaS解决各管理系统功能同质化问题</c:v>
                </c:pt>
                <c:pt idx="1">
                  <c:v>PaaS兼具灵活配置和经济高效的特点</c:v>
                </c:pt>
                <c:pt idx="2">
                  <c:v>PaaS供应商可以提供较强的IT能力支撑</c:v>
                </c:pt>
                <c:pt idx="3">
                  <c:v>服务体系完善</c:v>
                </c:pt>
                <c:pt idx="4">
                  <c:v>PaaS具有更好的拓展能力</c:v>
                </c:pt>
                <c:pt idx="5">
                  <c:v>公司高层对移动CRM PaaS的未来看好</c:v>
                </c:pt>
                <c:pt idx="6">
                  <c:v>PaaS可以为企业的长期CRM规划打好基础</c:v>
                </c:pt>
                <c:pt idx="7">
                  <c:v>服务质量高，解决问题能力强</c:v>
                </c:pt>
                <c:pt idx="8">
                  <c:v>PaaS能够持续满足企业长期业务变革带来的新需求</c:v>
                </c:pt>
                <c:pt idx="9">
                  <c:v>对运维成本、运维复杂度以及运维效果的综合考量</c:v>
                </c:pt>
                <c:pt idx="10">
                  <c:v>服务获取速度快</c:v>
                </c:pt>
                <c:pt idx="11">
                  <c:v>有效控制自主开发移动CRM的成本</c:v>
                </c:pt>
                <c:pt idx="12">
                  <c:v>导入PaaS，有助于保障云平台环境的稳定与安全</c:v>
                </c:pt>
                <c:pt idx="13">
                  <c:v>通过PaaS开发CRM应用，更好的满足业务的需求</c:v>
                </c:pt>
                <c:pt idx="14">
                  <c:v>可据需求变化调整系统资源，灵活适配、快速响应</c:v>
                </c:pt>
                <c:pt idx="15">
                  <c:v>PaaS提供统一平台支持，实现系统数据互联互通</c:v>
                </c:pt>
              </c:strCache>
            </c:strRef>
          </c:cat>
          <c:val>
            <c:numRef>
              <c:f>Sheet1!$B$2:$B$17</c:f>
              <c:numCache>
                <c:formatCode>0.0%</c:formatCode>
                <c:ptCount val="16"/>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pt idx="11">
                  <c:v>1.4999999999999999E-2</c:v>
                </c:pt>
                <c:pt idx="12">
                  <c:v>1.4999999999999999E-2</c:v>
                </c:pt>
                <c:pt idx="13">
                  <c:v>1.4999999999999999E-2</c:v>
                </c:pt>
                <c:pt idx="14">
                  <c:v>1.4999999999999999E-2</c:v>
                </c:pt>
                <c:pt idx="15">
                  <c:v>1.4999999999999999E-2</c:v>
                </c:pt>
              </c:numCache>
            </c:numRef>
          </c:val>
          <c:extLst>
            <c:ext xmlns:c16="http://schemas.microsoft.com/office/drawing/2014/chart" uri="{C3380CC4-5D6E-409C-BE32-E72D297353CC}">
              <c16:uniqueId val="{00000000-535F-48B6-9FB5-A58A35C5A617}"/>
            </c:ext>
          </c:extLst>
        </c:ser>
        <c:ser>
          <c:idx val="1"/>
          <c:order val="1"/>
          <c:tx>
            <c:strRef>
              <c:f>Sheet1!$C$1</c:f>
              <c:strCache>
                <c:ptCount val="1"/>
                <c:pt idx="0">
                  <c:v>列1</c:v>
                </c:pt>
              </c:strCache>
            </c:strRef>
          </c:tx>
          <c:spPr>
            <a:solidFill>
              <a:srgbClr val="373D41"/>
            </a:solidFill>
            <a:ln>
              <a:noFill/>
            </a:ln>
            <a:effectLst/>
          </c:spPr>
          <c:invertIfNegative val="0"/>
          <c:dPt>
            <c:idx val="14"/>
            <c:invertIfNegative val="0"/>
            <c:bubble3D val="0"/>
            <c:spPr>
              <a:solidFill>
                <a:srgbClr val="D13E3E"/>
              </a:solidFill>
              <a:ln>
                <a:noFill/>
              </a:ln>
              <a:effectLst/>
            </c:spPr>
            <c:extLst>
              <c:ext xmlns:c16="http://schemas.microsoft.com/office/drawing/2014/chart" uri="{C3380CC4-5D6E-409C-BE32-E72D297353CC}">
                <c16:uniqueId val="{00000006-535F-48B6-9FB5-A58A35C5A617}"/>
              </c:ext>
            </c:extLst>
          </c:dPt>
          <c:dPt>
            <c:idx val="15"/>
            <c:invertIfNegative val="0"/>
            <c:bubble3D val="0"/>
            <c:spPr>
              <a:solidFill>
                <a:srgbClr val="D13E3E"/>
              </a:solidFill>
              <a:ln>
                <a:noFill/>
              </a:ln>
              <a:effectLst/>
            </c:spPr>
            <c:extLst>
              <c:ext xmlns:c16="http://schemas.microsoft.com/office/drawing/2014/chart" uri="{C3380CC4-5D6E-409C-BE32-E72D297353CC}">
                <c16:uniqueId val="{00000005-535F-48B6-9FB5-A58A35C5A617}"/>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通过PaaS解决各管理系统功能同质化问题</c:v>
                </c:pt>
                <c:pt idx="1">
                  <c:v>PaaS兼具灵活配置和经济高效的特点</c:v>
                </c:pt>
                <c:pt idx="2">
                  <c:v>PaaS供应商可以提供较强的IT能力支撑</c:v>
                </c:pt>
                <c:pt idx="3">
                  <c:v>服务体系完善</c:v>
                </c:pt>
                <c:pt idx="4">
                  <c:v>PaaS具有更好的拓展能力</c:v>
                </c:pt>
                <c:pt idx="5">
                  <c:v>公司高层对移动CRM PaaS的未来看好</c:v>
                </c:pt>
                <c:pt idx="6">
                  <c:v>PaaS可以为企业的长期CRM规划打好基础</c:v>
                </c:pt>
                <c:pt idx="7">
                  <c:v>服务质量高，解决问题能力强</c:v>
                </c:pt>
                <c:pt idx="8">
                  <c:v>PaaS能够持续满足企业长期业务变革带来的新需求</c:v>
                </c:pt>
                <c:pt idx="9">
                  <c:v>对运维成本、运维复杂度以及运维效果的综合考量</c:v>
                </c:pt>
                <c:pt idx="10">
                  <c:v>服务获取速度快</c:v>
                </c:pt>
                <c:pt idx="11">
                  <c:v>有效控制自主开发移动CRM的成本</c:v>
                </c:pt>
                <c:pt idx="12">
                  <c:v>导入PaaS，有助于保障云平台环境的稳定与安全</c:v>
                </c:pt>
                <c:pt idx="13">
                  <c:v>通过PaaS开发CRM应用，更好的满足业务的需求</c:v>
                </c:pt>
                <c:pt idx="14">
                  <c:v>可据需求变化调整系统资源，灵活适配、快速响应</c:v>
                </c:pt>
                <c:pt idx="15">
                  <c:v>PaaS提供统一平台支持，实现系统数据互联互通</c:v>
                </c:pt>
              </c:strCache>
            </c:strRef>
          </c:cat>
          <c:val>
            <c:numRef>
              <c:f>Sheet1!$C$2:$C$17</c:f>
              <c:numCache>
                <c:formatCode>0.0%</c:formatCode>
                <c:ptCount val="16"/>
                <c:pt idx="0">
                  <c:v>0.2073170731707317</c:v>
                </c:pt>
                <c:pt idx="1">
                  <c:v>0.21138211382113822</c:v>
                </c:pt>
                <c:pt idx="2">
                  <c:v>0.21951219512195122</c:v>
                </c:pt>
                <c:pt idx="3">
                  <c:v>0.22357723577235772</c:v>
                </c:pt>
                <c:pt idx="4">
                  <c:v>0.22764227642276422</c:v>
                </c:pt>
                <c:pt idx="5">
                  <c:v>0.23983739837398374</c:v>
                </c:pt>
                <c:pt idx="6">
                  <c:v>0.24390243902439024</c:v>
                </c:pt>
                <c:pt idx="7">
                  <c:v>0.24796747967479674</c:v>
                </c:pt>
                <c:pt idx="8">
                  <c:v>0.25609756097560976</c:v>
                </c:pt>
                <c:pt idx="9">
                  <c:v>0.25609756097560976</c:v>
                </c:pt>
                <c:pt idx="10">
                  <c:v>0.26422764227642276</c:v>
                </c:pt>
                <c:pt idx="11">
                  <c:v>0.26829268292682928</c:v>
                </c:pt>
                <c:pt idx="12">
                  <c:v>0.26829268292682928</c:v>
                </c:pt>
                <c:pt idx="13">
                  <c:v>0.29268292682926828</c:v>
                </c:pt>
                <c:pt idx="14">
                  <c:v>0.37398373983739835</c:v>
                </c:pt>
                <c:pt idx="15">
                  <c:v>0.42682926829268292</c:v>
                </c:pt>
              </c:numCache>
            </c:numRef>
          </c:val>
          <c:extLst>
            <c:ext xmlns:c16="http://schemas.microsoft.com/office/drawing/2014/chart" uri="{C3380CC4-5D6E-409C-BE32-E72D297353CC}">
              <c16:uniqueId val="{00000003-535F-48B6-9FB5-A58A35C5A617}"/>
            </c:ext>
          </c:extLst>
        </c:ser>
        <c:ser>
          <c:idx val="2"/>
          <c:order val="2"/>
          <c:tx>
            <c:strRef>
              <c:f>Sheet1!$D$1</c:f>
              <c:strCache>
                <c:ptCount val="1"/>
                <c:pt idx="0">
                  <c:v>列2</c:v>
                </c:pt>
              </c:strCache>
            </c:strRef>
          </c:tx>
          <c:spPr>
            <a:blipFill>
              <a:blip xmlns:r="http://schemas.openxmlformats.org/officeDocument/2006/relationships" r:embed="rId5"/>
              <a:stretch>
                <a:fillRect/>
              </a:stretch>
            </a:blipFill>
            <a:ln>
              <a:noFill/>
            </a:ln>
            <a:effectLst/>
          </c:spPr>
          <c:invertIfNegative val="0"/>
          <c:dPt>
            <c:idx val="14"/>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8-535F-48B6-9FB5-A58A35C5A617}"/>
              </c:ext>
            </c:extLst>
          </c:dPt>
          <c:dPt>
            <c:idx val="15"/>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535F-48B6-9FB5-A58A35C5A617}"/>
              </c:ext>
            </c:extLst>
          </c:dPt>
          <c:cat>
            <c:strRef>
              <c:f>Sheet1!$A$2:$A$17</c:f>
              <c:strCache>
                <c:ptCount val="16"/>
                <c:pt idx="0">
                  <c:v>通过PaaS解决各管理系统功能同质化问题</c:v>
                </c:pt>
                <c:pt idx="1">
                  <c:v>PaaS兼具灵活配置和经济高效的特点</c:v>
                </c:pt>
                <c:pt idx="2">
                  <c:v>PaaS供应商可以提供较强的IT能力支撑</c:v>
                </c:pt>
                <c:pt idx="3">
                  <c:v>服务体系完善</c:v>
                </c:pt>
                <c:pt idx="4">
                  <c:v>PaaS具有更好的拓展能力</c:v>
                </c:pt>
                <c:pt idx="5">
                  <c:v>公司高层对移动CRM PaaS的未来看好</c:v>
                </c:pt>
                <c:pt idx="6">
                  <c:v>PaaS可以为企业的长期CRM规划打好基础</c:v>
                </c:pt>
                <c:pt idx="7">
                  <c:v>服务质量高，解决问题能力强</c:v>
                </c:pt>
                <c:pt idx="8">
                  <c:v>PaaS能够持续满足企业长期业务变革带来的新需求</c:v>
                </c:pt>
                <c:pt idx="9">
                  <c:v>对运维成本、运维复杂度以及运维效果的综合考量</c:v>
                </c:pt>
                <c:pt idx="10">
                  <c:v>服务获取速度快</c:v>
                </c:pt>
                <c:pt idx="11">
                  <c:v>有效控制自主开发移动CRM的成本</c:v>
                </c:pt>
                <c:pt idx="12">
                  <c:v>导入PaaS，有助于保障云平台环境的稳定与安全</c:v>
                </c:pt>
                <c:pt idx="13">
                  <c:v>通过PaaS开发CRM应用，更好的满足业务的需求</c:v>
                </c:pt>
                <c:pt idx="14">
                  <c:v>可据需求变化调整系统资源，灵活适配、快速响应</c:v>
                </c:pt>
                <c:pt idx="15">
                  <c:v>PaaS提供统一平台支持，实现系统数据互联互通</c:v>
                </c:pt>
              </c:strCache>
            </c:strRef>
          </c:cat>
          <c:val>
            <c:numRef>
              <c:f>Sheet1!$D$2:$D$17</c:f>
              <c:numCache>
                <c:formatCode>0.0%</c:formatCode>
                <c:ptCount val="16"/>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pt idx="11">
                  <c:v>1.4999999999999999E-2</c:v>
                </c:pt>
                <c:pt idx="12">
                  <c:v>1.4999999999999999E-2</c:v>
                </c:pt>
                <c:pt idx="13">
                  <c:v>1.4999999999999999E-2</c:v>
                </c:pt>
                <c:pt idx="14">
                  <c:v>1.4999999999999999E-2</c:v>
                </c:pt>
                <c:pt idx="15">
                  <c:v>1.4999999999999999E-2</c:v>
                </c:pt>
              </c:numCache>
            </c:numRef>
          </c:val>
          <c:extLst>
            <c:ext xmlns:c16="http://schemas.microsoft.com/office/drawing/2014/chart" uri="{C3380CC4-5D6E-409C-BE32-E72D297353CC}">
              <c16:uniqueId val="{00000004-535F-48B6-9FB5-A58A35C5A617}"/>
            </c:ext>
          </c:extLst>
        </c:ser>
        <c:dLbls>
          <c:showLegendKey val="0"/>
          <c:showVal val="0"/>
          <c:showCatName val="0"/>
          <c:showSerName val="0"/>
          <c:showPercent val="0"/>
          <c:showBubbleSize val="0"/>
        </c:dLbls>
        <c:gapWidth val="60"/>
        <c:overlap val="100"/>
        <c:axId val="1200351423"/>
        <c:axId val="1200353919"/>
      </c:barChart>
      <c:catAx>
        <c:axId val="120035142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200353919"/>
        <c:crosses val="autoZero"/>
        <c:auto val="1"/>
        <c:lblAlgn val="ctr"/>
        <c:lblOffset val="100"/>
        <c:noMultiLvlLbl val="0"/>
      </c:catAx>
      <c:valAx>
        <c:axId val="1200353919"/>
        <c:scaling>
          <c:orientation val="minMax"/>
        </c:scaling>
        <c:delete val="1"/>
        <c:axPos val="b"/>
        <c:numFmt formatCode="0.0%" sourceLinked="1"/>
        <c:majorTickMark val="none"/>
        <c:minorTickMark val="none"/>
        <c:tickLblPos val="nextTo"/>
        <c:crossAx val="12003514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微软雅黑" panose="020B0503020204020204" pitchFamily="34" charset="-122"/>
          <a:ea typeface="微软雅黑" panose="020B0503020204020204" pitchFamily="34" charset="-122"/>
        </a:defRPr>
      </a:pPr>
      <a:endParaRPr lang="zh-CN"/>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837140742957"/>
          <c:y val="0.1276448192987579"/>
          <c:w val="0.48127950753232562"/>
          <c:h val="0.78635026167426603"/>
        </c:manualLayout>
      </c:layout>
      <c:barChart>
        <c:barDir val="bar"/>
        <c:grouping val="clustered"/>
        <c:varyColors val="0"/>
        <c:ser>
          <c:idx val="0"/>
          <c:order val="0"/>
          <c:tx>
            <c:strRef>
              <c:f>Sheet1!$B$1</c:f>
              <c:strCache>
                <c:ptCount val="1"/>
                <c:pt idx="0">
                  <c:v>2016年</c:v>
                </c:pt>
              </c:strCache>
            </c:strRef>
          </c:tx>
          <c:spPr>
            <a:solidFill>
              <a:schemeClr val="bg1">
                <a:lumMod val="75000"/>
              </a:schemeClr>
            </a:solidFill>
            <a:ln w="19050">
              <a:noFill/>
            </a:ln>
            <a:effectLst/>
          </c:spPr>
          <c:invertIfNegative val="0"/>
          <c:dPt>
            <c:idx val="0"/>
            <c:invertIfNegative val="0"/>
            <c:bubble3D val="0"/>
            <c:spPr>
              <a:solidFill>
                <a:schemeClr val="bg1">
                  <a:lumMod val="75000"/>
                </a:schemeClr>
              </a:solidFill>
              <a:ln w="19050">
                <a:noFill/>
              </a:ln>
              <a:effectLst/>
            </c:spPr>
            <c:extLst>
              <c:ext xmlns:c16="http://schemas.microsoft.com/office/drawing/2014/chart" uri="{C3380CC4-5D6E-409C-BE32-E72D297353CC}">
                <c16:uniqueId val="{00000001-7766-4748-A9B8-A782BD9DD9B6}"/>
              </c:ext>
            </c:extLst>
          </c:dPt>
          <c:dPt>
            <c:idx val="1"/>
            <c:invertIfNegative val="0"/>
            <c:bubble3D val="0"/>
            <c:spPr>
              <a:solidFill>
                <a:schemeClr val="bg1">
                  <a:lumMod val="75000"/>
                </a:schemeClr>
              </a:solidFill>
              <a:ln w="19050">
                <a:noFill/>
              </a:ln>
              <a:effectLst/>
            </c:spPr>
            <c:extLst>
              <c:ext xmlns:c16="http://schemas.microsoft.com/office/drawing/2014/chart" uri="{C3380CC4-5D6E-409C-BE32-E72D297353CC}">
                <c16:uniqueId val="{00000003-7766-4748-A9B8-A782BD9DD9B6}"/>
              </c:ext>
            </c:extLst>
          </c:dPt>
          <c:dPt>
            <c:idx val="2"/>
            <c:invertIfNegative val="0"/>
            <c:bubble3D val="0"/>
            <c:spPr>
              <a:solidFill>
                <a:schemeClr val="bg1">
                  <a:lumMod val="75000"/>
                </a:schemeClr>
              </a:solidFill>
              <a:ln w="19050">
                <a:noFill/>
              </a:ln>
              <a:effectLst/>
            </c:spPr>
            <c:extLst>
              <c:ext xmlns:c16="http://schemas.microsoft.com/office/drawing/2014/chart" uri="{C3380CC4-5D6E-409C-BE32-E72D297353CC}">
                <c16:uniqueId val="{00000005-7766-4748-A9B8-A782BD9DD9B6}"/>
              </c:ext>
            </c:extLst>
          </c:dPt>
          <c:dPt>
            <c:idx val="3"/>
            <c:invertIfNegative val="0"/>
            <c:bubble3D val="0"/>
            <c:spPr>
              <a:solidFill>
                <a:schemeClr val="bg1">
                  <a:lumMod val="75000"/>
                </a:schemeClr>
              </a:solidFill>
              <a:ln w="19050">
                <a:noFill/>
              </a:ln>
              <a:effectLst/>
            </c:spPr>
            <c:extLst>
              <c:ext xmlns:c16="http://schemas.microsoft.com/office/drawing/2014/chart" uri="{C3380CC4-5D6E-409C-BE32-E72D297353CC}">
                <c16:uniqueId val="{00000007-7766-4748-A9B8-A782BD9DD9B6}"/>
              </c:ext>
            </c:extLst>
          </c:dPt>
          <c:dPt>
            <c:idx val="4"/>
            <c:invertIfNegative val="0"/>
            <c:bubble3D val="0"/>
            <c:spPr>
              <a:solidFill>
                <a:schemeClr val="bg1">
                  <a:lumMod val="75000"/>
                </a:schemeClr>
              </a:solidFill>
              <a:ln w="19050">
                <a:noFill/>
              </a:ln>
              <a:effectLst/>
            </c:spPr>
            <c:extLst>
              <c:ext xmlns:c16="http://schemas.microsoft.com/office/drawing/2014/chart" uri="{C3380CC4-5D6E-409C-BE32-E72D297353CC}">
                <c16:uniqueId val="{00000009-7766-4748-A9B8-A782BD9DD9B6}"/>
              </c:ext>
            </c:extLst>
          </c:dPt>
          <c:dPt>
            <c:idx val="5"/>
            <c:invertIfNegative val="0"/>
            <c:bubble3D val="0"/>
            <c:spPr>
              <a:solidFill>
                <a:schemeClr val="bg1">
                  <a:lumMod val="75000"/>
                </a:schemeClr>
              </a:solidFill>
              <a:ln w="19050">
                <a:noFill/>
              </a:ln>
              <a:effectLst/>
            </c:spPr>
            <c:extLst>
              <c:ext xmlns:c16="http://schemas.microsoft.com/office/drawing/2014/chart" uri="{C3380CC4-5D6E-409C-BE32-E72D297353CC}">
                <c16:uniqueId val="{0000000B-7766-4748-A9B8-A782BD9DD9B6}"/>
              </c:ext>
            </c:extLst>
          </c:dPt>
          <c:cat>
            <c:strRef>
              <c:f>Sheet1!$A$2:$A$7</c:f>
              <c:strCache>
                <c:ptCount val="6"/>
                <c:pt idx="0">
                  <c:v>50人以下</c:v>
                </c:pt>
                <c:pt idx="1">
                  <c:v>51-200人</c:v>
                </c:pt>
                <c:pt idx="2">
                  <c:v>201-500人</c:v>
                </c:pt>
                <c:pt idx="3">
                  <c:v>501-1000人</c:v>
                </c:pt>
                <c:pt idx="4">
                  <c:v>1001人-2000人</c:v>
                </c:pt>
                <c:pt idx="5">
                  <c:v>2001人以上</c:v>
                </c:pt>
              </c:strCache>
            </c:strRef>
          </c:cat>
          <c:val>
            <c:numRef>
              <c:f>Sheet1!$B$2:$B$7</c:f>
              <c:numCache>
                <c:formatCode>0.0%</c:formatCode>
                <c:ptCount val="6"/>
                <c:pt idx="0">
                  <c:v>0.14832535885167464</c:v>
                </c:pt>
                <c:pt idx="1">
                  <c:v>0.40669856459330145</c:v>
                </c:pt>
                <c:pt idx="2">
                  <c:v>0.22009569377990432</c:v>
                </c:pt>
                <c:pt idx="3">
                  <c:v>0.14832535885167464</c:v>
                </c:pt>
                <c:pt idx="4">
                  <c:v>3.3492822966507178E-2</c:v>
                </c:pt>
                <c:pt idx="5">
                  <c:v>4.3062200956937802E-2</c:v>
                </c:pt>
              </c:numCache>
            </c:numRef>
          </c:val>
          <c:extLst>
            <c:ext xmlns:c16="http://schemas.microsoft.com/office/drawing/2014/chart" uri="{C3380CC4-5D6E-409C-BE32-E72D297353CC}">
              <c16:uniqueId val="{0000000C-7766-4748-A9B8-A782BD9DD9B6}"/>
            </c:ext>
          </c:extLst>
        </c:ser>
        <c:ser>
          <c:idx val="1"/>
          <c:order val="1"/>
          <c:tx>
            <c:strRef>
              <c:f>Sheet1!$C$1</c:f>
              <c:strCache>
                <c:ptCount val="1"/>
                <c:pt idx="0">
                  <c:v>2017年</c:v>
                </c:pt>
              </c:strCache>
            </c:strRef>
          </c:tx>
          <c:spPr>
            <a:solidFill>
              <a:srgbClr val="D13E3E"/>
            </a:solidFill>
            <a:ln w="19050">
              <a:noFill/>
            </a:ln>
            <a:effectLst/>
          </c:spPr>
          <c:invertIfNegative val="0"/>
          <c:cat>
            <c:strRef>
              <c:f>Sheet1!$A$2:$A$7</c:f>
              <c:strCache>
                <c:ptCount val="6"/>
                <c:pt idx="0">
                  <c:v>50人以下</c:v>
                </c:pt>
                <c:pt idx="1">
                  <c:v>51-200人</c:v>
                </c:pt>
                <c:pt idx="2">
                  <c:v>201-500人</c:v>
                </c:pt>
                <c:pt idx="3">
                  <c:v>501-1000人</c:v>
                </c:pt>
                <c:pt idx="4">
                  <c:v>1001人-2000人</c:v>
                </c:pt>
                <c:pt idx="5">
                  <c:v>2001人以上</c:v>
                </c:pt>
              </c:strCache>
            </c:strRef>
          </c:cat>
          <c:val>
            <c:numRef>
              <c:f>Sheet1!$C$2:$C$7</c:f>
              <c:numCache>
                <c:formatCode>0.0%</c:formatCode>
                <c:ptCount val="6"/>
                <c:pt idx="0">
                  <c:v>0.16133004926108374</c:v>
                </c:pt>
                <c:pt idx="1">
                  <c:v>0.26231527093596058</c:v>
                </c:pt>
                <c:pt idx="2">
                  <c:v>0.19581280788177341</c:v>
                </c:pt>
                <c:pt idx="3">
                  <c:v>0.17980295566502463</c:v>
                </c:pt>
                <c:pt idx="4">
                  <c:v>7.8817733990147784E-2</c:v>
                </c:pt>
                <c:pt idx="5">
                  <c:v>0.12192118226600986</c:v>
                </c:pt>
              </c:numCache>
            </c:numRef>
          </c:val>
          <c:extLst>
            <c:ext xmlns:c16="http://schemas.microsoft.com/office/drawing/2014/chart" uri="{C3380CC4-5D6E-409C-BE32-E72D297353CC}">
              <c16:uniqueId val="{0000000D-7766-4748-A9B8-A782BD9DD9B6}"/>
            </c:ext>
          </c:extLst>
        </c:ser>
        <c:dLbls>
          <c:showLegendKey val="0"/>
          <c:showVal val="0"/>
          <c:showCatName val="0"/>
          <c:showSerName val="0"/>
          <c:showPercent val="0"/>
          <c:showBubbleSize val="0"/>
        </c:dLbls>
        <c:gapWidth val="40"/>
        <c:axId val="1452357391"/>
        <c:axId val="1452361135"/>
      </c:barChart>
      <c:valAx>
        <c:axId val="1452361135"/>
        <c:scaling>
          <c:orientation val="minMax"/>
        </c:scaling>
        <c:delete val="1"/>
        <c:axPos val="t"/>
        <c:numFmt formatCode="0.0%" sourceLinked="1"/>
        <c:majorTickMark val="out"/>
        <c:minorTickMark val="none"/>
        <c:tickLblPos val="nextTo"/>
        <c:crossAx val="1452357391"/>
        <c:crosses val="autoZero"/>
        <c:crossBetween val="between"/>
      </c:valAx>
      <c:catAx>
        <c:axId val="1452357391"/>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crossAx val="1452361135"/>
        <c:crosses val="autoZero"/>
        <c:auto val="1"/>
        <c:lblAlgn val="ctr"/>
        <c:lblOffset val="100"/>
        <c:noMultiLvlLbl val="0"/>
      </c:catAx>
      <c:spPr>
        <a:noFill/>
        <a:ln>
          <a:noFill/>
        </a:ln>
        <a:effectLst/>
      </c:spPr>
    </c:plotArea>
    <c:legend>
      <c:legendPos val="r"/>
      <c:layout>
        <c:manualLayout>
          <c:xMode val="edge"/>
          <c:yMode val="edge"/>
          <c:x val="0.842269603525856"/>
          <c:y val="0.3712740726130484"/>
          <c:w val="0.13721244869359064"/>
          <c:h val="0.25125153665364436"/>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solidFill>
            <a:srgbClr val="F2F2F2"/>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55831581156999E-2"/>
          <c:y val="3.9894277024603145E-2"/>
          <c:w val="0.94908833683768601"/>
          <c:h val="0.7343845318265233"/>
        </c:manualLayout>
      </c:layout>
      <c:barChart>
        <c:barDir val="col"/>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cat>
            <c:strRef>
              <c:f>Sheet1!$A$2:$A$6</c:f>
              <c:strCache>
                <c:ptCount val="5"/>
                <c:pt idx="0">
                  <c:v>政府机关及事业单位</c:v>
                </c:pt>
                <c:pt idx="1">
                  <c:v>国有企业</c:v>
                </c:pt>
                <c:pt idx="2">
                  <c:v>民营企业</c:v>
                </c:pt>
                <c:pt idx="3">
                  <c:v>外资企业</c:v>
                </c:pt>
                <c:pt idx="4">
                  <c:v>其他</c:v>
                </c:pt>
              </c:strCache>
            </c:strRef>
          </c:cat>
          <c:val>
            <c:numRef>
              <c:f>Sheet1!$B$2:$B$6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0-5E66-4E2D-B071-0190B90EDA7E}"/>
            </c:ext>
          </c:extLst>
        </c:ser>
        <c:ser>
          <c:idx val="1"/>
          <c:order val="1"/>
          <c:tx>
            <c:strRef>
              <c:f>Sheet1!$C$1</c:f>
              <c:strCache>
                <c:ptCount val="1"/>
                <c:pt idx="0">
                  <c:v>列1</c:v>
                </c:pt>
              </c:strCache>
            </c:strRef>
          </c:tx>
          <c:spPr>
            <a:solidFill>
              <a:srgbClr val="D1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政府机关及事业单位</c:v>
                </c:pt>
                <c:pt idx="1">
                  <c:v>国有企业</c:v>
                </c:pt>
                <c:pt idx="2">
                  <c:v>民营企业</c:v>
                </c:pt>
                <c:pt idx="3">
                  <c:v>外资企业</c:v>
                </c:pt>
                <c:pt idx="4">
                  <c:v>其他</c:v>
                </c:pt>
              </c:strCache>
            </c:strRef>
          </c:cat>
          <c:val>
            <c:numRef>
              <c:f>Sheet1!$C$2:$C$6</c:f>
              <c:numCache>
                <c:formatCode>0.0%</c:formatCode>
                <c:ptCount val="5"/>
                <c:pt idx="0">
                  <c:v>9.2715231788079472E-2</c:v>
                </c:pt>
                <c:pt idx="1">
                  <c:v>0.23841059602649006</c:v>
                </c:pt>
                <c:pt idx="2">
                  <c:v>0.53642384105960261</c:v>
                </c:pt>
                <c:pt idx="3">
                  <c:v>0.12582781456953643</c:v>
                </c:pt>
                <c:pt idx="4">
                  <c:v>6.6225165562913907E-3</c:v>
                </c:pt>
              </c:numCache>
            </c:numRef>
          </c:val>
          <c:extLst>
            <c:ext xmlns:c16="http://schemas.microsoft.com/office/drawing/2014/chart" uri="{C3380CC4-5D6E-409C-BE32-E72D297353CC}">
              <c16:uniqueId val="{00000003-5E66-4E2D-B071-0190B90EDA7E}"/>
            </c:ext>
          </c:extLst>
        </c:ser>
        <c:dLbls>
          <c:showLegendKey val="0"/>
          <c:showVal val="0"/>
          <c:showCatName val="0"/>
          <c:showSerName val="0"/>
          <c:showPercent val="0"/>
          <c:showBubbleSize val="0"/>
        </c:dLbls>
        <c:gapWidth val="150"/>
        <c:overlap val="100"/>
        <c:axId val="1137327936"/>
        <c:axId val="1137332096"/>
      </c:barChart>
      <c:catAx>
        <c:axId val="113732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crossAx val="1137332096"/>
        <c:crosses val="autoZero"/>
        <c:auto val="1"/>
        <c:lblAlgn val="ctr"/>
        <c:lblOffset val="100"/>
        <c:noMultiLvlLbl val="0"/>
      </c:catAx>
      <c:valAx>
        <c:axId val="1137332096"/>
        <c:scaling>
          <c:orientation val="minMax"/>
        </c:scaling>
        <c:delete val="1"/>
        <c:axPos val="l"/>
        <c:numFmt formatCode="0.0%" sourceLinked="1"/>
        <c:majorTickMark val="none"/>
        <c:minorTickMark val="none"/>
        <c:tickLblPos val="nextTo"/>
        <c:crossAx val="113732793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F2F2F2"/>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7917713368941"/>
          <c:y val="3.1273523650616093E-2"/>
          <c:w val="0.71964712120838548"/>
          <c:h val="0.93745295269876783"/>
        </c:manualLayout>
      </c:layout>
      <c:barChart>
        <c:barDir val="bar"/>
        <c:grouping val="stack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Pt>
            <c:idx val="14"/>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EE4F-4A17-8F04-949DE7D94699}"/>
              </c:ext>
            </c:extLst>
          </c:dPt>
          <c:cat>
            <c:strRef>
              <c:f>Sheet1!$A$2:$A$16</c:f>
              <c:strCache>
                <c:ptCount val="15"/>
                <c:pt idx="0">
                  <c:v>其他</c:v>
                </c:pt>
                <c:pt idx="1">
                  <c:v>医院*</c:v>
                </c:pt>
                <c:pt idx="2">
                  <c:v>零售业</c:v>
                </c:pt>
                <c:pt idx="3">
                  <c:v>建筑与房地产业</c:v>
                </c:pt>
                <c:pt idx="4">
                  <c:v>电子商务</c:v>
                </c:pt>
                <c:pt idx="5">
                  <c:v>教育——院校</c:v>
                </c:pt>
                <c:pt idx="6">
                  <c:v>教育——培训机构</c:v>
                </c:pt>
                <c:pt idx="7">
                  <c:v>住宿和餐饮业</c:v>
                </c:pt>
                <c:pt idx="8">
                  <c:v>金融业——信贷</c:v>
                </c:pt>
                <c:pt idx="9">
                  <c:v>金融业——银行</c:v>
                </c:pt>
                <c:pt idx="10">
                  <c:v>金融业——证券</c:v>
                </c:pt>
                <c:pt idx="11">
                  <c:v>金融业——保险</c:v>
                </c:pt>
                <c:pt idx="12">
                  <c:v>交通运输业</c:v>
                </c:pt>
                <c:pt idx="13">
                  <c:v>TMT</c:v>
                </c:pt>
                <c:pt idx="14">
                  <c:v>制造业</c:v>
                </c:pt>
              </c:strCache>
            </c:strRef>
          </c:cat>
          <c:val>
            <c:numRef>
              <c:f>Sheet1!$B$2:$B$16</c:f>
              <c:numCache>
                <c:formatCode>0.00_ </c:formatCode>
                <c:ptCount val="15"/>
                <c:pt idx="0">
                  <c:v>0.35</c:v>
                </c:pt>
                <c:pt idx="1">
                  <c:v>0.35</c:v>
                </c:pt>
                <c:pt idx="2">
                  <c:v>0.35</c:v>
                </c:pt>
                <c:pt idx="3">
                  <c:v>0.35</c:v>
                </c:pt>
                <c:pt idx="4">
                  <c:v>0.35</c:v>
                </c:pt>
                <c:pt idx="5">
                  <c:v>0.35</c:v>
                </c:pt>
                <c:pt idx="6">
                  <c:v>0.35</c:v>
                </c:pt>
                <c:pt idx="7">
                  <c:v>0.35</c:v>
                </c:pt>
                <c:pt idx="8">
                  <c:v>0.35</c:v>
                </c:pt>
                <c:pt idx="9">
                  <c:v>0.35</c:v>
                </c:pt>
                <c:pt idx="10">
                  <c:v>0.35</c:v>
                </c:pt>
                <c:pt idx="11">
                  <c:v>0.35</c:v>
                </c:pt>
                <c:pt idx="12">
                  <c:v>0.35</c:v>
                </c:pt>
                <c:pt idx="13">
                  <c:v>0.35</c:v>
                </c:pt>
                <c:pt idx="14">
                  <c:v>0.35</c:v>
                </c:pt>
              </c:numCache>
            </c:numRef>
          </c:val>
          <c:extLst>
            <c:ext xmlns:c16="http://schemas.microsoft.com/office/drawing/2014/chart" uri="{C3380CC4-5D6E-409C-BE32-E72D297353CC}">
              <c16:uniqueId val="{00000002-EE4F-4A17-8F04-949DE7D94699}"/>
            </c:ext>
          </c:extLst>
        </c:ser>
        <c:ser>
          <c:idx val="1"/>
          <c:order val="1"/>
          <c:tx>
            <c:strRef>
              <c:f>Sheet1!$C$1</c:f>
              <c:strCache>
                <c:ptCount val="1"/>
                <c:pt idx="0">
                  <c:v>系列 2</c:v>
                </c:pt>
              </c:strCache>
            </c:strRef>
          </c:tx>
          <c:spPr>
            <a:solidFill>
              <a:srgbClr val="D13E3E"/>
            </a:solidFill>
            <a:ln>
              <a:noFill/>
            </a:ln>
            <a:effectLst/>
          </c:spPr>
          <c:invertIfNegative val="0"/>
          <c:dPt>
            <c:idx val="14"/>
            <c:invertIfNegative val="0"/>
            <c:bubble3D val="0"/>
            <c:spPr>
              <a:solidFill>
                <a:srgbClr val="D13E3E"/>
              </a:solidFill>
              <a:ln>
                <a:noFill/>
              </a:ln>
              <a:effectLst/>
            </c:spPr>
            <c:extLst>
              <c:ext xmlns:c16="http://schemas.microsoft.com/office/drawing/2014/chart" uri="{C3380CC4-5D6E-409C-BE32-E72D297353CC}">
                <c16:uniqueId val="{00000004-EE4F-4A17-8F04-949DE7D94699}"/>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2F2F2"/>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其他</c:v>
                </c:pt>
                <c:pt idx="1">
                  <c:v>医院*</c:v>
                </c:pt>
                <c:pt idx="2">
                  <c:v>零售业</c:v>
                </c:pt>
                <c:pt idx="3">
                  <c:v>建筑与房地产业</c:v>
                </c:pt>
                <c:pt idx="4">
                  <c:v>电子商务</c:v>
                </c:pt>
                <c:pt idx="5">
                  <c:v>教育——院校</c:v>
                </c:pt>
                <c:pt idx="6">
                  <c:v>教育——培训机构</c:v>
                </c:pt>
                <c:pt idx="7">
                  <c:v>住宿和餐饮业</c:v>
                </c:pt>
                <c:pt idx="8">
                  <c:v>金融业——信贷</c:v>
                </c:pt>
                <c:pt idx="9">
                  <c:v>金融业——银行</c:v>
                </c:pt>
                <c:pt idx="10">
                  <c:v>金融业——证券</c:v>
                </c:pt>
                <c:pt idx="11">
                  <c:v>金融业——保险</c:v>
                </c:pt>
                <c:pt idx="12">
                  <c:v>交通运输业</c:v>
                </c:pt>
                <c:pt idx="13">
                  <c:v>TMT</c:v>
                </c:pt>
                <c:pt idx="14">
                  <c:v>制造业</c:v>
                </c:pt>
              </c:strCache>
            </c:strRef>
          </c:cat>
          <c:val>
            <c:numRef>
              <c:f>Sheet1!$C$2:$C$16</c:f>
              <c:numCache>
                <c:formatCode>0.0</c:formatCode>
                <c:ptCount val="15"/>
                <c:pt idx="0">
                  <c:v>2.4324324324324325</c:v>
                </c:pt>
                <c:pt idx="1">
                  <c:v>0.81081081081081074</c:v>
                </c:pt>
                <c:pt idx="2">
                  <c:v>0.81081081081081074</c:v>
                </c:pt>
                <c:pt idx="3">
                  <c:v>0.81081081081081074</c:v>
                </c:pt>
                <c:pt idx="4">
                  <c:v>0.81081081081081074</c:v>
                </c:pt>
                <c:pt idx="5">
                  <c:v>1.0810810810810811</c:v>
                </c:pt>
                <c:pt idx="6">
                  <c:v>1.3513513513513513</c:v>
                </c:pt>
                <c:pt idx="7">
                  <c:v>1.6216216216216215</c:v>
                </c:pt>
                <c:pt idx="8">
                  <c:v>2.1621621621621623</c:v>
                </c:pt>
                <c:pt idx="9">
                  <c:v>2.9729729729729732</c:v>
                </c:pt>
                <c:pt idx="10">
                  <c:v>2.9729729729729732</c:v>
                </c:pt>
                <c:pt idx="11">
                  <c:v>3.243243243243243</c:v>
                </c:pt>
                <c:pt idx="12">
                  <c:v>3.5135135135135136</c:v>
                </c:pt>
                <c:pt idx="13">
                  <c:v>6.486486486486486</c:v>
                </c:pt>
                <c:pt idx="14">
                  <c:v>10</c:v>
                </c:pt>
              </c:numCache>
            </c:numRef>
          </c:val>
          <c:extLst>
            <c:ext xmlns:c16="http://schemas.microsoft.com/office/drawing/2014/chart" uri="{C3380CC4-5D6E-409C-BE32-E72D297353CC}">
              <c16:uniqueId val="{00000005-EE4F-4A17-8F04-949DE7D94699}"/>
            </c:ext>
          </c:extLst>
        </c:ser>
        <c:ser>
          <c:idx val="2"/>
          <c:order val="2"/>
          <c:tx>
            <c:strRef>
              <c:f>Sheet1!$D$1</c:f>
              <c:strCache>
                <c:ptCount val="1"/>
                <c:pt idx="0">
                  <c:v>列1</c:v>
                </c:pt>
              </c:strCache>
            </c:strRef>
          </c:tx>
          <c:spPr>
            <a:blipFill>
              <a:blip xmlns:r="http://schemas.openxmlformats.org/officeDocument/2006/relationships" r:embed="rId4"/>
              <a:stretch>
                <a:fillRect/>
              </a:stretch>
            </a:blipFill>
            <a:ln>
              <a:noFill/>
            </a:ln>
            <a:effectLst/>
          </c:spPr>
          <c:invertIfNegative val="0"/>
          <c:dPt>
            <c:idx val="14"/>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7-EE4F-4A17-8F04-949DE7D94699}"/>
              </c:ext>
            </c:extLst>
          </c:dPt>
          <c:cat>
            <c:strRef>
              <c:f>Sheet1!$A$2:$A$16</c:f>
              <c:strCache>
                <c:ptCount val="15"/>
                <c:pt idx="0">
                  <c:v>其他</c:v>
                </c:pt>
                <c:pt idx="1">
                  <c:v>医院*</c:v>
                </c:pt>
                <c:pt idx="2">
                  <c:v>零售业</c:v>
                </c:pt>
                <c:pt idx="3">
                  <c:v>建筑与房地产业</c:v>
                </c:pt>
                <c:pt idx="4">
                  <c:v>电子商务</c:v>
                </c:pt>
                <c:pt idx="5">
                  <c:v>教育——院校</c:v>
                </c:pt>
                <c:pt idx="6">
                  <c:v>教育——培训机构</c:v>
                </c:pt>
                <c:pt idx="7">
                  <c:v>住宿和餐饮业</c:v>
                </c:pt>
                <c:pt idx="8">
                  <c:v>金融业——信贷</c:v>
                </c:pt>
                <c:pt idx="9">
                  <c:v>金融业——银行</c:v>
                </c:pt>
                <c:pt idx="10">
                  <c:v>金融业——证券</c:v>
                </c:pt>
                <c:pt idx="11">
                  <c:v>金融业——保险</c:v>
                </c:pt>
                <c:pt idx="12">
                  <c:v>交通运输业</c:v>
                </c:pt>
                <c:pt idx="13">
                  <c:v>TMT</c:v>
                </c:pt>
                <c:pt idx="14">
                  <c:v>制造业</c:v>
                </c:pt>
              </c:strCache>
            </c:strRef>
          </c:cat>
          <c:val>
            <c:numRef>
              <c:f>Sheet1!$D$2:$D$16</c:f>
              <c:numCache>
                <c:formatCode>0.00_ </c:formatCode>
                <c:ptCount val="15"/>
                <c:pt idx="0">
                  <c:v>0.35</c:v>
                </c:pt>
                <c:pt idx="1">
                  <c:v>0.35</c:v>
                </c:pt>
                <c:pt idx="2">
                  <c:v>0.35</c:v>
                </c:pt>
                <c:pt idx="3">
                  <c:v>0.35</c:v>
                </c:pt>
                <c:pt idx="4">
                  <c:v>0.35</c:v>
                </c:pt>
                <c:pt idx="5">
                  <c:v>0.35</c:v>
                </c:pt>
                <c:pt idx="6">
                  <c:v>0.35</c:v>
                </c:pt>
                <c:pt idx="7">
                  <c:v>0.35</c:v>
                </c:pt>
                <c:pt idx="8">
                  <c:v>0.35</c:v>
                </c:pt>
                <c:pt idx="9">
                  <c:v>0.35</c:v>
                </c:pt>
                <c:pt idx="10">
                  <c:v>0.35</c:v>
                </c:pt>
                <c:pt idx="11">
                  <c:v>0.35</c:v>
                </c:pt>
                <c:pt idx="12">
                  <c:v>0.35</c:v>
                </c:pt>
                <c:pt idx="13">
                  <c:v>0.35</c:v>
                </c:pt>
                <c:pt idx="14">
                  <c:v>0.35</c:v>
                </c:pt>
              </c:numCache>
            </c:numRef>
          </c:val>
          <c:extLst>
            <c:ext xmlns:c16="http://schemas.microsoft.com/office/drawing/2014/chart" uri="{C3380CC4-5D6E-409C-BE32-E72D297353CC}">
              <c16:uniqueId val="{00000008-EE4F-4A17-8F04-949DE7D94699}"/>
            </c:ext>
          </c:extLst>
        </c:ser>
        <c:dLbls>
          <c:showLegendKey val="0"/>
          <c:showVal val="0"/>
          <c:showCatName val="0"/>
          <c:showSerName val="0"/>
          <c:showPercent val="0"/>
          <c:showBubbleSize val="0"/>
        </c:dLbls>
        <c:gapWidth val="60"/>
        <c:overlap val="100"/>
        <c:axId val="284274031"/>
        <c:axId val="284285679"/>
      </c:barChart>
      <c:catAx>
        <c:axId val="28427403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84285679"/>
        <c:crosses val="autoZero"/>
        <c:auto val="1"/>
        <c:lblAlgn val="ctr"/>
        <c:lblOffset val="100"/>
        <c:noMultiLvlLbl val="0"/>
      </c:catAx>
      <c:valAx>
        <c:axId val="284285679"/>
        <c:scaling>
          <c:orientation val="minMax"/>
        </c:scaling>
        <c:delete val="1"/>
        <c:axPos val="b"/>
        <c:numFmt formatCode="0.00_ " sourceLinked="1"/>
        <c:majorTickMark val="none"/>
        <c:minorTickMark val="none"/>
        <c:tickLblPos val="nextTo"/>
        <c:crossAx val="284274031"/>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微软雅黑" panose="020B0503020204020204" pitchFamily="34" charset="-122"/>
          <a:ea typeface="微软雅黑" panose="020B0503020204020204" pitchFamily="34" charset="-122"/>
        </a:defRPr>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0.07143</cdr:x>
      <cdr:y>0.02199</cdr:y>
    </cdr:from>
    <cdr:to>
      <cdr:x>0.30213</cdr:x>
      <cdr:y>0.08972</cdr:y>
    </cdr:to>
    <cdr:sp macro="" textlink="">
      <cdr:nvSpPr>
        <cdr:cNvPr id="2" name="文本框 1"/>
        <cdr:cNvSpPr txBox="1"/>
      </cdr:nvSpPr>
      <cdr:spPr>
        <a:xfrm xmlns:a="http://schemas.openxmlformats.org/drawingml/2006/main">
          <a:off x="330112" y="82327"/>
          <a:ext cx="1066295" cy="25361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zh-CN" altLang="en-US" sz="1000" dirty="0" smtClean="0">
              <a:latin typeface="微软雅黑" panose="020B0503020204020204" pitchFamily="34" charset="-122"/>
              <a:ea typeface="微软雅黑" panose="020B0503020204020204" pitchFamily="34" charset="-122"/>
            </a:rPr>
            <a:t>单位：亿元</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B5FA5-8078-1344-932D-F65AACD22272}" type="datetimeFigureOut">
              <a:rPr kumimoji="1" lang="zh-CN" altLang="en-US" smtClean="0"/>
              <a:t>2017/9/12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417AF-F153-B745-A3B2-58284C932A3C}" type="slidenum">
              <a:rPr kumimoji="1" lang="zh-CN" altLang="en-US" smtClean="0"/>
              <a:t>‹#›</a:t>
            </a:fld>
            <a:endParaRPr kumimoji="1" lang="zh-CN" altLang="en-US"/>
          </a:p>
        </p:txBody>
      </p:sp>
    </p:spTree>
    <p:extLst>
      <p:ext uri="{BB962C8B-B14F-4D97-AF65-F5344CB8AC3E}">
        <p14:creationId xmlns:p14="http://schemas.microsoft.com/office/powerpoint/2010/main" val="130880468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6417AF-F153-B745-A3B2-58284C932A3C}" type="slidenum">
              <a:rPr kumimoji="1" lang="zh-CN" altLang="en-US" smtClean="0"/>
              <a:t>1</a:t>
            </a:fld>
            <a:endParaRPr kumimoji="1" lang="zh-CN" altLang="en-US"/>
          </a:p>
        </p:txBody>
      </p:sp>
    </p:spTree>
    <p:extLst>
      <p:ext uri="{BB962C8B-B14F-4D97-AF65-F5344CB8AC3E}">
        <p14:creationId xmlns:p14="http://schemas.microsoft.com/office/powerpoint/2010/main" val="40539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lnSpc>
                <a:spcPct val="150000"/>
              </a:lnSpc>
              <a:buFont typeface="Wingdings" panose="05000000000000000000" pitchFamily="2" charset="2"/>
              <a:buChar char="p"/>
            </a:pPr>
            <a:endParaRPr lang="zh-CN" altLang="en-US" sz="9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12</a:t>
            </a:fld>
            <a:endParaRPr kumimoji="1" lang="zh-CN" altLang="en-US"/>
          </a:p>
        </p:txBody>
      </p:sp>
    </p:spTree>
    <p:extLst>
      <p:ext uri="{BB962C8B-B14F-4D97-AF65-F5344CB8AC3E}">
        <p14:creationId xmlns:p14="http://schemas.microsoft.com/office/powerpoint/2010/main" val="254157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lnSpc>
                <a:spcPct val="150000"/>
              </a:lnSpc>
              <a:buFont typeface="Wingdings" panose="05000000000000000000" pitchFamily="2" charset="2"/>
              <a:buChar char="p"/>
            </a:pPr>
            <a:endParaRPr lang="zh-CN" altLang="en-US" sz="9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13</a:t>
            </a:fld>
            <a:endParaRPr kumimoji="1" lang="zh-CN" altLang="en-US"/>
          </a:p>
        </p:txBody>
      </p:sp>
    </p:spTree>
    <p:extLst>
      <p:ext uri="{BB962C8B-B14F-4D97-AF65-F5344CB8AC3E}">
        <p14:creationId xmlns:p14="http://schemas.microsoft.com/office/powerpoint/2010/main" val="224676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14</a:t>
            </a:fld>
            <a:endParaRPr kumimoji="1" lang="zh-CN" altLang="en-US"/>
          </a:p>
        </p:txBody>
      </p:sp>
    </p:spTree>
    <p:extLst>
      <p:ext uri="{BB962C8B-B14F-4D97-AF65-F5344CB8AC3E}">
        <p14:creationId xmlns:p14="http://schemas.microsoft.com/office/powerpoint/2010/main" val="51528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lnSpc>
                <a:spcPct val="150000"/>
              </a:lnSpc>
              <a:buFont typeface="Wingdings" panose="05000000000000000000" pitchFamily="2" charset="2"/>
              <a:buChar char="p"/>
            </a:pPr>
            <a:endParaRPr lang="zh-CN" altLang="en-US" sz="9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15</a:t>
            </a:fld>
            <a:endParaRPr kumimoji="1" lang="zh-CN" altLang="en-US"/>
          </a:p>
        </p:txBody>
      </p:sp>
    </p:spTree>
    <p:extLst>
      <p:ext uri="{BB962C8B-B14F-4D97-AF65-F5344CB8AC3E}">
        <p14:creationId xmlns:p14="http://schemas.microsoft.com/office/powerpoint/2010/main" val="400659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16</a:t>
            </a:fld>
            <a:endParaRPr kumimoji="1" lang="zh-CN" altLang="en-US"/>
          </a:p>
        </p:txBody>
      </p:sp>
    </p:spTree>
    <p:extLst>
      <p:ext uri="{BB962C8B-B14F-4D97-AF65-F5344CB8AC3E}">
        <p14:creationId xmlns:p14="http://schemas.microsoft.com/office/powerpoint/2010/main" val="48470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20</a:t>
            </a:fld>
            <a:endParaRPr kumimoji="1" lang="zh-CN" altLang="en-US"/>
          </a:p>
        </p:txBody>
      </p:sp>
    </p:spTree>
    <p:extLst>
      <p:ext uri="{BB962C8B-B14F-4D97-AF65-F5344CB8AC3E}">
        <p14:creationId xmlns:p14="http://schemas.microsoft.com/office/powerpoint/2010/main" val="262117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lnSpc>
                <a:spcPct val="150000"/>
              </a:lnSpc>
              <a:buFont typeface="Wingdings" panose="05000000000000000000" pitchFamily="2" charset="2"/>
              <a:buChar char="p"/>
            </a:pPr>
            <a:endParaRPr lang="zh-CN" altLang="en-US" sz="9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21</a:t>
            </a:fld>
            <a:endParaRPr kumimoji="1" lang="zh-CN" altLang="en-US"/>
          </a:p>
        </p:txBody>
      </p:sp>
    </p:spTree>
    <p:extLst>
      <p:ext uri="{BB962C8B-B14F-4D97-AF65-F5344CB8AC3E}">
        <p14:creationId xmlns:p14="http://schemas.microsoft.com/office/powerpoint/2010/main" val="334086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22</a:t>
            </a:fld>
            <a:endParaRPr kumimoji="1" lang="zh-CN" altLang="en-US"/>
          </a:p>
        </p:txBody>
      </p:sp>
    </p:spTree>
    <p:extLst>
      <p:ext uri="{BB962C8B-B14F-4D97-AF65-F5344CB8AC3E}">
        <p14:creationId xmlns:p14="http://schemas.microsoft.com/office/powerpoint/2010/main" val="104912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24</a:t>
            </a:fld>
            <a:endParaRPr kumimoji="1" lang="zh-CN" altLang="en-US"/>
          </a:p>
        </p:txBody>
      </p:sp>
    </p:spTree>
    <p:extLst>
      <p:ext uri="{BB962C8B-B14F-4D97-AF65-F5344CB8AC3E}">
        <p14:creationId xmlns:p14="http://schemas.microsoft.com/office/powerpoint/2010/main" val="395585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25</a:t>
            </a:fld>
            <a:endParaRPr kumimoji="1" lang="zh-CN" altLang="en-US"/>
          </a:p>
        </p:txBody>
      </p:sp>
    </p:spTree>
    <p:extLst>
      <p:ext uri="{BB962C8B-B14F-4D97-AF65-F5344CB8AC3E}">
        <p14:creationId xmlns:p14="http://schemas.microsoft.com/office/powerpoint/2010/main" val="384477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just" defTabSz="914400">
              <a:lnSpc>
                <a:spcPct val="200000"/>
              </a:lnSpc>
            </a:pPr>
            <a:endParaRPr lang="en-US" altLang="zh-CN" sz="1050" dirty="0" smtClean="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a:t>
            </a:fld>
            <a:endParaRPr kumimoji="1" lang="zh-CN" altLang="en-US"/>
          </a:p>
        </p:txBody>
      </p:sp>
    </p:spTree>
    <p:extLst>
      <p:ext uri="{BB962C8B-B14F-4D97-AF65-F5344CB8AC3E}">
        <p14:creationId xmlns:p14="http://schemas.microsoft.com/office/powerpoint/2010/main" val="114062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26</a:t>
            </a:fld>
            <a:endParaRPr kumimoji="1" lang="zh-CN" altLang="en-US"/>
          </a:p>
        </p:txBody>
      </p:sp>
    </p:spTree>
    <p:extLst>
      <p:ext uri="{BB962C8B-B14F-4D97-AF65-F5344CB8AC3E}">
        <p14:creationId xmlns:p14="http://schemas.microsoft.com/office/powerpoint/2010/main" val="3140620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41</a:t>
            </a:fld>
            <a:endParaRPr kumimoji="1" lang="zh-CN" altLang="en-US"/>
          </a:p>
        </p:txBody>
      </p:sp>
    </p:spTree>
    <p:extLst>
      <p:ext uri="{BB962C8B-B14F-4D97-AF65-F5344CB8AC3E}">
        <p14:creationId xmlns:p14="http://schemas.microsoft.com/office/powerpoint/2010/main" val="950518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42</a:t>
            </a:fld>
            <a:endParaRPr kumimoji="1" lang="zh-CN" altLang="en-US"/>
          </a:p>
        </p:txBody>
      </p:sp>
    </p:spTree>
    <p:extLst>
      <p:ext uri="{BB962C8B-B14F-4D97-AF65-F5344CB8AC3E}">
        <p14:creationId xmlns:p14="http://schemas.microsoft.com/office/powerpoint/2010/main" val="118822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43</a:t>
            </a:fld>
            <a:endParaRPr kumimoji="1" lang="zh-CN" altLang="en-US"/>
          </a:p>
        </p:txBody>
      </p:sp>
    </p:spTree>
    <p:extLst>
      <p:ext uri="{BB962C8B-B14F-4D97-AF65-F5344CB8AC3E}">
        <p14:creationId xmlns:p14="http://schemas.microsoft.com/office/powerpoint/2010/main" val="425069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46</a:t>
            </a:fld>
            <a:endParaRPr kumimoji="1" lang="zh-CN" altLang="en-US"/>
          </a:p>
        </p:txBody>
      </p:sp>
    </p:spTree>
    <p:extLst>
      <p:ext uri="{BB962C8B-B14F-4D97-AF65-F5344CB8AC3E}">
        <p14:creationId xmlns:p14="http://schemas.microsoft.com/office/powerpoint/2010/main" val="2202782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49</a:t>
            </a:fld>
            <a:endParaRPr kumimoji="1" lang="zh-CN" altLang="en-US"/>
          </a:p>
        </p:txBody>
      </p:sp>
    </p:spTree>
    <p:extLst>
      <p:ext uri="{BB962C8B-B14F-4D97-AF65-F5344CB8AC3E}">
        <p14:creationId xmlns:p14="http://schemas.microsoft.com/office/powerpoint/2010/main" val="3462365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52</a:t>
            </a:fld>
            <a:endParaRPr kumimoji="1" lang="zh-CN" altLang="en-US"/>
          </a:p>
        </p:txBody>
      </p:sp>
    </p:spTree>
    <p:extLst>
      <p:ext uri="{BB962C8B-B14F-4D97-AF65-F5344CB8AC3E}">
        <p14:creationId xmlns:p14="http://schemas.microsoft.com/office/powerpoint/2010/main" val="308875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55</a:t>
            </a:fld>
            <a:endParaRPr kumimoji="1" lang="zh-CN" altLang="en-US"/>
          </a:p>
        </p:txBody>
      </p:sp>
    </p:spTree>
    <p:extLst>
      <p:ext uri="{BB962C8B-B14F-4D97-AF65-F5344CB8AC3E}">
        <p14:creationId xmlns:p14="http://schemas.microsoft.com/office/powerpoint/2010/main" val="182811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800"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57</a:t>
            </a:fld>
            <a:endParaRPr kumimoji="1" lang="zh-CN" altLang="en-US"/>
          </a:p>
        </p:txBody>
      </p:sp>
    </p:spTree>
    <p:extLst>
      <p:ext uri="{BB962C8B-B14F-4D97-AF65-F5344CB8AC3E}">
        <p14:creationId xmlns:p14="http://schemas.microsoft.com/office/powerpoint/2010/main" val="2825080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r"/>
            <a:endParaRPr kumimoji="1" lang="zh-CN" altLang="en-US" sz="900" b="1" dirty="0">
              <a:latin typeface="微软雅黑"/>
              <a:ea typeface="微软雅黑"/>
              <a:cs typeface="微软雅黑"/>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58</a:t>
            </a:fld>
            <a:endParaRPr kumimoji="1" lang="zh-CN" altLang="en-US"/>
          </a:p>
        </p:txBody>
      </p:sp>
    </p:spTree>
    <p:extLst>
      <p:ext uri="{BB962C8B-B14F-4D97-AF65-F5344CB8AC3E}">
        <p14:creationId xmlns:p14="http://schemas.microsoft.com/office/powerpoint/2010/main" val="9615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6417AF-F153-B745-A3B2-58284C932A3C}" type="slidenum">
              <a:rPr kumimoji="1" lang="zh-CN" altLang="en-US" smtClean="0"/>
              <a:t>3</a:t>
            </a:fld>
            <a:endParaRPr kumimoji="1" lang="zh-CN" altLang="en-US"/>
          </a:p>
        </p:txBody>
      </p:sp>
    </p:spTree>
    <p:extLst>
      <p:ext uri="{BB962C8B-B14F-4D97-AF65-F5344CB8AC3E}">
        <p14:creationId xmlns:p14="http://schemas.microsoft.com/office/powerpoint/2010/main" val="486425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60</a:t>
            </a:fld>
            <a:endParaRPr kumimoji="1" lang="zh-CN" altLang="en-US"/>
          </a:p>
        </p:txBody>
      </p:sp>
    </p:spTree>
    <p:extLst>
      <p:ext uri="{BB962C8B-B14F-4D97-AF65-F5344CB8AC3E}">
        <p14:creationId xmlns:p14="http://schemas.microsoft.com/office/powerpoint/2010/main" val="3472773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61</a:t>
            </a:fld>
            <a:endParaRPr kumimoji="1" lang="zh-CN" altLang="en-US"/>
          </a:p>
        </p:txBody>
      </p:sp>
    </p:spTree>
    <p:extLst>
      <p:ext uri="{BB962C8B-B14F-4D97-AF65-F5344CB8AC3E}">
        <p14:creationId xmlns:p14="http://schemas.microsoft.com/office/powerpoint/2010/main" val="670004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62</a:t>
            </a:fld>
            <a:endParaRPr kumimoji="1" lang="zh-CN" altLang="en-US"/>
          </a:p>
        </p:txBody>
      </p:sp>
    </p:spTree>
    <p:extLst>
      <p:ext uri="{BB962C8B-B14F-4D97-AF65-F5344CB8AC3E}">
        <p14:creationId xmlns:p14="http://schemas.microsoft.com/office/powerpoint/2010/main" val="2805106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63</a:t>
            </a:fld>
            <a:endParaRPr kumimoji="1" lang="zh-CN" altLang="en-US"/>
          </a:p>
        </p:txBody>
      </p:sp>
    </p:spTree>
    <p:extLst>
      <p:ext uri="{BB962C8B-B14F-4D97-AF65-F5344CB8AC3E}">
        <p14:creationId xmlns:p14="http://schemas.microsoft.com/office/powerpoint/2010/main" val="2793528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6417AF-F153-B745-A3B2-58284C932A3C}" type="slidenum">
              <a:rPr kumimoji="1" lang="zh-CN" altLang="en-US" smtClean="0"/>
              <a:t>64</a:t>
            </a:fld>
            <a:endParaRPr kumimoji="1" lang="zh-CN" altLang="en-US"/>
          </a:p>
        </p:txBody>
      </p:sp>
    </p:spTree>
    <p:extLst>
      <p:ext uri="{BB962C8B-B14F-4D97-AF65-F5344CB8AC3E}">
        <p14:creationId xmlns:p14="http://schemas.microsoft.com/office/powerpoint/2010/main" val="4248532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65</a:t>
            </a:fld>
            <a:endParaRPr kumimoji="1" lang="zh-CN" altLang="en-US"/>
          </a:p>
        </p:txBody>
      </p:sp>
    </p:spTree>
    <p:extLst>
      <p:ext uri="{BB962C8B-B14F-4D97-AF65-F5344CB8AC3E}">
        <p14:creationId xmlns:p14="http://schemas.microsoft.com/office/powerpoint/2010/main" val="1395991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70</a:t>
            </a:fld>
            <a:endParaRPr kumimoji="1" lang="zh-CN" altLang="en-US"/>
          </a:p>
        </p:txBody>
      </p:sp>
    </p:spTree>
    <p:extLst>
      <p:ext uri="{BB962C8B-B14F-4D97-AF65-F5344CB8AC3E}">
        <p14:creationId xmlns:p14="http://schemas.microsoft.com/office/powerpoint/2010/main" val="213750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6417AF-F153-B745-A3B2-58284C932A3C}" type="slidenum">
              <a:rPr kumimoji="1" lang="zh-CN" altLang="en-US" smtClean="0"/>
              <a:t>4</a:t>
            </a:fld>
            <a:endParaRPr kumimoji="1" lang="zh-CN" altLang="en-US"/>
          </a:p>
        </p:txBody>
      </p:sp>
    </p:spTree>
    <p:extLst>
      <p:ext uri="{BB962C8B-B14F-4D97-AF65-F5344CB8AC3E}">
        <p14:creationId xmlns:p14="http://schemas.microsoft.com/office/powerpoint/2010/main" val="117547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5</a:t>
            </a:fld>
            <a:endParaRPr kumimoji="1" lang="zh-CN" altLang="en-US"/>
          </a:p>
        </p:txBody>
      </p:sp>
    </p:spTree>
    <p:extLst>
      <p:ext uri="{BB962C8B-B14F-4D97-AF65-F5344CB8AC3E}">
        <p14:creationId xmlns:p14="http://schemas.microsoft.com/office/powerpoint/2010/main" val="184098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6</a:t>
            </a:fld>
            <a:endParaRPr kumimoji="1" lang="zh-CN" altLang="en-US"/>
          </a:p>
        </p:txBody>
      </p:sp>
    </p:spTree>
    <p:extLst>
      <p:ext uri="{BB962C8B-B14F-4D97-AF65-F5344CB8AC3E}">
        <p14:creationId xmlns:p14="http://schemas.microsoft.com/office/powerpoint/2010/main" val="404282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A6417AF-F153-B745-A3B2-58284C932A3C}" type="slidenum">
              <a:rPr kumimoji="1" lang="zh-CN" altLang="en-US" smtClean="0"/>
              <a:t>7</a:t>
            </a:fld>
            <a:endParaRPr kumimoji="1" lang="zh-CN" altLang="en-US"/>
          </a:p>
        </p:txBody>
      </p:sp>
    </p:spTree>
    <p:extLst>
      <p:ext uri="{BB962C8B-B14F-4D97-AF65-F5344CB8AC3E}">
        <p14:creationId xmlns:p14="http://schemas.microsoft.com/office/powerpoint/2010/main" val="160080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endParaRPr lang="zh-CN" altLang="en-US" sz="9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9</a:t>
            </a:fld>
            <a:endParaRPr kumimoji="1" lang="zh-CN" altLang="en-US"/>
          </a:p>
        </p:txBody>
      </p:sp>
    </p:spTree>
    <p:extLst>
      <p:ext uri="{BB962C8B-B14F-4D97-AF65-F5344CB8AC3E}">
        <p14:creationId xmlns:p14="http://schemas.microsoft.com/office/powerpoint/2010/main" val="348653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6417AF-F153-B745-A3B2-58284C932A3C}" type="slidenum">
              <a:rPr kumimoji="1" lang="zh-CN" altLang="en-US" smtClean="0"/>
              <a:t>10</a:t>
            </a:fld>
            <a:endParaRPr kumimoji="1" lang="zh-CN" altLang="en-US"/>
          </a:p>
        </p:txBody>
      </p:sp>
    </p:spTree>
    <p:extLst>
      <p:ext uri="{BB962C8B-B14F-4D97-AF65-F5344CB8AC3E}">
        <p14:creationId xmlns:p14="http://schemas.microsoft.com/office/powerpoint/2010/main" val="380926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2FFA139-CB0F-144B-96E0-6C04D1D533D9}" type="datetimeFigureOut">
              <a:rPr kumimoji="1" lang="zh-CN" altLang="en-US" smtClean="0"/>
              <a:t>2017/9/12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AD77B70-6D99-B047-915A-633AA8D2ACC1}"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FFA139-CB0F-144B-96E0-6C04D1D533D9}" type="datetimeFigureOut">
              <a:rPr kumimoji="1" lang="zh-CN" altLang="en-US" smtClean="0"/>
              <a:t>2017/9/12</a:t>
            </a:fld>
            <a:endParaRPr kumimoji="1"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D77B70-6D99-B047-915A-633AA8D2ACC1}" type="slidenum">
              <a:rPr kumimoji="1" lang="zh-CN" altLang="en-US" smtClean="0"/>
              <a:t>‹#›</a:t>
            </a:fld>
            <a:endParaRPr kumimoji="1" lang="zh-CN" altLang="en-US"/>
          </a:p>
        </p:txBody>
      </p:sp>
    </p:spTree>
    <p:extLst>
      <p:ext uri="{BB962C8B-B14F-4D97-AF65-F5344CB8AC3E}">
        <p14:creationId xmlns:p14="http://schemas.microsoft.com/office/powerpoint/2010/main" val="165705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25.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26" Type="http://schemas.openxmlformats.org/officeDocument/2006/relationships/image" Target="../media/image30.jpeg"/><Relationship Id="rId3" Type="http://schemas.openxmlformats.org/officeDocument/2006/relationships/image" Target="../media/image9.jpeg"/><Relationship Id="rId21" Type="http://schemas.openxmlformats.org/officeDocument/2006/relationships/image" Target="../media/image26.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5" Type="http://schemas.openxmlformats.org/officeDocument/2006/relationships/image" Target="../media/image29.png"/><Relationship Id="rId2" Type="http://schemas.openxmlformats.org/officeDocument/2006/relationships/image" Target="../media/image8.jpeg"/><Relationship Id="rId16" Type="http://schemas.openxmlformats.org/officeDocument/2006/relationships/image" Target="../media/image22.jpeg"/><Relationship Id="rId20" Type="http://schemas.microsoft.com/office/2007/relationships/hdphoto" Target="../media/hdphoto1.wdp"/><Relationship Id="rId29"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28.jpe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1.png"/><Relationship Id="rId28" Type="http://schemas.openxmlformats.org/officeDocument/2006/relationships/image" Target="../media/image32.jpe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7.jpg"/><Relationship Id="rId27"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8.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31.xml"/></Relationships>
</file>

<file path=ppt/slides/_rels/slide6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3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3D41"/>
        </a:solidFill>
        <a:effectLst/>
      </p:bgPr>
    </p:bg>
    <p:spTree>
      <p:nvGrpSpPr>
        <p:cNvPr id="1" name=""/>
        <p:cNvGrpSpPr/>
        <p:nvPr/>
      </p:nvGrpSpPr>
      <p:grpSpPr>
        <a:xfrm>
          <a:off x="0" y="0"/>
          <a:ext cx="0" cy="0"/>
          <a:chOff x="0" y="0"/>
          <a:chExt cx="0" cy="0"/>
        </a:xfrm>
      </p:grpSpPr>
      <p:sp>
        <p:nvSpPr>
          <p:cNvPr id="6" name="平行四边形 5"/>
          <p:cNvSpPr/>
          <p:nvPr/>
        </p:nvSpPr>
        <p:spPr>
          <a:xfrm>
            <a:off x="32147" y="0"/>
            <a:ext cx="4572000" cy="5143500"/>
          </a:xfrm>
          <a:prstGeom prst="parallelogram">
            <a:avLst>
              <a:gd name="adj" fmla="val 46454"/>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椭圆 7"/>
          <p:cNvSpPr/>
          <p:nvPr/>
        </p:nvSpPr>
        <p:spPr>
          <a:xfrm>
            <a:off x="814177" y="1008529"/>
            <a:ext cx="3098918" cy="3098918"/>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5400" dirty="0">
              <a:solidFill>
                <a:srgbClr val="373D41"/>
              </a:solidFill>
            </a:endParaRPr>
          </a:p>
        </p:txBody>
      </p:sp>
      <p:sp>
        <p:nvSpPr>
          <p:cNvPr id="9" name="矩形 8"/>
          <p:cNvSpPr/>
          <p:nvPr/>
        </p:nvSpPr>
        <p:spPr>
          <a:xfrm>
            <a:off x="4572000" y="1860947"/>
            <a:ext cx="64294" cy="142160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文本框 11"/>
          <p:cNvSpPr txBox="1"/>
          <p:nvPr/>
        </p:nvSpPr>
        <p:spPr>
          <a:xfrm>
            <a:off x="4726220" y="1860946"/>
            <a:ext cx="5363002" cy="1015663"/>
          </a:xfrm>
          <a:prstGeom prst="rect">
            <a:avLst/>
          </a:prstGeom>
          <a:noFill/>
        </p:spPr>
        <p:txBody>
          <a:bodyPr wrap="square" rtlCol="0">
            <a:spAutoFit/>
          </a:bodyPr>
          <a:lstStyle/>
          <a:p>
            <a:r>
              <a:rPr kumimoji="1" lang="zh-CN" altLang="en-US" sz="3000" b="1" dirty="0" smtClean="0">
                <a:solidFill>
                  <a:schemeClr val="bg1"/>
                </a:solidFill>
                <a:latin typeface="Microsoft YaHei" charset="-122"/>
                <a:ea typeface="Microsoft YaHei" charset="-122"/>
                <a:cs typeface="Microsoft YaHei" charset="-122"/>
              </a:rPr>
              <a:t>中国云</a:t>
            </a:r>
            <a:r>
              <a:rPr kumimoji="1" lang="en-US" altLang="zh-CN" sz="3000" b="1" dirty="0" smtClean="0">
                <a:solidFill>
                  <a:schemeClr val="bg1"/>
                </a:solidFill>
                <a:latin typeface="Microsoft YaHei" charset="-122"/>
                <a:ea typeface="Microsoft YaHei" charset="-122"/>
                <a:cs typeface="Microsoft YaHei" charset="-122"/>
              </a:rPr>
              <a:t>CRM</a:t>
            </a:r>
            <a:r>
              <a:rPr kumimoji="1" lang="zh-CN" altLang="en-US" sz="3000" b="1" dirty="0" smtClean="0">
                <a:solidFill>
                  <a:schemeClr val="bg1"/>
                </a:solidFill>
                <a:latin typeface="Microsoft YaHei" charset="-122"/>
                <a:ea typeface="Microsoft YaHei" charset="-122"/>
                <a:cs typeface="Microsoft YaHei" charset="-122"/>
              </a:rPr>
              <a:t>市场</a:t>
            </a:r>
            <a:endParaRPr kumimoji="1" lang="en-US" altLang="zh-CN" sz="3000" b="1" dirty="0" smtClean="0">
              <a:solidFill>
                <a:schemeClr val="bg1"/>
              </a:solidFill>
              <a:latin typeface="Microsoft YaHei" charset="-122"/>
              <a:ea typeface="Microsoft YaHei" charset="-122"/>
              <a:cs typeface="Microsoft YaHei" charset="-122"/>
            </a:endParaRPr>
          </a:p>
          <a:p>
            <a:r>
              <a:rPr kumimoji="1" lang="zh-CN" altLang="en-US" sz="3000" b="1" dirty="0" smtClean="0">
                <a:solidFill>
                  <a:schemeClr val="bg1"/>
                </a:solidFill>
                <a:latin typeface="Microsoft YaHei" charset="-122"/>
                <a:ea typeface="Microsoft YaHei" charset="-122"/>
                <a:cs typeface="Microsoft YaHei" charset="-122"/>
              </a:rPr>
              <a:t>用户</a:t>
            </a:r>
            <a:r>
              <a:rPr kumimoji="1" lang="zh-CN" altLang="en-US" sz="3000" b="1" dirty="0">
                <a:solidFill>
                  <a:schemeClr val="bg1"/>
                </a:solidFill>
                <a:latin typeface="Microsoft YaHei" charset="-122"/>
                <a:ea typeface="Microsoft YaHei" charset="-122"/>
                <a:cs typeface="Microsoft YaHei" charset="-122"/>
              </a:rPr>
              <a:t>实践研究</a:t>
            </a:r>
            <a:r>
              <a:rPr kumimoji="1" lang="zh-CN" altLang="en-US" sz="3000" b="1" dirty="0" smtClean="0">
                <a:solidFill>
                  <a:schemeClr val="bg1"/>
                </a:solidFill>
                <a:latin typeface="Microsoft YaHei" charset="-122"/>
                <a:ea typeface="Microsoft YaHei" charset="-122"/>
                <a:cs typeface="Microsoft YaHei" charset="-122"/>
              </a:rPr>
              <a:t>报告</a:t>
            </a:r>
            <a:endParaRPr kumimoji="1" lang="zh-CN" altLang="en-US" sz="1800" b="1" dirty="0">
              <a:solidFill>
                <a:schemeClr val="bg1"/>
              </a:solidFill>
              <a:latin typeface="Microsoft YaHei" charset="-122"/>
              <a:ea typeface="Microsoft YaHei" charset="-122"/>
              <a:cs typeface="Microsoft YaHei" charset="-122"/>
            </a:endParaRPr>
          </a:p>
        </p:txBody>
      </p:sp>
      <p:sp>
        <p:nvSpPr>
          <p:cNvPr id="13" name="文本框 12"/>
          <p:cNvSpPr txBox="1"/>
          <p:nvPr/>
        </p:nvSpPr>
        <p:spPr>
          <a:xfrm>
            <a:off x="4736239" y="3005554"/>
            <a:ext cx="1096775" cy="307777"/>
          </a:xfrm>
          <a:prstGeom prst="rect">
            <a:avLst/>
          </a:prstGeom>
          <a:noFill/>
        </p:spPr>
        <p:txBody>
          <a:bodyPr wrap="none" rtlCol="0">
            <a:spAutoFit/>
          </a:bodyPr>
          <a:lstStyle/>
          <a:p>
            <a:r>
              <a:rPr kumimoji="1" lang="en-US" altLang="zh-CN" sz="1400" b="1" dirty="0" smtClean="0">
                <a:solidFill>
                  <a:schemeClr val="bg1"/>
                </a:solidFill>
                <a:latin typeface="Microsoft YaHei" charset="-122"/>
                <a:ea typeface="Microsoft YaHei" charset="-122"/>
                <a:cs typeface="Microsoft YaHei" charset="-122"/>
              </a:rPr>
              <a:t>2017</a:t>
            </a:r>
            <a:r>
              <a:rPr kumimoji="1" lang="zh-CN" altLang="en-US" sz="1400" b="1" dirty="0" smtClean="0">
                <a:solidFill>
                  <a:schemeClr val="bg1"/>
                </a:solidFill>
                <a:latin typeface="Microsoft YaHei" charset="-122"/>
                <a:ea typeface="Microsoft YaHei" charset="-122"/>
                <a:cs typeface="Microsoft YaHei" charset="-122"/>
              </a:rPr>
              <a:t>年</a:t>
            </a:r>
            <a:r>
              <a:rPr kumimoji="1" lang="en-US" altLang="zh-CN" sz="1400" b="1" dirty="0">
                <a:solidFill>
                  <a:schemeClr val="bg1"/>
                </a:solidFill>
                <a:latin typeface="Microsoft YaHei" charset="-122"/>
                <a:ea typeface="Microsoft YaHei" charset="-122"/>
                <a:cs typeface="Microsoft YaHei" charset="-122"/>
              </a:rPr>
              <a:t>9</a:t>
            </a:r>
            <a:r>
              <a:rPr kumimoji="1" lang="zh-CN" altLang="en-US" sz="1400" b="1" dirty="0" smtClean="0">
                <a:solidFill>
                  <a:schemeClr val="bg1"/>
                </a:solidFill>
                <a:latin typeface="Microsoft YaHei" charset="-122"/>
                <a:ea typeface="Microsoft YaHei" charset="-122"/>
                <a:cs typeface="Microsoft YaHei" charset="-122"/>
              </a:rPr>
              <a:t>月</a:t>
            </a:r>
            <a:endParaRPr kumimoji="1" lang="zh-CN" altLang="en-US" sz="1400" b="1" dirty="0">
              <a:solidFill>
                <a:schemeClr val="bg1"/>
              </a:solidFill>
              <a:latin typeface="Microsoft YaHei" charset="-122"/>
              <a:ea typeface="Microsoft YaHei" charset="-122"/>
              <a:cs typeface="Microsoft YaHei" charset="-122"/>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629" y="2650897"/>
            <a:ext cx="1578465" cy="1018364"/>
          </a:xfrm>
          <a:prstGeom prst="rect">
            <a:avLst/>
          </a:prstGeom>
        </p:spPr>
      </p:pic>
      <p:sp>
        <p:nvSpPr>
          <p:cNvPr id="17" name="文本框 16"/>
          <p:cNvSpPr txBox="1"/>
          <p:nvPr/>
        </p:nvSpPr>
        <p:spPr>
          <a:xfrm>
            <a:off x="1511479" y="1787129"/>
            <a:ext cx="1704313" cy="830997"/>
          </a:xfrm>
          <a:prstGeom prst="rect">
            <a:avLst/>
          </a:prstGeom>
          <a:noFill/>
        </p:spPr>
        <p:txBody>
          <a:bodyPr wrap="none" rtlCol="0">
            <a:spAutoFit/>
          </a:bodyPr>
          <a:lstStyle/>
          <a:p>
            <a:r>
              <a:rPr kumimoji="1" lang="en-US" altLang="zh-CN" sz="4800" b="1" dirty="0" smtClean="0">
                <a:solidFill>
                  <a:srgbClr val="373D41"/>
                </a:solidFill>
                <a:latin typeface="Microsoft YaHei" charset="-122"/>
                <a:ea typeface="Microsoft YaHei" charset="-122"/>
                <a:cs typeface="Microsoft YaHei" charset="-122"/>
              </a:rPr>
              <a:t>2017</a:t>
            </a:r>
            <a:endParaRPr kumimoji="1" lang="zh-CN" altLang="en-US" sz="4800" b="1" dirty="0">
              <a:solidFill>
                <a:srgbClr val="373D4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78410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7566139" y="4320606"/>
            <a:ext cx="1399982" cy="523220"/>
          </a:xfrm>
          <a:prstGeom prst="rect">
            <a:avLst/>
          </a:prstGeom>
          <a:noFill/>
        </p:spPr>
        <p:txBody>
          <a:bodyPr wrap="square" rtlCol="0">
            <a:spAutoFit/>
          </a:bodyPr>
          <a:lstStyle/>
          <a:p>
            <a:pPr algn="ctr"/>
            <a:r>
              <a:rPr lang="en-US" altLang="zh-CN" sz="2800" dirty="0" smtClean="0">
                <a:solidFill>
                  <a:srgbClr val="373D41"/>
                </a:solidFill>
                <a:latin typeface="微软雅黑" panose="020B0503020204020204" pitchFamily="34" charset="-122"/>
                <a:ea typeface="微软雅黑" panose="020B0503020204020204" pitchFamily="34" charset="-122"/>
              </a:rPr>
              <a:t>Finish</a:t>
            </a:r>
            <a:endParaRPr lang="zh-CN" altLang="en-US" sz="2800" dirty="0" smtClean="0">
              <a:solidFill>
                <a:srgbClr val="373D41"/>
              </a:solidFill>
              <a:latin typeface="微软雅黑" panose="020B0503020204020204" pitchFamily="34" charset="-122"/>
              <a:ea typeface="微软雅黑" panose="020B0503020204020204" pitchFamily="34" charset="-122"/>
            </a:endParaRPr>
          </a:p>
        </p:txBody>
      </p:sp>
      <p:sp>
        <p:nvSpPr>
          <p:cNvPr id="12" name="椭圆 11"/>
          <p:cNvSpPr/>
          <p:nvPr/>
        </p:nvSpPr>
        <p:spPr>
          <a:xfrm>
            <a:off x="952500" y="828492"/>
            <a:ext cx="1041400" cy="1041400"/>
          </a:xfrm>
          <a:prstGeom prst="ellipse">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华文细黑" panose="02010600040101010101" pitchFamily="2" charset="-122"/>
                <a:ea typeface="华文细黑" panose="02010600040101010101" pitchFamily="2" charset="-122"/>
              </a:rPr>
              <a:t>4</a:t>
            </a:r>
            <a:endParaRPr lang="zh-CN" altLang="en-US" sz="3600" dirty="0">
              <a:latin typeface="华文细黑" panose="02010600040101010101" pitchFamily="2" charset="-122"/>
              <a:ea typeface="华文细黑" panose="02010600040101010101" pitchFamily="2" charset="-122"/>
            </a:endParaRPr>
          </a:p>
        </p:txBody>
      </p:sp>
      <p:sp>
        <p:nvSpPr>
          <p:cNvPr id="13" name="椭圆 12"/>
          <p:cNvSpPr/>
          <p:nvPr/>
        </p:nvSpPr>
        <p:spPr>
          <a:xfrm>
            <a:off x="1590675" y="582429"/>
            <a:ext cx="492125" cy="492125"/>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937545" y="1685742"/>
            <a:ext cx="290512" cy="290512"/>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397796" y="1577792"/>
            <a:ext cx="490537" cy="490537"/>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419100" y="2345235"/>
            <a:ext cx="8293100"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28626" y="1311092"/>
            <a:ext cx="0" cy="1034143"/>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19100" y="1311092"/>
            <a:ext cx="432000"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7165181" y="3140166"/>
            <a:ext cx="1041400" cy="1041400"/>
          </a:xfrm>
          <a:prstGeom prst="ellipse">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华文细黑" panose="02010600040101010101" pitchFamily="2" charset="-122"/>
                <a:ea typeface="华文细黑" panose="02010600040101010101" pitchFamily="2" charset="-122"/>
              </a:rPr>
              <a:t>5</a:t>
            </a:r>
            <a:endParaRPr lang="zh-CN" altLang="en-US" sz="3600" dirty="0">
              <a:latin typeface="华文细黑" panose="02010600040101010101" pitchFamily="2" charset="-122"/>
              <a:ea typeface="华文细黑" panose="02010600040101010101" pitchFamily="2" charset="-122"/>
            </a:endParaRPr>
          </a:p>
        </p:txBody>
      </p:sp>
      <p:sp>
        <p:nvSpPr>
          <p:cNvPr id="26" name="椭圆 25"/>
          <p:cNvSpPr/>
          <p:nvPr/>
        </p:nvSpPr>
        <p:spPr>
          <a:xfrm>
            <a:off x="6895902" y="3645908"/>
            <a:ext cx="404019" cy="404019"/>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203281" y="3140166"/>
            <a:ext cx="290512" cy="290512"/>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286624" y="2789906"/>
            <a:ext cx="490537" cy="490537"/>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8705850" y="2345235"/>
            <a:ext cx="0" cy="1342528"/>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8273850" y="3692934"/>
            <a:ext cx="432000"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685881" y="4320606"/>
            <a:ext cx="0" cy="387861"/>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核心观点</a:t>
            </a:r>
            <a:endParaRPr kumimoji="1" lang="zh-CN" altLang="en-US" sz="1800" b="1" dirty="0">
              <a:latin typeface="微软雅黑"/>
              <a:ea typeface="微软雅黑"/>
              <a:cs typeface="微软雅黑"/>
            </a:endParaRPr>
          </a:p>
        </p:txBody>
      </p:sp>
      <p:cxnSp>
        <p:nvCxnSpPr>
          <p:cNvPr id="21" name="直接连接符 20"/>
          <p:cNvCxnSpPr/>
          <p:nvPr/>
        </p:nvCxnSpPr>
        <p:spPr>
          <a:xfrm>
            <a:off x="1473200" y="-99419"/>
            <a:ext cx="0" cy="932856"/>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562995" y="829593"/>
            <a:ext cx="6329362" cy="1177245"/>
          </a:xfrm>
          <a:prstGeom prst="rect">
            <a:avLst/>
          </a:prstGeom>
          <a:noFill/>
        </p:spPr>
        <p:txBody>
          <a:bodyPr wrap="square" rtlCol="0">
            <a:spAutoFit/>
          </a:bodyPr>
          <a:lstStyle/>
          <a:p>
            <a:pPr>
              <a:lnSpc>
                <a:spcPct val="150000"/>
              </a:lnSpc>
            </a:pPr>
            <a:r>
              <a:rPr lang="en-US" altLang="zh-CN" sz="1400" b="1" dirty="0" smtClean="0">
                <a:latin typeface="微软雅黑" panose="020B0503020204020204" pitchFamily="34" charset="-122"/>
                <a:ea typeface="微软雅黑" panose="020B0503020204020204" pitchFamily="34" charset="-122"/>
              </a:rPr>
              <a:t>PaaS CRM</a:t>
            </a:r>
            <a:r>
              <a:rPr lang="zh-CN" altLang="en-US" sz="1400" b="1" dirty="0" smtClean="0">
                <a:latin typeface="微软雅黑" panose="020B0503020204020204" pitchFamily="34" charset="-122"/>
                <a:ea typeface="微软雅黑" panose="020B0503020204020204" pitchFamily="34" charset="-122"/>
              </a:rPr>
              <a:t>市场在未来的拓展，很大程度上将依赖于</a:t>
            </a:r>
            <a:r>
              <a:rPr lang="en-US" altLang="zh-CN" sz="1400" b="1" dirty="0" smtClean="0">
                <a:latin typeface="微软雅黑" panose="020B0503020204020204" pitchFamily="34" charset="-122"/>
                <a:ea typeface="微软雅黑" panose="020B0503020204020204" pitchFamily="34" charset="-122"/>
              </a:rPr>
              <a:t>SaaS CRM</a:t>
            </a:r>
            <a:r>
              <a:rPr lang="zh-CN" altLang="en-US" sz="1400" b="1" dirty="0" smtClean="0">
                <a:latin typeface="微软雅黑" panose="020B0503020204020204" pitchFamily="34" charset="-122"/>
                <a:ea typeface="微软雅黑" panose="020B0503020204020204" pitchFamily="34" charset="-122"/>
              </a:rPr>
              <a:t>用户的升级。</a:t>
            </a:r>
            <a:endParaRPr lang="en-US" altLang="zh-CN" sz="1400" b="1"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100" dirty="0" smtClean="0">
                <a:latin typeface="微软雅黑" panose="020B0503020204020204" pitchFamily="34" charset="-122"/>
                <a:ea typeface="微软雅黑" panose="020B0503020204020204" pitchFamily="34" charset="-122"/>
              </a:rPr>
              <a:t>SaaS CRM</a:t>
            </a:r>
            <a:r>
              <a:rPr lang="zh-CN" altLang="en-US" sz="1100" dirty="0" smtClean="0">
                <a:latin typeface="微软雅黑" panose="020B0503020204020204" pitchFamily="34" charset="-122"/>
                <a:ea typeface="微软雅黑" panose="020B0503020204020204" pitchFamily="34" charset="-122"/>
              </a:rPr>
              <a:t>用户已成为</a:t>
            </a:r>
            <a:r>
              <a:rPr lang="en-US" altLang="zh-CN" sz="1100" dirty="0" smtClean="0">
                <a:latin typeface="微软雅黑" panose="020B0503020204020204" pitchFamily="34" charset="-122"/>
                <a:ea typeface="微软雅黑" panose="020B0503020204020204" pitchFamily="34" charset="-122"/>
              </a:rPr>
              <a:t>PaaS CRM</a:t>
            </a:r>
            <a:r>
              <a:rPr lang="zh-CN" altLang="en-US" sz="1100" dirty="0" smtClean="0">
                <a:latin typeface="微软雅黑" panose="020B0503020204020204" pitchFamily="34" charset="-122"/>
                <a:ea typeface="微软雅黑" panose="020B0503020204020204" pitchFamily="34" charset="-122"/>
              </a:rPr>
              <a:t>的主要来源。现阶段，高达</a:t>
            </a:r>
            <a:r>
              <a:rPr lang="en-US" altLang="zh-CN" sz="1100" dirty="0" smtClean="0">
                <a:latin typeface="微软雅黑" panose="020B0503020204020204" pitchFamily="34" charset="-122"/>
                <a:ea typeface="微软雅黑" panose="020B0503020204020204" pitchFamily="34" charset="-122"/>
              </a:rPr>
              <a:t>47.3</a:t>
            </a:r>
            <a:r>
              <a:rPr lang="en-US" altLang="zh-CN" sz="1100" dirty="0">
                <a:latin typeface="微软雅黑" panose="020B0503020204020204" pitchFamily="34" charset="-122"/>
                <a:ea typeface="微软雅黑" panose="020B0503020204020204" pitchFamily="34" charset="-122"/>
              </a:rPr>
              <a:t>% </a:t>
            </a:r>
            <a:r>
              <a:rPr lang="zh-CN" altLang="en-US" sz="1100" dirty="0" smtClean="0">
                <a:latin typeface="微软雅黑" panose="020B0503020204020204" pitchFamily="34" charset="-122"/>
                <a:ea typeface="微软雅黑" panose="020B0503020204020204" pitchFamily="34" charset="-122"/>
              </a:rPr>
              <a:t>的</a:t>
            </a:r>
            <a:r>
              <a:rPr lang="en-US" altLang="zh-CN" sz="1100" dirty="0" smtClean="0">
                <a:latin typeface="微软雅黑" panose="020B0503020204020204" pitchFamily="34" charset="-122"/>
                <a:ea typeface="微软雅黑" panose="020B0503020204020204" pitchFamily="34" charset="-122"/>
              </a:rPr>
              <a:t>PaaS CRM</a:t>
            </a:r>
            <a:r>
              <a:rPr lang="zh-CN" altLang="en-US" sz="1100" dirty="0" smtClean="0">
                <a:latin typeface="微软雅黑" panose="020B0503020204020204" pitchFamily="34" charset="-122"/>
                <a:ea typeface="微软雅黑" panose="020B0503020204020204" pitchFamily="34" charset="-122"/>
              </a:rPr>
              <a:t>成功型用户从</a:t>
            </a:r>
            <a:r>
              <a:rPr lang="en-US" altLang="zh-CN" sz="1100" dirty="0" smtClean="0">
                <a:latin typeface="微软雅黑" panose="020B0503020204020204" pitchFamily="34" charset="-122"/>
                <a:ea typeface="微软雅黑" panose="020B0503020204020204" pitchFamily="34" charset="-122"/>
              </a:rPr>
              <a:t>SaaS CRM</a:t>
            </a:r>
            <a:r>
              <a:rPr lang="zh-CN" altLang="en-US" sz="1100" dirty="0" smtClean="0">
                <a:latin typeface="微软雅黑" panose="020B0503020204020204" pitchFamily="34" charset="-122"/>
                <a:ea typeface="微软雅黑" panose="020B0503020204020204" pitchFamily="34" charset="-122"/>
              </a:rPr>
              <a:t>升级而来；而在未来阶段，这一比例将增长至</a:t>
            </a:r>
            <a:r>
              <a:rPr lang="en-US" altLang="zh-CN" sz="1100" dirty="0" smtClean="0">
                <a:latin typeface="微软雅黑" panose="020B0503020204020204" pitchFamily="34" charset="-122"/>
                <a:ea typeface="微软雅黑" panose="020B0503020204020204" pitchFamily="34" charset="-122"/>
              </a:rPr>
              <a:t>60.0%</a:t>
            </a:r>
            <a:r>
              <a:rPr lang="zh-CN" altLang="en-US" sz="1100" dirty="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smtClean="0">
                <a:latin typeface="微软雅黑" panose="020B0503020204020204" pitchFamily="34" charset="-122"/>
                <a:ea typeface="微软雅黑" panose="020B0503020204020204" pitchFamily="34" charset="-122"/>
              </a:rPr>
              <a:t>现阶段</a:t>
            </a:r>
            <a:r>
              <a:rPr lang="en-US" altLang="zh-CN" sz="1100" dirty="0" smtClean="0">
                <a:latin typeface="微软雅黑" panose="020B0503020204020204" pitchFamily="34" charset="-122"/>
                <a:ea typeface="微软雅黑" panose="020B0503020204020204" pitchFamily="34" charset="-122"/>
              </a:rPr>
              <a:t>SaaS CRM</a:t>
            </a:r>
            <a:r>
              <a:rPr lang="zh-CN" altLang="en-US" sz="1100" dirty="0" smtClean="0">
                <a:latin typeface="微软雅黑" panose="020B0503020204020204" pitchFamily="34" charset="-122"/>
                <a:ea typeface="微软雅黑" panose="020B0503020204020204" pitchFamily="34" charset="-122"/>
              </a:rPr>
              <a:t>存量用户中，</a:t>
            </a:r>
            <a:r>
              <a:rPr lang="en-US" altLang="zh-CN" sz="1100" dirty="0" smtClean="0">
                <a:latin typeface="微软雅黑" panose="020B0503020204020204" pitchFamily="34" charset="-122"/>
                <a:ea typeface="微软雅黑" panose="020B0503020204020204" pitchFamily="34" charset="-122"/>
              </a:rPr>
              <a:t>39.5%</a:t>
            </a:r>
            <a:r>
              <a:rPr lang="zh-CN" altLang="en-US" sz="1100" dirty="0" smtClean="0">
                <a:latin typeface="微软雅黑" panose="020B0503020204020204" pitchFamily="34" charset="-122"/>
                <a:ea typeface="微软雅黑" panose="020B0503020204020204" pitchFamily="34" charset="-122"/>
              </a:rPr>
              <a:t>的用户会考虑导入</a:t>
            </a:r>
            <a:r>
              <a:rPr lang="en-US" altLang="zh-CN" sz="1100" dirty="0" smtClean="0">
                <a:latin typeface="微软雅黑" panose="020B0503020204020204" pitchFamily="34" charset="-122"/>
                <a:ea typeface="微软雅黑" panose="020B0503020204020204" pitchFamily="34" charset="-122"/>
              </a:rPr>
              <a:t>PaaS CRM</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p:txBody>
      </p:sp>
      <p:sp>
        <p:nvSpPr>
          <p:cNvPr id="32" name="文本框 31"/>
          <p:cNvSpPr txBox="1"/>
          <p:nvPr/>
        </p:nvSpPr>
        <p:spPr>
          <a:xfrm>
            <a:off x="431799" y="2601233"/>
            <a:ext cx="6303961" cy="2008242"/>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国内云</a:t>
            </a:r>
            <a:r>
              <a:rPr lang="en-US" altLang="zh-CN" sz="1400" b="1" dirty="0" smtClean="0">
                <a:latin typeface="微软雅黑" panose="020B0503020204020204" pitchFamily="34" charset="-122"/>
                <a:ea typeface="微软雅黑" panose="020B0503020204020204" pitchFamily="34" charset="-122"/>
              </a:rPr>
              <a:t>CRM</a:t>
            </a:r>
            <a:r>
              <a:rPr lang="zh-CN" altLang="en-US" sz="1400" b="1" dirty="0" smtClean="0">
                <a:latin typeface="微软雅黑" panose="020B0503020204020204" pitchFamily="34" charset="-122"/>
                <a:ea typeface="微软雅黑" panose="020B0503020204020204" pitchFamily="34" charset="-122"/>
              </a:rPr>
              <a:t>市场中用户增长和资本投资力度趋于平稳，整体市场逐步走入相对稳定的发展阶段。</a:t>
            </a:r>
            <a:endParaRPr lang="en-US" altLang="zh-CN" sz="1400" b="1"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smtClean="0">
                <a:latin typeface="微软雅黑" panose="020B0503020204020204" pitchFamily="34" charset="-122"/>
                <a:ea typeface="微软雅黑" panose="020B0503020204020204" pitchFamily="34" charset="-122"/>
              </a:rPr>
              <a:t>国内云</a:t>
            </a:r>
            <a:r>
              <a:rPr lang="en-US" altLang="zh-CN" sz="1100" dirty="0" smtClean="0">
                <a:latin typeface="微软雅黑" panose="020B0503020204020204" pitchFamily="34" charset="-122"/>
                <a:ea typeface="微软雅黑" panose="020B0503020204020204" pitchFamily="34" charset="-122"/>
              </a:rPr>
              <a:t>CRM</a:t>
            </a:r>
            <a:r>
              <a:rPr lang="zh-CN" altLang="en-US" sz="1100" dirty="0">
                <a:latin typeface="微软雅黑" panose="020B0503020204020204" pitchFamily="34" charset="-122"/>
                <a:ea typeface="微软雅黑" panose="020B0503020204020204" pitchFamily="34" charset="-122"/>
              </a:rPr>
              <a:t>市场</a:t>
            </a:r>
            <a:r>
              <a:rPr lang="zh-CN" altLang="en-US" sz="1100" dirty="0" smtClean="0">
                <a:latin typeface="微软雅黑" panose="020B0503020204020204" pitchFamily="34" charset="-122"/>
                <a:ea typeface="微软雅黑" panose="020B0503020204020204" pitchFamily="34" charset="-122"/>
              </a:rPr>
              <a:t>内企业用户数量增长</a:t>
            </a:r>
            <a:r>
              <a:rPr lang="zh-CN" altLang="en-US" sz="1100" dirty="0">
                <a:latin typeface="微软雅黑" panose="020B0503020204020204" pitchFamily="34" charset="-122"/>
                <a:ea typeface="微软雅黑" panose="020B0503020204020204" pitchFamily="34" charset="-122"/>
              </a:rPr>
              <a:t>将趋于平缓</a:t>
            </a:r>
            <a:r>
              <a:rPr lang="zh-CN" altLang="en-US" sz="1100" dirty="0" smtClean="0">
                <a:latin typeface="微软雅黑" panose="020B0503020204020204" pitchFamily="34" charset="-122"/>
                <a:ea typeface="微软雅黑" panose="020B0503020204020204" pitchFamily="34" charset="-122"/>
              </a:rPr>
              <a:t>。一方面，</a:t>
            </a:r>
            <a:r>
              <a:rPr lang="en-US" altLang="zh-CN" sz="1100" dirty="0" smtClean="0">
                <a:latin typeface="微软雅黑" panose="020B0503020204020204" pitchFamily="34" charset="-122"/>
                <a:ea typeface="微软雅黑" panose="020B0503020204020204" pitchFamily="34" charset="-122"/>
              </a:rPr>
              <a:t>2015-2016</a:t>
            </a:r>
            <a:r>
              <a:rPr lang="zh-CN" altLang="en-US" sz="1100" dirty="0" smtClean="0">
                <a:latin typeface="微软雅黑" panose="020B0503020204020204" pitchFamily="34" charset="-122"/>
                <a:ea typeface="微软雅黑" panose="020B0503020204020204" pitchFamily="34" charset="-122"/>
              </a:rPr>
              <a:t>年，成功型企业用户比重持续提升（分别为：</a:t>
            </a:r>
            <a:r>
              <a:rPr lang="en-US" altLang="zh-CN" sz="1100" dirty="0" smtClean="0">
                <a:latin typeface="微软雅黑" panose="020B0503020204020204" pitchFamily="34" charset="-122"/>
                <a:ea typeface="微软雅黑" panose="020B0503020204020204" pitchFamily="34" charset="-122"/>
              </a:rPr>
              <a:t>38.1%</a:t>
            </a:r>
            <a:r>
              <a:rPr lang="zh-CN" altLang="en-US" sz="1100"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49.6%</a:t>
            </a:r>
            <a:r>
              <a:rPr lang="zh-CN" altLang="en-US" sz="1100"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55.1%</a:t>
            </a:r>
            <a:r>
              <a:rPr lang="zh-CN" altLang="en-US" sz="1100" dirty="0" smtClean="0">
                <a:latin typeface="微软雅黑" panose="020B0503020204020204" pitchFamily="34" charset="-122"/>
                <a:ea typeface="微软雅黑" panose="020B0503020204020204" pitchFamily="34" charset="-122"/>
              </a:rPr>
              <a:t>）；另一方面，尝试型企业的比重在缓慢下降。</a:t>
            </a:r>
            <a:endParaRPr lang="en-US" altLang="zh-CN" sz="11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100" dirty="0" smtClean="0">
                <a:latin typeface="微软雅黑" panose="020B0503020204020204" pitchFamily="34" charset="-122"/>
                <a:ea typeface="微软雅黑" panose="020B0503020204020204" pitchFamily="34" charset="-122"/>
              </a:rPr>
              <a:t>2016</a:t>
            </a:r>
            <a:r>
              <a:rPr lang="zh-CN" altLang="en-US" sz="1100" dirty="0" smtClean="0">
                <a:latin typeface="微软雅黑" panose="020B0503020204020204" pitchFamily="34" charset="-122"/>
                <a:ea typeface="微软雅黑" panose="020B0503020204020204" pitchFamily="34" charset="-122"/>
              </a:rPr>
              <a:t>年</a:t>
            </a:r>
            <a:r>
              <a:rPr lang="en-US" altLang="zh-CN" sz="1100" dirty="0" smtClean="0">
                <a:latin typeface="微软雅黑" panose="020B0503020204020204" pitchFamily="34" charset="-122"/>
                <a:ea typeface="微软雅黑" panose="020B0503020204020204" pitchFamily="34" charset="-122"/>
              </a:rPr>
              <a:t>8</a:t>
            </a:r>
            <a:r>
              <a:rPr lang="zh-CN" altLang="en-US" sz="1100" dirty="0" smtClean="0">
                <a:latin typeface="微软雅黑" panose="020B0503020204020204" pitchFamily="34" charset="-122"/>
                <a:ea typeface="微软雅黑" panose="020B0503020204020204" pitchFamily="34" charset="-122"/>
              </a:rPr>
              <a:t>月</a:t>
            </a:r>
            <a:r>
              <a:rPr lang="en-US" altLang="zh-CN" sz="1100" dirty="0" smtClean="0">
                <a:latin typeface="微软雅黑" panose="020B0503020204020204" pitchFamily="34" charset="-122"/>
                <a:ea typeface="微软雅黑" panose="020B0503020204020204" pitchFamily="34" charset="-122"/>
              </a:rPr>
              <a:t>-2017</a:t>
            </a:r>
            <a:r>
              <a:rPr lang="zh-CN" altLang="en-US" sz="1100" dirty="0" smtClean="0">
                <a:latin typeface="微软雅黑" panose="020B0503020204020204" pitchFamily="34" charset="-122"/>
                <a:ea typeface="微软雅黑" panose="020B0503020204020204" pitchFamily="34" charset="-122"/>
              </a:rPr>
              <a:t>年</a:t>
            </a:r>
            <a:r>
              <a:rPr lang="en-US" altLang="zh-CN" sz="1100" dirty="0" smtClean="0">
                <a:latin typeface="微软雅黑" panose="020B0503020204020204" pitchFamily="34" charset="-122"/>
                <a:ea typeface="微软雅黑" panose="020B0503020204020204" pitchFamily="34" charset="-122"/>
              </a:rPr>
              <a:t>7</a:t>
            </a:r>
            <a:r>
              <a:rPr lang="zh-CN" altLang="en-US" sz="1100" dirty="0" smtClean="0">
                <a:latin typeface="微软雅黑" panose="020B0503020204020204" pitchFamily="34" charset="-122"/>
                <a:ea typeface="微软雅黑" panose="020B0503020204020204" pitchFamily="34" charset="-122"/>
              </a:rPr>
              <a:t>月，云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市场中共有</a:t>
            </a:r>
            <a:r>
              <a:rPr lang="en-US" altLang="zh-CN" sz="1100" dirty="0" smtClean="0">
                <a:latin typeface="微软雅黑" panose="020B0503020204020204" pitchFamily="34" charset="-122"/>
                <a:ea typeface="微软雅黑" panose="020B0503020204020204" pitchFamily="34" charset="-122"/>
              </a:rPr>
              <a:t>7</a:t>
            </a:r>
            <a:r>
              <a:rPr lang="zh-CN" altLang="en-US" sz="1100" dirty="0" smtClean="0">
                <a:latin typeface="微软雅黑" panose="020B0503020204020204" pitchFamily="34" charset="-122"/>
                <a:ea typeface="微软雅黑" panose="020B0503020204020204" pitchFamily="34" charset="-122"/>
              </a:rPr>
              <a:t>起融资事件，与同期相比减少超</a:t>
            </a:r>
            <a:r>
              <a:rPr lang="en-US" altLang="zh-CN" sz="1100" dirty="0" smtClean="0">
                <a:latin typeface="微软雅黑" panose="020B0503020204020204" pitchFamily="34" charset="-122"/>
                <a:ea typeface="微软雅黑" panose="020B0503020204020204" pitchFamily="34" charset="-122"/>
              </a:rPr>
              <a:t>50%</a:t>
            </a:r>
            <a:r>
              <a:rPr lang="zh-CN" altLang="en-US" sz="1100" dirty="0" smtClean="0">
                <a:latin typeface="微软雅黑" panose="020B0503020204020204" pitchFamily="34" charset="-122"/>
                <a:ea typeface="微软雅黑" panose="020B0503020204020204" pitchFamily="34" charset="-122"/>
              </a:rPr>
              <a:t>。现阶段资本机构在云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市场中暂时未找到新的爆发增长的机会，投资选择日趋理性，整体市场发展也趋于稳定。</a:t>
            </a:r>
            <a:endParaRPr lang="en-US" altLang="zh-CN" sz="1100" dirty="0" smtClean="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128536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557384"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3</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云</a:t>
            </a:r>
            <a:r>
              <a:rPr kumimoji="1" lang="en-US" altLang="zh-CN" sz="2800" b="1" dirty="0" smtClean="0">
                <a:solidFill>
                  <a:schemeClr val="bg1"/>
                </a:solidFill>
                <a:latin typeface="Microsoft YaHei" charset="-122"/>
                <a:ea typeface="Microsoft YaHei" charset="-122"/>
                <a:cs typeface="Microsoft YaHei" charset="-122"/>
              </a:rPr>
              <a:t>CRM</a:t>
            </a:r>
            <a:r>
              <a:rPr kumimoji="1" lang="zh-CN" altLang="en-US" sz="2800" b="1" dirty="0" smtClean="0">
                <a:solidFill>
                  <a:schemeClr val="bg1"/>
                </a:solidFill>
                <a:latin typeface="Microsoft YaHei" charset="-122"/>
                <a:ea typeface="Microsoft YaHei" charset="-122"/>
                <a:cs typeface="Microsoft YaHei" charset="-122"/>
              </a:rPr>
              <a:t>市场现状</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1468190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50825" y="219373"/>
            <a:ext cx="8642350" cy="461665"/>
          </a:xfrm>
          <a:prstGeom prst="rect">
            <a:avLst/>
          </a:prstGeom>
          <a:noFill/>
        </p:spPr>
        <p:txBody>
          <a:bodyPr wrap="none" rtlCol="0" anchor="ctr">
            <a:noAutofit/>
          </a:bodyPr>
          <a:lstStyle/>
          <a:p>
            <a:pPr algn="r"/>
            <a:r>
              <a:rPr kumimoji="1" lang="en-US" altLang="zh-CN" sz="1800" b="1" dirty="0" smtClean="0">
                <a:latin typeface="微软雅黑"/>
                <a:ea typeface="微软雅黑"/>
                <a:cs typeface="微软雅黑"/>
              </a:rPr>
              <a:t>2017</a:t>
            </a:r>
            <a:r>
              <a:rPr kumimoji="1" lang="zh-CN" altLang="en-US" sz="1800" b="1" dirty="0">
                <a:latin typeface="微软雅黑"/>
                <a:ea typeface="微软雅黑"/>
                <a:cs typeface="微软雅黑"/>
              </a:rPr>
              <a:t>年</a:t>
            </a:r>
            <a:r>
              <a:rPr kumimoji="1" lang="zh-CN" altLang="en-US" sz="1800" b="1" dirty="0" smtClean="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市场规模将进入“</a:t>
            </a:r>
            <a:r>
              <a:rPr kumimoji="1" lang="en-US" altLang="zh-CN" sz="1800" b="1" dirty="0">
                <a:latin typeface="微软雅黑"/>
                <a:ea typeface="微软雅黑"/>
                <a:cs typeface="微软雅黑"/>
              </a:rPr>
              <a:t>10</a:t>
            </a:r>
            <a:r>
              <a:rPr kumimoji="1" lang="zh-CN" altLang="en-US" sz="1800" b="1" dirty="0">
                <a:latin typeface="微软雅黑"/>
                <a:ea typeface="微软雅黑"/>
                <a:cs typeface="微软雅黑"/>
              </a:rPr>
              <a:t>亿俱乐部”</a:t>
            </a:r>
          </a:p>
        </p:txBody>
      </p:sp>
      <p:graphicFrame>
        <p:nvGraphicFramePr>
          <p:cNvPr id="7" name="图表 6"/>
          <p:cNvGraphicFramePr/>
          <p:nvPr>
            <p:extLst>
              <p:ext uri="{D42A27DB-BD31-4B8C-83A1-F6EECF244321}">
                <p14:modId xmlns:p14="http://schemas.microsoft.com/office/powerpoint/2010/main" val="164337367"/>
              </p:ext>
            </p:extLst>
          </p:nvPr>
        </p:nvGraphicFramePr>
        <p:xfrm>
          <a:off x="250826" y="1167174"/>
          <a:ext cx="4723510" cy="3744551"/>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823440" y="834781"/>
            <a:ext cx="3464869"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云</a:t>
            </a:r>
            <a:r>
              <a:rPr lang="en-US" altLang="zh-CN" sz="1200" b="1" dirty="0" smtClean="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市场销售规模</a:t>
            </a:r>
            <a:r>
              <a:rPr lang="zh-CN" altLang="en-US" sz="1200" b="1" dirty="0" smtClean="0">
                <a:latin typeface="微软雅黑" panose="020B0503020204020204" pitchFamily="34" charset="-122"/>
                <a:ea typeface="微软雅黑" panose="020B0503020204020204" pitchFamily="34" charset="-122"/>
              </a:rPr>
              <a:t>及复合增长率</a:t>
            </a:r>
            <a:endParaRPr lang="zh-CN" altLang="en-US" sz="12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0" name="文本框 9"/>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数据来源：移动信息化研究中心据公开资料测算，</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
        <p:nvSpPr>
          <p:cNvPr id="11" name="文本框 10"/>
          <p:cNvSpPr txBox="1"/>
          <p:nvPr/>
        </p:nvSpPr>
        <p:spPr>
          <a:xfrm>
            <a:off x="5188448" y="808038"/>
            <a:ext cx="3487466" cy="4094163"/>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200" b="1" dirty="0">
                <a:solidFill>
                  <a:srgbClr val="D13E3E"/>
                </a:solidFill>
                <a:latin typeface="微软雅黑" panose="020B0503020204020204" pitchFamily="34" charset="-122"/>
                <a:ea typeface="微软雅黑" panose="020B0503020204020204" pitchFamily="34" charset="-122"/>
              </a:rPr>
              <a:t>调研</a:t>
            </a:r>
            <a:r>
              <a:rPr lang="zh-CN" altLang="en-US" sz="1200" b="1" dirty="0" smtClean="0">
                <a:solidFill>
                  <a:srgbClr val="D13E3E"/>
                </a:solidFill>
                <a:latin typeface="微软雅黑" panose="020B0503020204020204" pitchFamily="34" charset="-122"/>
                <a:ea typeface="微软雅黑" panose="020B0503020204020204" pitchFamily="34" charset="-122"/>
              </a:rPr>
              <a:t>数据显示：</a:t>
            </a:r>
            <a:endParaRPr lang="en-US" altLang="zh-CN" sz="1200" b="1" dirty="0" smtClean="0">
              <a:solidFill>
                <a:srgbClr val="D13E3E"/>
              </a:solidFill>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en-US" altLang="zh-CN" sz="1200" dirty="0" smtClean="0">
                <a:latin typeface="微软雅黑" panose="020B0503020204020204" pitchFamily="34" charset="-122"/>
                <a:ea typeface="微软雅黑" panose="020B0503020204020204" pitchFamily="34" charset="-122"/>
              </a:rPr>
              <a:t>2016</a:t>
            </a:r>
            <a:r>
              <a:rPr lang="zh-CN" altLang="en-US"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2017</a:t>
            </a:r>
            <a:r>
              <a:rPr lang="zh-CN" altLang="en-US" sz="1200" dirty="0" smtClean="0">
                <a:latin typeface="微软雅黑" panose="020B0503020204020204" pitchFamily="34" charset="-122"/>
                <a:ea typeface="微软雅黑" panose="020B0503020204020204" pitchFamily="34" charset="-122"/>
              </a:rPr>
              <a:t>年云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市场规模保持着较高的增长率水平，在</a:t>
            </a:r>
            <a:r>
              <a:rPr lang="en-US" altLang="zh-CN" sz="1200" dirty="0" smtClean="0">
                <a:latin typeface="微软雅黑" panose="020B0503020204020204" pitchFamily="34" charset="-122"/>
                <a:ea typeface="微软雅黑" panose="020B0503020204020204" pitchFamily="34" charset="-122"/>
              </a:rPr>
              <a:t>2017</a:t>
            </a:r>
            <a:r>
              <a:rPr lang="zh-CN" altLang="en-US" sz="1200" dirty="0" smtClean="0">
                <a:latin typeface="微软雅黑" panose="020B0503020204020204" pitchFamily="34" charset="-122"/>
                <a:ea typeface="微软雅黑" panose="020B0503020204020204" pitchFamily="34" charset="-122"/>
              </a:rPr>
              <a:t>年将突破</a:t>
            </a:r>
            <a:r>
              <a:rPr lang="en-US" altLang="zh-CN" sz="1200" dirty="0" smtClean="0">
                <a:latin typeface="微软雅黑" panose="020B0503020204020204" pitchFamily="34" charset="-122"/>
                <a:ea typeface="微软雅黑" panose="020B0503020204020204" pitchFamily="34" charset="-122"/>
              </a:rPr>
              <a:t>10</a:t>
            </a:r>
            <a:r>
              <a:rPr lang="zh-CN" altLang="en-US" sz="1200" dirty="0" smtClean="0">
                <a:latin typeface="微软雅黑" panose="020B0503020204020204" pitchFamily="34" charset="-122"/>
                <a:ea typeface="微软雅黑" panose="020B0503020204020204" pitchFamily="34" charset="-122"/>
              </a:rPr>
              <a:t>亿元。</a:t>
            </a:r>
            <a:endParaRPr lang="en-US" altLang="zh-CN" sz="1200" b="1" dirty="0" smtClean="0">
              <a:solidFill>
                <a:srgbClr val="D13E3E"/>
              </a:solidFill>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p"/>
            </a:pPr>
            <a:r>
              <a:rPr lang="zh-CN" altLang="en-US" sz="1200" b="1" dirty="0" smtClean="0">
                <a:solidFill>
                  <a:srgbClr val="D13E3E"/>
                </a:solidFill>
                <a:latin typeface="微软雅黑" panose="020B0503020204020204" pitchFamily="34" charset="-122"/>
                <a:ea typeface="微软雅黑" panose="020B0503020204020204" pitchFamily="34" charset="-122"/>
              </a:rPr>
              <a:t>移动</a:t>
            </a:r>
            <a:r>
              <a:rPr lang="zh-CN" altLang="en-US" sz="1200" b="1" dirty="0">
                <a:solidFill>
                  <a:srgbClr val="D13E3E"/>
                </a:solidFill>
                <a:latin typeface="微软雅黑" panose="020B0503020204020204" pitchFamily="34" charset="-122"/>
                <a:ea typeface="微软雅黑" panose="020B0503020204020204" pitchFamily="34" charset="-122"/>
              </a:rPr>
              <a:t>信息化研究中心认为</a:t>
            </a:r>
            <a:r>
              <a:rPr lang="zh-CN" altLang="en-US" sz="1200" b="1" dirty="0" smtClean="0">
                <a:solidFill>
                  <a:srgbClr val="D13E3E"/>
                </a:solidFill>
                <a:latin typeface="微软雅黑" panose="020B0503020204020204" pitchFamily="34" charset="-122"/>
                <a:ea typeface="微软雅黑" panose="020B0503020204020204" pitchFamily="34" charset="-122"/>
              </a:rPr>
              <a:t>：</a:t>
            </a:r>
            <a:endParaRPr lang="en-US" altLang="zh-CN" sz="1200" b="1" dirty="0" smtClean="0">
              <a:solidFill>
                <a:srgbClr val="D13E3E"/>
              </a:solidFill>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现阶段，国内云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厂商在产品能力和服务对象方面均有了较大的拓展。</a:t>
            </a:r>
            <a:endParaRPr lang="en-US" altLang="zh-CN" sz="1200" dirty="0" smtClean="0">
              <a:latin typeface="微软雅黑" panose="020B0503020204020204" pitchFamily="34" charset="-122"/>
              <a:ea typeface="微软雅黑" panose="020B0503020204020204" pitchFamily="34" charset="-122"/>
            </a:endParaRPr>
          </a:p>
          <a:p>
            <a:pPr marL="360000" indent="-171450" algn="just">
              <a:lnSpc>
                <a:spcPct val="150000"/>
              </a:lnSpc>
              <a:buFont typeface="Wingdings" panose="05000000000000000000" pitchFamily="2" charset="2"/>
              <a:buChar char="Ø"/>
            </a:pPr>
            <a:r>
              <a:rPr lang="zh-CN" altLang="en-US" sz="1200" dirty="0" smtClean="0">
                <a:latin typeface="微软雅黑" panose="020B0503020204020204" pitchFamily="34" charset="-122"/>
                <a:ea typeface="微软雅黑" panose="020B0503020204020204" pitchFamily="34" charset="-122"/>
              </a:rPr>
              <a:t>产品能力在</a:t>
            </a:r>
            <a:r>
              <a:rPr lang="zh-CN" altLang="en-US" sz="1200" dirty="0">
                <a:latin typeface="微软雅黑" panose="020B0503020204020204" pitchFamily="34" charset="-122"/>
                <a:ea typeface="微软雅黑" panose="020B0503020204020204" pitchFamily="34" charset="-122"/>
              </a:rPr>
              <a:t>拓展</a:t>
            </a:r>
            <a:r>
              <a:rPr lang="zh-CN" altLang="en-US" sz="1200" dirty="0" smtClean="0">
                <a:latin typeface="微软雅黑" panose="020B0503020204020204" pitchFamily="34" charset="-122"/>
                <a:ea typeface="微软雅黑" panose="020B0503020204020204" pitchFamily="34" charset="-122"/>
              </a:rPr>
              <a:t>：厂商开始基于原有的优势领域向营销、客服、分销</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订货等领域拓展。</a:t>
            </a:r>
            <a:endParaRPr lang="en-US" altLang="zh-CN" sz="1200" dirty="0" smtClean="0">
              <a:latin typeface="微软雅黑" panose="020B0503020204020204" pitchFamily="34" charset="-122"/>
              <a:ea typeface="微软雅黑" panose="020B0503020204020204" pitchFamily="34" charset="-122"/>
            </a:endParaRPr>
          </a:p>
          <a:p>
            <a:pPr marL="360000" indent="-171450" algn="just">
              <a:lnSpc>
                <a:spcPct val="150000"/>
              </a:lnSpc>
              <a:buFont typeface="Wingdings" panose="05000000000000000000" pitchFamily="2" charset="2"/>
              <a:buChar char="Ø"/>
            </a:pPr>
            <a:r>
              <a:rPr lang="zh-CN" altLang="en-US" sz="1200" dirty="0" smtClean="0">
                <a:latin typeface="微软雅黑" panose="020B0503020204020204" pitchFamily="34" charset="-122"/>
                <a:ea typeface="微软雅黑" panose="020B0503020204020204" pitchFamily="34" charset="-122"/>
              </a:rPr>
              <a:t>服务对象在拓展：一方面，逐渐由云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的直接企业用户拓展至</a:t>
            </a:r>
            <a:r>
              <a:rPr lang="en-US" altLang="zh-CN" sz="1200" dirty="0" smtClean="0">
                <a:latin typeface="微软雅黑" panose="020B0503020204020204" pitchFamily="34" charset="-122"/>
                <a:ea typeface="微软雅黑" panose="020B0503020204020204" pitchFamily="34" charset="-122"/>
              </a:rPr>
              <a:t>ISV</a:t>
            </a:r>
            <a:r>
              <a:rPr lang="zh-CN" altLang="en-US" sz="1200" dirty="0" smtClean="0">
                <a:latin typeface="微软雅黑" panose="020B0503020204020204" pitchFamily="34" charset="-122"/>
                <a:ea typeface="微软雅黑" panose="020B0503020204020204" pitchFamily="34" charset="-122"/>
              </a:rPr>
              <a:t>、系统集成商等；另一方面，在企业用户内部不再局限于销售部门，市场、客服等部门也成为云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的主要服务对象。</a:t>
            </a:r>
            <a:endParaRPr lang="en-US" altLang="zh-CN" sz="12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7942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0999" y="1217840"/>
            <a:ext cx="4384899" cy="468000"/>
          </a:xfrm>
          <a:prstGeom prst="rect">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图表 4"/>
          <p:cNvGraphicFramePr/>
          <p:nvPr>
            <p:extLst>
              <p:ext uri="{D42A27DB-BD31-4B8C-83A1-F6EECF244321}">
                <p14:modId xmlns:p14="http://schemas.microsoft.com/office/powerpoint/2010/main" val="1453600048"/>
              </p:ext>
            </p:extLst>
          </p:nvPr>
        </p:nvGraphicFramePr>
        <p:xfrm>
          <a:off x="0" y="1111781"/>
          <a:ext cx="5434954" cy="3765020"/>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制造业和</a:t>
            </a:r>
            <a:r>
              <a:rPr kumimoji="1" lang="en-US" altLang="zh-CN" sz="1800" b="1" dirty="0" smtClean="0">
                <a:latin typeface="微软雅黑"/>
                <a:ea typeface="微软雅黑"/>
                <a:cs typeface="微软雅黑"/>
              </a:rPr>
              <a:t>TMT</a:t>
            </a:r>
            <a:r>
              <a:rPr kumimoji="1" lang="zh-CN" altLang="en-US" sz="1800" b="1" dirty="0" smtClean="0">
                <a:latin typeface="微软雅黑"/>
                <a:ea typeface="微软雅黑"/>
                <a:cs typeface="微软雅黑"/>
              </a:rPr>
              <a:t>企业成为现阶段云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市场的领军者</a:t>
            </a:r>
            <a:endParaRPr kumimoji="1" lang="zh-CN" altLang="en-US" sz="1800" b="1" dirty="0">
              <a:latin typeface="微软雅黑"/>
              <a:ea typeface="微软雅黑"/>
              <a:cs typeface="微软雅黑"/>
            </a:endParaRPr>
          </a:p>
        </p:txBody>
      </p:sp>
      <p:sp>
        <p:nvSpPr>
          <p:cNvPr id="7" name="文本框 6"/>
          <p:cNvSpPr txBox="1"/>
          <p:nvPr/>
        </p:nvSpPr>
        <p:spPr>
          <a:xfrm>
            <a:off x="823440" y="834781"/>
            <a:ext cx="3464869" cy="276999"/>
          </a:xfrm>
          <a:prstGeom prst="rect">
            <a:avLst/>
          </a:prstGeom>
          <a:noFill/>
        </p:spPr>
        <p:txBody>
          <a:bodyPr wrap="square" rtlCol="0">
            <a:spAutoFit/>
          </a:bodyPr>
          <a:lstStyle/>
          <a:p>
            <a:pPr algn="ctr"/>
            <a:r>
              <a:rPr lang="en-US" altLang="zh-CN" sz="1200" b="1" dirty="0">
                <a:latin typeface="微软雅黑" panose="020B0503020204020204" pitchFamily="34" charset="-122"/>
                <a:ea typeface="微软雅黑" panose="020B0503020204020204" pitchFamily="34" charset="-122"/>
              </a:rPr>
              <a:t>2017</a:t>
            </a:r>
            <a:r>
              <a:rPr lang="zh-CN" altLang="en-US" sz="1200" b="1" dirty="0">
                <a:latin typeface="微软雅黑" panose="020B0503020204020204" pitchFamily="34" charset="-122"/>
                <a:ea typeface="微软雅黑" panose="020B0503020204020204" pitchFamily="34" charset="-122"/>
              </a:rPr>
              <a:t>年云</a:t>
            </a:r>
            <a:r>
              <a:rPr lang="en-US" altLang="zh-CN" sz="1200" b="1" dirty="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企业用户行业分布指数</a:t>
            </a:r>
          </a:p>
        </p:txBody>
      </p:sp>
      <p:sp>
        <p:nvSpPr>
          <p:cNvPr id="8" name="文本框 7"/>
          <p:cNvSpPr txBox="1"/>
          <p:nvPr/>
        </p:nvSpPr>
        <p:spPr>
          <a:xfrm>
            <a:off x="250825" y="4876800"/>
            <a:ext cx="4249256" cy="215444"/>
          </a:xfrm>
          <a:prstGeom prst="rect">
            <a:avLst/>
          </a:prstGeom>
          <a:noFill/>
        </p:spPr>
        <p:txBody>
          <a:bodyPr wrap="square" rtlCol="0">
            <a:spAutoFit/>
          </a:bodyPr>
          <a:lstStyle/>
          <a:p>
            <a:r>
              <a:rPr lang="zh-CN" altLang="en-US" sz="800" i="1" dirty="0" smtClean="0">
                <a:latin typeface="微软雅黑" panose="020B0503020204020204" pitchFamily="34" charset="-122"/>
                <a:ea typeface="微软雅黑" panose="020B0503020204020204" pitchFamily="34" charset="-122"/>
              </a:rPr>
              <a:t>注：医院包括</a:t>
            </a:r>
            <a:r>
              <a:rPr lang="zh-CN" altLang="en-US" sz="800" i="1" dirty="0">
                <a:latin typeface="微软雅黑" panose="020B0503020204020204" pitchFamily="34" charset="-122"/>
                <a:ea typeface="微软雅黑" panose="020B0503020204020204" pitchFamily="34" charset="-122"/>
              </a:rPr>
              <a:t>社区医院、体检中心等</a:t>
            </a:r>
            <a:endParaRPr lang="zh-CN" altLang="en-US" sz="800" i="1" dirty="0" smtClean="0">
              <a:latin typeface="微软雅黑" panose="020B0503020204020204" pitchFamily="34" charset="-122"/>
              <a:ea typeface="微软雅黑" panose="020B0503020204020204" pitchFamily="34" charset="-122"/>
            </a:endParaRPr>
          </a:p>
        </p:txBody>
      </p:sp>
      <p:sp>
        <p:nvSpPr>
          <p:cNvPr id="9" name="文本框 8"/>
          <p:cNvSpPr txBox="1"/>
          <p:nvPr/>
        </p:nvSpPr>
        <p:spPr>
          <a:xfrm>
            <a:off x="5188447" y="808038"/>
            <a:ext cx="3631703" cy="4094163"/>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200" b="1" dirty="0">
                <a:solidFill>
                  <a:srgbClr val="D13E3E"/>
                </a:solidFill>
                <a:latin typeface="微软雅黑" panose="020B0503020204020204" pitchFamily="34" charset="-122"/>
                <a:ea typeface="微软雅黑" panose="020B0503020204020204" pitchFamily="34" charset="-122"/>
              </a:rPr>
              <a:t>移动信息化研究中心认为</a:t>
            </a:r>
            <a:r>
              <a:rPr lang="zh-CN" altLang="en-US" sz="1200" b="1" dirty="0" smtClean="0">
                <a:solidFill>
                  <a:srgbClr val="D13E3E"/>
                </a:solidFill>
                <a:latin typeface="微软雅黑" panose="020B0503020204020204" pitchFamily="34" charset="-122"/>
                <a:ea typeface="微软雅黑" panose="020B0503020204020204" pitchFamily="34" charset="-122"/>
              </a:rPr>
              <a:t>：</a:t>
            </a:r>
            <a:endParaRPr lang="en-US" altLang="zh-CN" sz="1200" b="1" dirty="0" smtClean="0">
              <a:solidFill>
                <a:srgbClr val="D13E3E"/>
              </a:solidFill>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zh-CN" altLang="en-US" sz="1100" dirty="0" smtClean="0">
                <a:latin typeface="微软雅黑" panose="020B0503020204020204" pitchFamily="34" charset="-122"/>
                <a:ea typeface="微软雅黑" panose="020B0503020204020204" pitchFamily="34" charset="-122"/>
              </a:rPr>
              <a:t>现阶段，制造业、</a:t>
            </a:r>
            <a:r>
              <a:rPr lang="en-US" altLang="zh-CN" sz="1100" dirty="0" smtClean="0">
                <a:latin typeface="微软雅黑" panose="020B0503020204020204" pitchFamily="34" charset="-122"/>
                <a:ea typeface="微软雅黑" panose="020B0503020204020204" pitchFamily="34" charset="-122"/>
              </a:rPr>
              <a:t>TMT</a:t>
            </a:r>
            <a:r>
              <a:rPr lang="zh-CN" altLang="en-US" sz="1100" dirty="0" smtClean="0">
                <a:latin typeface="微软雅黑" panose="020B0503020204020204" pitchFamily="34" charset="-122"/>
                <a:ea typeface="微软雅黑" panose="020B0503020204020204" pitchFamily="34" charset="-122"/>
              </a:rPr>
              <a:t>行业成为云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用户的主要集中领域。近几年制造业企业一直是云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用户的主要来源，值得注意的是，如今</a:t>
            </a:r>
            <a:r>
              <a:rPr lang="en-US" altLang="zh-CN" sz="1100" dirty="0" smtClean="0">
                <a:latin typeface="微软雅黑" panose="020B0503020204020204" pitchFamily="34" charset="-122"/>
                <a:ea typeface="微软雅黑" panose="020B0503020204020204" pitchFamily="34" charset="-122"/>
              </a:rPr>
              <a:t>TMT</a:t>
            </a:r>
            <a:r>
              <a:rPr lang="zh-CN" altLang="en-US" sz="1100" dirty="0" smtClean="0">
                <a:latin typeface="微软雅黑" panose="020B0503020204020204" pitchFamily="34" charset="-122"/>
                <a:ea typeface="微软雅黑" panose="020B0503020204020204" pitchFamily="34" charset="-122"/>
              </a:rPr>
              <a:t>行业也有着高渗透的表现。</a:t>
            </a:r>
            <a:endParaRPr lang="en-US" altLang="zh-CN" sz="11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zh-CN" altLang="en-US" sz="1100" dirty="0" smtClean="0">
                <a:latin typeface="微软雅黑" panose="020B0503020204020204" pitchFamily="34" charset="-122"/>
                <a:ea typeface="微软雅黑" panose="020B0503020204020204" pitchFamily="34" charset="-122"/>
              </a:rPr>
              <a:t>主要有两方面的原因：</a:t>
            </a:r>
            <a:endParaRPr lang="en-US" altLang="zh-CN" sz="1100" dirty="0" smtClean="0">
              <a:latin typeface="微软雅黑" panose="020B0503020204020204" pitchFamily="34" charset="-122"/>
              <a:ea typeface="微软雅黑" panose="020B0503020204020204" pitchFamily="34" charset="-122"/>
            </a:endParaRPr>
          </a:p>
          <a:p>
            <a:pPr marL="360000" indent="-171450" algn="just">
              <a:lnSpc>
                <a:spcPct val="150000"/>
              </a:lnSpc>
              <a:buFont typeface="Wingdings" panose="05000000000000000000" pitchFamily="2" charset="2"/>
              <a:buChar char="Ø"/>
            </a:pPr>
            <a:r>
              <a:rPr lang="zh-CN" altLang="en-US" sz="1100" dirty="0" smtClean="0">
                <a:latin typeface="微软雅黑" panose="020B0503020204020204" pitchFamily="34" charset="-122"/>
                <a:ea typeface="微软雅黑" panose="020B0503020204020204" pitchFamily="34" charset="-122"/>
              </a:rPr>
              <a:t>一方面，由自身行业特点决定：</a:t>
            </a:r>
            <a:r>
              <a:rPr lang="en-US" altLang="zh-CN" sz="1100" dirty="0" smtClean="0">
                <a:latin typeface="微软雅黑" panose="020B0503020204020204" pitchFamily="34" charset="-122"/>
                <a:ea typeface="微软雅黑" panose="020B0503020204020204" pitchFamily="34" charset="-122"/>
              </a:rPr>
              <a:t>TMT</a:t>
            </a:r>
            <a:r>
              <a:rPr lang="zh-CN" altLang="en-US" sz="1100" dirty="0" smtClean="0">
                <a:latin typeface="微软雅黑" panose="020B0503020204020204" pitchFamily="34" charset="-122"/>
                <a:ea typeface="微软雅黑" panose="020B0503020204020204" pitchFamily="34" charset="-122"/>
              </a:rPr>
              <a:t>各细分领域，例如互联网、软件开发、信息通讯等，本身依附于</a:t>
            </a:r>
            <a:r>
              <a:rPr lang="en-US" altLang="zh-CN" sz="1100" dirty="0" smtClean="0">
                <a:latin typeface="微软雅黑" panose="020B0503020204020204" pitchFamily="34" charset="-122"/>
                <a:ea typeface="微软雅黑" panose="020B0503020204020204" pitchFamily="34" charset="-122"/>
              </a:rPr>
              <a:t>IT</a:t>
            </a:r>
            <a:r>
              <a:rPr lang="zh-CN" altLang="en-US" sz="1100" dirty="0" smtClean="0">
                <a:latin typeface="微软雅黑" panose="020B0503020204020204" pitchFamily="34" charset="-122"/>
                <a:ea typeface="微软雅黑" panose="020B0503020204020204" pitchFamily="34" charset="-122"/>
              </a:rPr>
              <a:t>创新技术，对云的认知和接受均处于市场前列。</a:t>
            </a:r>
            <a:endParaRPr lang="en-US" altLang="zh-CN" sz="1100" dirty="0" smtClean="0">
              <a:latin typeface="微软雅黑" panose="020B0503020204020204" pitchFamily="34" charset="-122"/>
              <a:ea typeface="微软雅黑" panose="020B0503020204020204" pitchFamily="34" charset="-122"/>
            </a:endParaRPr>
          </a:p>
          <a:p>
            <a:pPr marL="360000" indent="-171450" algn="just">
              <a:lnSpc>
                <a:spcPct val="150000"/>
              </a:lnSpc>
              <a:buSzPct val="100000"/>
              <a:buFont typeface="Wingdings" panose="05000000000000000000" pitchFamily="2" charset="2"/>
              <a:buChar char="Ø"/>
            </a:pPr>
            <a:r>
              <a:rPr lang="zh-CN" altLang="en-US" sz="1100" dirty="0" smtClean="0">
                <a:latin typeface="微软雅黑" panose="020B0503020204020204" pitchFamily="34" charset="-122"/>
                <a:ea typeface="微软雅黑" panose="020B0503020204020204" pitchFamily="34" charset="-122"/>
              </a:rPr>
              <a:t>另一方面，基于自身业务发展的需求：</a:t>
            </a:r>
            <a:r>
              <a:rPr lang="en-US" altLang="zh-CN" sz="1100" dirty="0" smtClean="0">
                <a:latin typeface="微软雅黑" panose="020B0503020204020204" pitchFamily="34" charset="-122"/>
                <a:ea typeface="微软雅黑" panose="020B0503020204020204" pitchFamily="34" charset="-122"/>
              </a:rPr>
              <a:t>TMT</a:t>
            </a:r>
            <a:r>
              <a:rPr lang="zh-CN" altLang="en-US" sz="1100" dirty="0" smtClean="0">
                <a:latin typeface="微软雅黑" panose="020B0503020204020204" pitchFamily="34" charset="-122"/>
                <a:ea typeface="微软雅黑" panose="020B0503020204020204" pitchFamily="34" charset="-122"/>
              </a:rPr>
              <a:t>企业提供的产品</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服务更新迭代速度快，在提升客户体验方面觉醒较早，在销售环节的需求也由大规模的拓客、引流逐渐转向提升服务水平、提高客户粘性</a:t>
            </a:r>
            <a:r>
              <a:rPr lang="zh-CN" altLang="en-US" sz="1100" dirty="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现阶段云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在管控员工、与客户交互方面有较好的表现，能有效满足</a:t>
            </a:r>
            <a:r>
              <a:rPr lang="en-US" altLang="zh-CN" sz="1100" dirty="0" smtClean="0">
                <a:latin typeface="微软雅黑" panose="020B0503020204020204" pitchFamily="34" charset="-122"/>
                <a:ea typeface="微软雅黑" panose="020B0503020204020204" pitchFamily="34" charset="-122"/>
              </a:rPr>
              <a:t>TMT</a:t>
            </a:r>
            <a:r>
              <a:rPr lang="zh-CN" altLang="en-US" sz="1100" dirty="0" smtClean="0">
                <a:latin typeface="微软雅黑" panose="020B0503020204020204" pitchFamily="34" charset="-122"/>
                <a:ea typeface="微软雅黑" panose="020B0503020204020204" pitchFamily="34" charset="-122"/>
              </a:rPr>
              <a:t>企业提升客户服务体验的诉求。</a:t>
            </a:r>
            <a:endParaRPr lang="en-US" altLang="zh-CN" sz="1100" dirty="0" smtClean="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7" name="文本框 16"/>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0421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1875" y="2601215"/>
            <a:ext cx="2196000" cy="2297699"/>
          </a:xfrm>
          <a:prstGeom prst="rect">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00855" y="2604959"/>
            <a:ext cx="2196000" cy="2297699"/>
          </a:xfrm>
          <a:prstGeom prst="rect">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flipV="1">
            <a:off x="4120425" y="2745018"/>
            <a:ext cx="356859" cy="220800"/>
          </a:xfrm>
          <a:prstGeom prst="downArrow">
            <a:avLst>
              <a:gd name="adj1" fmla="val 50000"/>
              <a:gd name="adj2" fmla="val 54286"/>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下箭头 1"/>
          <p:cNvSpPr/>
          <p:nvPr/>
        </p:nvSpPr>
        <p:spPr>
          <a:xfrm>
            <a:off x="1791445" y="2751252"/>
            <a:ext cx="356859" cy="220800"/>
          </a:xfrm>
          <a:prstGeom prst="downArrow">
            <a:avLst>
              <a:gd name="adj1" fmla="val 50000"/>
              <a:gd name="adj2" fmla="val 54286"/>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图表 2"/>
          <p:cNvGraphicFramePr/>
          <p:nvPr>
            <p:extLst>
              <p:ext uri="{D42A27DB-BD31-4B8C-83A1-F6EECF244321}">
                <p14:modId xmlns:p14="http://schemas.microsoft.com/office/powerpoint/2010/main" val="240752753"/>
              </p:ext>
            </p:extLst>
          </p:nvPr>
        </p:nvGraphicFramePr>
        <p:xfrm>
          <a:off x="-467833" y="2587457"/>
          <a:ext cx="9361007" cy="2279561"/>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框 13"/>
          <p:cNvSpPr txBox="1"/>
          <p:nvPr/>
        </p:nvSpPr>
        <p:spPr>
          <a:xfrm>
            <a:off x="352425" y="751795"/>
            <a:ext cx="8540749" cy="1426800"/>
          </a:xfrm>
          <a:prstGeom prst="rect">
            <a:avLst/>
          </a:prstGeom>
          <a:noFill/>
        </p:spPr>
        <p:txBody>
          <a:bodyPr wrap="square" rtlCol="0">
            <a:noAutofit/>
          </a:bodyPr>
          <a:lstStyle/>
          <a:p>
            <a:pPr marL="171450" indent="-171450">
              <a:lnSpc>
                <a:spcPct val="150000"/>
              </a:lnSpc>
              <a:buFont typeface="Wingdings" panose="05000000000000000000" pitchFamily="2" charset="2"/>
              <a:buChar char="p"/>
            </a:pPr>
            <a:r>
              <a:rPr lang="zh-CN" altLang="en-US" sz="1200" b="1" dirty="0">
                <a:solidFill>
                  <a:srgbClr val="D13E3E"/>
                </a:solidFill>
                <a:latin typeface="微软雅黑" panose="020B0503020204020204" pitchFamily="34" charset="-122"/>
                <a:ea typeface="微软雅黑" panose="020B0503020204020204" pitchFamily="34" charset="-122"/>
              </a:rPr>
              <a:t>移动信息化研究中心认为</a:t>
            </a:r>
            <a:r>
              <a:rPr lang="zh-CN" altLang="en-US" sz="1200" b="1" dirty="0" smtClean="0">
                <a:solidFill>
                  <a:srgbClr val="D13E3E"/>
                </a:solidFill>
                <a:latin typeface="微软雅黑" panose="020B0503020204020204" pitchFamily="34" charset="-122"/>
                <a:ea typeface="微软雅黑" panose="020B0503020204020204" pitchFamily="34" charset="-122"/>
              </a:rPr>
              <a:t>：</a:t>
            </a:r>
          </a:p>
          <a:p>
            <a:pPr marL="171450" indent="-17145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近几年，经过云</a:t>
            </a:r>
            <a:r>
              <a:rPr lang="zh-CN" altLang="en-US" sz="1200" dirty="0" smtClean="0">
                <a:latin typeface="微软雅黑" panose="020B0503020204020204" pitchFamily="34" charset="-122"/>
                <a:ea typeface="微软雅黑" panose="020B0503020204020204" pitchFamily="34" charset="-122"/>
              </a:rPr>
              <a:t>服务</a:t>
            </a:r>
            <a:r>
              <a:rPr lang="zh-CN" altLang="en-US" sz="1200" dirty="0">
                <a:latin typeface="微软雅黑" panose="020B0503020204020204" pitchFamily="34" charset="-122"/>
                <a:ea typeface="微软雅黑" panose="020B0503020204020204" pitchFamily="34" charset="-122"/>
              </a:rPr>
              <a:t>相关</a:t>
            </a:r>
            <a:r>
              <a:rPr lang="zh-CN" altLang="en-US" sz="1200" dirty="0" smtClean="0">
                <a:latin typeface="微软雅黑" panose="020B0503020204020204" pitchFamily="34" charset="-122"/>
                <a:ea typeface="微软雅黑" panose="020B0503020204020204" pitchFamily="34" charset="-122"/>
              </a:rPr>
              <a:t>厂商对</a:t>
            </a:r>
            <a:r>
              <a:rPr lang="zh-CN" altLang="en-US" sz="1200" dirty="0">
                <a:latin typeface="微软雅黑" panose="020B0503020204020204" pitchFamily="34" charset="-122"/>
                <a:ea typeface="微软雅黑" panose="020B0503020204020204" pitchFamily="34" charset="-122"/>
              </a:rPr>
              <a:t>国内</a:t>
            </a:r>
            <a:r>
              <a:rPr lang="zh-CN" altLang="en-US" sz="1200" dirty="0" smtClean="0">
                <a:latin typeface="微软雅黑" panose="020B0503020204020204" pitchFamily="34" charset="-122"/>
                <a:ea typeface="微软雅黑" panose="020B0503020204020204" pitchFamily="34" charset="-122"/>
              </a:rPr>
              <a:t>云服务、云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市场的培育，中大型企业对云的认知和接受程度逐渐提升。</a:t>
            </a:r>
          </a:p>
          <a:p>
            <a:pPr marL="171450" indent="-171450">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另外，在</a:t>
            </a:r>
            <a:r>
              <a:rPr lang="zh-CN" altLang="en-US" sz="1200" dirty="0">
                <a:latin typeface="微软雅黑" panose="020B0503020204020204" pitchFamily="34" charset="-122"/>
                <a:ea typeface="微软雅黑" panose="020B0503020204020204" pitchFamily="34" charset="-122"/>
              </a:rPr>
              <a:t>经济下行和人力成本上升的环境下，</a:t>
            </a:r>
            <a:r>
              <a:rPr lang="en-US" altLang="zh-CN" sz="1200" dirty="0">
                <a:latin typeface="微软雅黑" panose="020B0503020204020204" pitchFamily="34" charset="-122"/>
                <a:ea typeface="微软雅黑" panose="020B0503020204020204" pitchFamily="34" charset="-122"/>
              </a:rPr>
              <a:t>200-1000</a:t>
            </a:r>
            <a:r>
              <a:rPr lang="zh-CN" altLang="en-US" sz="1200" dirty="0">
                <a:latin typeface="微软雅黑" panose="020B0503020204020204" pitchFamily="34" charset="-122"/>
                <a:ea typeface="微软雅黑" panose="020B0503020204020204" pitchFamily="34" charset="-122"/>
              </a:rPr>
              <a:t>人的中大型企业面临着业务扩张和成本控制</a:t>
            </a:r>
            <a:r>
              <a:rPr lang="zh-CN" altLang="en-US" sz="1200" dirty="0" smtClean="0">
                <a:latin typeface="微软雅黑" panose="020B0503020204020204" pitchFamily="34" charset="-122"/>
                <a:ea typeface="微软雅黑" panose="020B0503020204020204" pitchFamily="34" charset="-122"/>
              </a:rPr>
              <a:t>的严峻挑战，云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能够在一定程度</a:t>
            </a:r>
            <a:r>
              <a:rPr lang="zh-CN" altLang="en-US" sz="1200" dirty="0" smtClean="0">
                <a:latin typeface="微软雅黑" panose="020B0503020204020204" pitchFamily="34" charset="-122"/>
                <a:ea typeface="微软雅黑" panose="020B0503020204020204" pitchFamily="34" charset="-122"/>
              </a:rPr>
              <a:t>上帮助企业缓解成本压力，并为</a:t>
            </a:r>
            <a:r>
              <a:rPr lang="zh-CN" altLang="en-US" sz="1200" dirty="0">
                <a:latin typeface="微软雅黑" panose="020B0503020204020204" pitchFamily="34" charset="-122"/>
                <a:ea typeface="微软雅黑" panose="020B0503020204020204" pitchFamily="34" charset="-122"/>
              </a:rPr>
              <a:t>业务扩张提供助力。</a:t>
            </a:r>
          </a:p>
          <a:p>
            <a:pPr marL="171450" indent="-171450">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同时，此</a:t>
            </a:r>
            <a:r>
              <a:rPr lang="zh-CN" altLang="en-US" sz="1200" dirty="0">
                <a:latin typeface="微软雅黑" panose="020B0503020204020204" pitchFamily="34" charset="-122"/>
                <a:ea typeface="微软雅黑" panose="020B0503020204020204" pitchFamily="34" charset="-122"/>
              </a:rPr>
              <a:t>部分企业对可定制</a:t>
            </a:r>
            <a:r>
              <a:rPr lang="zh-CN" altLang="en-US" sz="1200" dirty="0" smtClean="0">
                <a:latin typeface="微软雅黑" panose="020B0503020204020204" pitchFamily="34" charset="-122"/>
                <a:ea typeface="微软雅黑" panose="020B0503020204020204" pitchFamily="34" charset="-122"/>
              </a:rPr>
              <a:t>的云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相关服务具有浓厚</a:t>
            </a:r>
            <a:r>
              <a:rPr lang="zh-CN" altLang="en-US" sz="1200" dirty="0">
                <a:latin typeface="微软雅黑" panose="020B0503020204020204" pitchFamily="34" charset="-122"/>
                <a:ea typeface="微软雅黑" panose="020B0503020204020204" pitchFamily="34" charset="-122"/>
              </a:rPr>
              <a:t>的兴趣。</a:t>
            </a:r>
          </a:p>
        </p:txBody>
      </p:sp>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市场内，中大型企业用户的比重上升</a:t>
            </a:r>
            <a:endParaRPr kumimoji="1" lang="zh-CN" altLang="en-US" sz="1800" b="1" dirty="0">
              <a:latin typeface="微软雅黑"/>
              <a:ea typeface="微软雅黑"/>
              <a:cs typeface="微软雅黑"/>
            </a:endParaRPr>
          </a:p>
        </p:txBody>
      </p:sp>
      <p:sp>
        <p:nvSpPr>
          <p:cNvPr id="5" name="文本框 4"/>
          <p:cNvSpPr txBox="1"/>
          <p:nvPr/>
        </p:nvSpPr>
        <p:spPr>
          <a:xfrm>
            <a:off x="2839565" y="2251406"/>
            <a:ext cx="3464869" cy="276999"/>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2016</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2017</a:t>
            </a:r>
            <a:r>
              <a:rPr lang="zh-CN" altLang="en-US" sz="1200" b="1" dirty="0">
                <a:latin typeface="微软雅黑" panose="020B0503020204020204" pitchFamily="34" charset="-122"/>
                <a:ea typeface="微软雅黑" panose="020B0503020204020204" pitchFamily="34" charset="-122"/>
              </a:rPr>
              <a:t>年云</a:t>
            </a:r>
            <a:r>
              <a:rPr lang="en-US" altLang="zh-CN" sz="1200" b="1" dirty="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企业用户规模分布</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3" name="文本框 12"/>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
        <p:nvSpPr>
          <p:cNvPr id="15" name="文本框 14"/>
          <p:cNvSpPr txBox="1"/>
          <p:nvPr/>
        </p:nvSpPr>
        <p:spPr>
          <a:xfrm>
            <a:off x="4019203" y="3004274"/>
            <a:ext cx="3464869" cy="261610"/>
          </a:xfrm>
          <a:prstGeom prst="rect">
            <a:avLst/>
          </a:prstGeom>
          <a:noFill/>
        </p:spPr>
        <p:txBody>
          <a:bodyPr wrap="square" rtlCol="0">
            <a:spAutoFit/>
          </a:bodyPr>
          <a:lstStyle/>
          <a:p>
            <a:r>
              <a:rPr lang="zh-CN" altLang="en-US" sz="1100" b="1" dirty="0" smtClean="0">
                <a:solidFill>
                  <a:srgbClr val="D13E3E"/>
                </a:solidFill>
                <a:latin typeface="微软雅黑" panose="020B0503020204020204" pitchFamily="34" charset="-122"/>
                <a:ea typeface="微软雅黑" panose="020B0503020204020204" pitchFamily="34" charset="-122"/>
              </a:rPr>
              <a:t>中大型企业比重上升</a:t>
            </a:r>
            <a:endParaRPr lang="zh-CN" altLang="en-US" sz="1100" b="1" dirty="0">
              <a:solidFill>
                <a:srgbClr val="D13E3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8903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extLst>
              <p:ext uri="{D42A27DB-BD31-4B8C-83A1-F6EECF244321}">
                <p14:modId xmlns:p14="http://schemas.microsoft.com/office/powerpoint/2010/main" val="293886164"/>
              </p:ext>
            </p:extLst>
          </p:nvPr>
        </p:nvGraphicFramePr>
        <p:xfrm>
          <a:off x="416276" y="823920"/>
          <a:ext cx="4381304" cy="2309467"/>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国有企业比重稳步增长，云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a:t>
            </a:r>
            <a:r>
              <a:rPr kumimoji="1" lang="zh-CN" altLang="en-US" sz="1800" b="1" dirty="0">
                <a:latin typeface="微软雅黑"/>
                <a:ea typeface="微软雅黑"/>
                <a:cs typeface="微软雅黑"/>
              </a:rPr>
              <a:t>大有可为</a:t>
            </a:r>
            <a:r>
              <a:rPr kumimoji="1" lang="zh-CN" altLang="en-US" sz="1800" b="1" dirty="0" smtClean="0">
                <a:latin typeface="微软雅黑"/>
                <a:ea typeface="微软雅黑"/>
                <a:cs typeface="微软雅黑"/>
              </a:rPr>
              <a:t>”</a:t>
            </a:r>
            <a:endParaRPr kumimoji="1" lang="zh-CN" altLang="en-US" sz="1800" b="1" dirty="0">
              <a:latin typeface="微软雅黑"/>
              <a:ea typeface="微软雅黑"/>
              <a:cs typeface="微软雅黑"/>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2" name="椭圆 11"/>
          <p:cNvSpPr/>
          <p:nvPr/>
        </p:nvSpPr>
        <p:spPr>
          <a:xfrm>
            <a:off x="1416052" y="3082507"/>
            <a:ext cx="800477" cy="800477"/>
          </a:xfrm>
          <a:prstGeom prst="ellipse">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7"/>
          <p:cNvSpPr/>
          <p:nvPr/>
        </p:nvSpPr>
        <p:spPr>
          <a:xfrm>
            <a:off x="534602" y="4023017"/>
            <a:ext cx="800477" cy="800477"/>
          </a:xfrm>
          <a:prstGeom prst="ellipse">
            <a:avLst/>
          </a:prstGeom>
          <a:solidFill>
            <a:srgbClr val="D13E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5.9%</a:t>
            </a:r>
            <a:endPar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3" name="组合 12"/>
          <p:cNvGrpSpPr/>
          <p:nvPr/>
        </p:nvGrpSpPr>
        <p:grpSpPr>
          <a:xfrm rot="18900000" flipV="1">
            <a:off x="1218028" y="3846198"/>
            <a:ext cx="315075" cy="213605"/>
            <a:chOff x="4268468" y="1581499"/>
            <a:chExt cx="390252" cy="234965"/>
          </a:xfrm>
          <a:solidFill>
            <a:srgbClr val="D13E3E"/>
          </a:solidFill>
        </p:grpSpPr>
        <p:sp>
          <p:nvSpPr>
            <p:cNvPr id="14" name="燕尾形 13"/>
            <p:cNvSpPr/>
            <p:nvPr/>
          </p:nvSpPr>
          <p:spPr>
            <a:xfrm>
              <a:off x="4268468" y="1581499"/>
              <a:ext cx="176533" cy="234965"/>
            </a:xfrm>
            <a:prstGeom prst="chevron">
              <a:avLst/>
            </a:prstGeom>
            <a:solidFill>
              <a:srgbClr val="D13E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燕尾形 14"/>
            <p:cNvSpPr/>
            <p:nvPr/>
          </p:nvSpPr>
          <p:spPr>
            <a:xfrm>
              <a:off x="4482187" y="1581499"/>
              <a:ext cx="176533" cy="234965"/>
            </a:xfrm>
            <a:prstGeom prst="chevron">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rot="18900000" flipV="1">
            <a:off x="2099478" y="2905688"/>
            <a:ext cx="315075" cy="213605"/>
            <a:chOff x="4268468" y="1581499"/>
            <a:chExt cx="390252" cy="234965"/>
          </a:xfrm>
          <a:solidFill>
            <a:srgbClr val="D13E3E"/>
          </a:solidFill>
        </p:grpSpPr>
        <p:sp>
          <p:nvSpPr>
            <p:cNvPr id="17" name="燕尾形 16"/>
            <p:cNvSpPr/>
            <p:nvPr/>
          </p:nvSpPr>
          <p:spPr>
            <a:xfrm>
              <a:off x="4268468" y="1581499"/>
              <a:ext cx="176533" cy="234965"/>
            </a:xfrm>
            <a:prstGeom prst="chevron">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a:off x="4482187" y="1581499"/>
              <a:ext cx="176533" cy="234965"/>
            </a:xfrm>
            <a:prstGeom prst="chevron">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文本框 18"/>
          <p:cNvSpPr txBox="1"/>
          <p:nvPr/>
        </p:nvSpPr>
        <p:spPr>
          <a:xfrm>
            <a:off x="1233479" y="4284756"/>
            <a:ext cx="1766696" cy="276999"/>
          </a:xfrm>
          <a:prstGeom prst="rect">
            <a:avLst/>
          </a:prstGeom>
          <a:noFill/>
        </p:spPr>
        <p:txBody>
          <a:bodyPr wrap="square" rtlCol="0" anchor="ctr">
            <a:spAutoFit/>
          </a:bodyPr>
          <a:lstStyle/>
          <a:p>
            <a:pPr algn="ctr"/>
            <a:r>
              <a:rPr lang="en-US" altLang="zh-CN" sz="1200" b="1" dirty="0" smtClean="0">
                <a:latin typeface="微软雅黑" panose="020B0503020204020204" pitchFamily="34" charset="-122"/>
                <a:ea typeface="微软雅黑" panose="020B0503020204020204" pitchFamily="34" charset="-122"/>
              </a:rPr>
              <a:t>2015</a:t>
            </a:r>
            <a:r>
              <a:rPr lang="zh-CN" altLang="en-US" sz="1200" b="1" dirty="0" smtClean="0">
                <a:latin typeface="微软雅黑" panose="020B0503020204020204" pitchFamily="34" charset="-122"/>
                <a:ea typeface="微软雅黑" panose="020B0503020204020204" pitchFamily="34" charset="-122"/>
              </a:rPr>
              <a:t>年 </a:t>
            </a:r>
            <a:r>
              <a:rPr lang="zh-CN" altLang="en-US" sz="1100" b="1" dirty="0" smtClean="0">
                <a:latin typeface="微软雅黑" panose="020B0503020204020204" pitchFamily="34" charset="-122"/>
                <a:ea typeface="微软雅黑" panose="020B0503020204020204" pitchFamily="34" charset="-122"/>
              </a:rPr>
              <a:t>国有企业比重</a:t>
            </a:r>
            <a:endParaRPr lang="zh-CN" altLang="en-US" sz="11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104617" y="3344246"/>
            <a:ext cx="1776292" cy="276999"/>
          </a:xfrm>
          <a:prstGeom prst="rect">
            <a:avLst/>
          </a:prstGeom>
          <a:noFill/>
        </p:spPr>
        <p:txBody>
          <a:bodyPr wrap="square" rtlCol="0" anchor="ctr">
            <a:spAutoFit/>
          </a:bodyPr>
          <a:lstStyle/>
          <a:p>
            <a:pPr algn="ctr"/>
            <a:r>
              <a:rPr lang="en-US" altLang="zh-CN" sz="1200" b="1" dirty="0" smtClean="0">
                <a:latin typeface="微软雅黑" panose="020B0503020204020204" pitchFamily="34" charset="-122"/>
                <a:ea typeface="微软雅黑" panose="020B0503020204020204" pitchFamily="34" charset="-122"/>
              </a:rPr>
              <a:t>2016</a:t>
            </a:r>
            <a:r>
              <a:rPr lang="zh-CN" altLang="en-US" sz="1200" b="1" dirty="0" smtClean="0">
                <a:latin typeface="微软雅黑" panose="020B0503020204020204" pitchFamily="34" charset="-122"/>
                <a:ea typeface="微软雅黑" panose="020B0503020204020204" pitchFamily="34" charset="-122"/>
              </a:rPr>
              <a:t>年 </a:t>
            </a:r>
            <a:r>
              <a:rPr lang="zh-CN" altLang="en-US" sz="1100" b="1" dirty="0" smtClean="0">
                <a:latin typeface="微软雅黑" panose="020B0503020204020204" pitchFamily="34" charset="-122"/>
                <a:ea typeface="微软雅黑" panose="020B0503020204020204" pitchFamily="34" charset="-122"/>
              </a:rPr>
              <a:t>国有企业比重</a:t>
            </a:r>
            <a:endParaRPr lang="zh-CN" altLang="en-US" sz="11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252005" y="3344246"/>
            <a:ext cx="1116541" cy="276999"/>
          </a:xfrm>
          <a:prstGeom prst="rect">
            <a:avLst/>
          </a:prstGeom>
          <a:noFill/>
        </p:spPr>
        <p:txBody>
          <a:bodyPr wrap="square" rtlCol="0" anchor="ctr">
            <a:spAutoFit/>
          </a:bodyPr>
          <a:lstStyle/>
          <a:p>
            <a:pPr algn="ct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14.6%</a:t>
            </a:r>
            <a:endPar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5188447" y="808038"/>
            <a:ext cx="3485996" cy="4094163"/>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200" b="1" dirty="0">
                <a:solidFill>
                  <a:srgbClr val="D13E3E"/>
                </a:solidFill>
                <a:latin typeface="微软雅黑" panose="020B0503020204020204" pitchFamily="34" charset="-122"/>
                <a:ea typeface="微软雅黑" panose="020B0503020204020204" pitchFamily="34" charset="-122"/>
              </a:rPr>
              <a:t>移动信息化研究中心认为</a:t>
            </a:r>
            <a:r>
              <a:rPr lang="zh-CN" altLang="en-US" sz="1200" b="1" dirty="0" smtClean="0">
                <a:solidFill>
                  <a:srgbClr val="D13E3E"/>
                </a:solidFill>
                <a:latin typeface="微软雅黑" panose="020B0503020204020204" pitchFamily="34" charset="-122"/>
                <a:ea typeface="微软雅黑" panose="020B0503020204020204" pitchFamily="34" charset="-122"/>
              </a:rPr>
              <a:t>：</a:t>
            </a:r>
            <a:endParaRPr lang="en-US" altLang="zh-CN" sz="1200" b="1" dirty="0" smtClean="0">
              <a:solidFill>
                <a:srgbClr val="D13E3E"/>
              </a:solidFill>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近三年，国内云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市场中，国有企业的比重持续提升，为整体市场发展带来重要机遇。</a:t>
            </a:r>
            <a:endParaRPr lang="en-US" altLang="zh-CN" sz="1200" dirty="0" smtClean="0">
              <a:latin typeface="微软雅黑" panose="020B0503020204020204" pitchFamily="34" charset="-122"/>
              <a:ea typeface="微软雅黑" panose="020B0503020204020204" pitchFamily="34" charset="-122"/>
            </a:endParaRPr>
          </a:p>
          <a:p>
            <a:pPr marL="360000" indent="-171450" algn="just">
              <a:lnSpc>
                <a:spcPct val="150000"/>
              </a:lnSpc>
              <a:buFont typeface="Wingdings" panose="05000000000000000000" pitchFamily="2" charset="2"/>
              <a:buChar char="Ø"/>
            </a:pPr>
            <a:r>
              <a:rPr lang="zh-CN" altLang="en-US" sz="1200" dirty="0" smtClean="0">
                <a:latin typeface="微软雅黑" panose="020B0503020204020204" pitchFamily="34" charset="-122"/>
                <a:ea typeface="微软雅黑" panose="020B0503020204020204" pitchFamily="34" charset="-122"/>
              </a:rPr>
              <a:t>第一，</a:t>
            </a:r>
            <a:r>
              <a:rPr lang="zh-CN" altLang="en-US" sz="1200" dirty="0">
                <a:latin typeface="微软雅黑" panose="020B0503020204020204" pitchFamily="34" charset="-122"/>
                <a:ea typeface="微软雅黑" panose="020B0503020204020204" pitchFamily="34" charset="-122"/>
              </a:rPr>
              <a:t>国有</a:t>
            </a:r>
            <a:r>
              <a:rPr lang="zh-CN" altLang="en-US" sz="1200" dirty="0" smtClean="0">
                <a:latin typeface="微软雅黑" panose="020B0503020204020204" pitchFamily="34" charset="-122"/>
                <a:ea typeface="微软雅黑" panose="020B0503020204020204" pitchFamily="34" charset="-122"/>
              </a:rPr>
              <a:t>企业虽然数量较少，但在</a:t>
            </a:r>
            <a:r>
              <a:rPr lang="en-US" altLang="zh-CN" sz="1200" dirty="0" smtClean="0">
                <a:latin typeface="微软雅黑" panose="020B0503020204020204" pitchFamily="34" charset="-122"/>
                <a:ea typeface="微软雅黑" panose="020B0503020204020204" pitchFamily="34" charset="-122"/>
              </a:rPr>
              <a:t>GDP</a:t>
            </a:r>
            <a:r>
              <a:rPr lang="zh-CN" altLang="en-US" sz="1200" dirty="0" smtClean="0">
                <a:latin typeface="微软雅黑" panose="020B0503020204020204" pitchFamily="34" charset="-122"/>
                <a:ea typeface="微软雅黑" panose="020B0503020204020204" pitchFamily="34" charset="-122"/>
              </a:rPr>
              <a:t>中占有绝对高的份额，是国民经济的中坚力量。</a:t>
            </a:r>
            <a:endParaRPr lang="en-US" altLang="zh-CN" sz="1200" dirty="0" smtClean="0">
              <a:latin typeface="微软雅黑" panose="020B0503020204020204" pitchFamily="34" charset="-122"/>
              <a:ea typeface="微软雅黑" panose="020B0503020204020204" pitchFamily="34" charset="-122"/>
            </a:endParaRPr>
          </a:p>
          <a:p>
            <a:pPr marL="360000" indent="-171450" algn="just">
              <a:lnSpc>
                <a:spcPct val="150000"/>
              </a:lnSpc>
              <a:buFont typeface="Wingdings" panose="05000000000000000000" pitchFamily="2" charset="2"/>
              <a:buChar char="Ø"/>
            </a:pPr>
            <a:r>
              <a:rPr lang="zh-CN" altLang="en-US" sz="1200" dirty="0" smtClean="0">
                <a:latin typeface="微软雅黑" panose="020B0503020204020204" pitchFamily="34" charset="-122"/>
                <a:ea typeface="微软雅黑" panose="020B0503020204020204" pitchFamily="34" charset="-122"/>
              </a:rPr>
              <a:t>第二，国有企业以大型企业为主，在各行业市场中具有模范、带头作用。借助国有企业使用云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的成功案例，有助于云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向其他企业渗透。同时，大企业有大价值，对于整体市场规模的增长也起到了积极的推动作用。</a:t>
            </a:r>
            <a:endParaRPr lang="en-US" altLang="zh-CN" sz="1200" dirty="0" smtClean="0">
              <a:latin typeface="微软雅黑" panose="020B0503020204020204" pitchFamily="34" charset="-122"/>
              <a:ea typeface="微软雅黑" panose="020B0503020204020204" pitchFamily="34" charset="-122"/>
            </a:endParaRPr>
          </a:p>
          <a:p>
            <a:pPr marL="360000" indent="-171450" algn="just">
              <a:lnSpc>
                <a:spcPct val="150000"/>
              </a:lnSpc>
              <a:buFont typeface="Wingdings" panose="05000000000000000000" pitchFamily="2" charset="2"/>
              <a:buChar char="Ø"/>
            </a:pPr>
            <a:r>
              <a:rPr lang="zh-CN" altLang="en-US" sz="1200" dirty="0" smtClean="0">
                <a:latin typeface="微软雅黑" panose="020B0503020204020204" pitchFamily="34" charset="-122"/>
                <a:ea typeface="微软雅黑" panose="020B0503020204020204" pitchFamily="34" charset="-122"/>
              </a:rPr>
              <a:t>第三，国有企业</a:t>
            </a:r>
            <a:r>
              <a:rPr lang="zh-CN" altLang="en-US" sz="1200" dirty="0">
                <a:latin typeface="微软雅黑" panose="020B0503020204020204" pitchFamily="34" charset="-122"/>
                <a:ea typeface="微软雅黑" panose="020B0503020204020204" pitchFamily="34" charset="-122"/>
              </a:rPr>
              <a:t>在</a:t>
            </a:r>
            <a:r>
              <a:rPr lang="zh-CN" altLang="en-US" sz="1200" dirty="0" smtClean="0">
                <a:latin typeface="微软雅黑" panose="020B0503020204020204" pitchFamily="34" charset="-122"/>
                <a:ea typeface="微软雅黑" panose="020B0503020204020204" pitchFamily="34" charset="-122"/>
              </a:rPr>
              <a:t>数据安全、个性化、定制化方面的诉求，也推动了云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产品</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服务往更加安全、灵活的方向发展。</a:t>
            </a:r>
            <a:endParaRPr lang="zh-CN" altLang="en-US" sz="12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1107217" y="834781"/>
            <a:ext cx="3464869" cy="276999"/>
          </a:xfrm>
          <a:prstGeom prst="rect">
            <a:avLst/>
          </a:prstGeom>
          <a:noFill/>
        </p:spPr>
        <p:txBody>
          <a:bodyPr wrap="square" rtlCol="0">
            <a:spAutoFit/>
          </a:bodyPr>
          <a:lstStyle/>
          <a:p>
            <a:pPr algn="ctr"/>
            <a:r>
              <a:rPr lang="en-US" altLang="zh-CN" sz="1200" b="1" dirty="0">
                <a:latin typeface="微软雅黑" panose="020B0503020204020204" pitchFamily="34" charset="-122"/>
                <a:ea typeface="微软雅黑" panose="020B0503020204020204" pitchFamily="34" charset="-122"/>
              </a:rPr>
              <a:t>2017</a:t>
            </a:r>
            <a:r>
              <a:rPr lang="zh-CN" altLang="en-US" sz="1200" b="1" dirty="0">
                <a:latin typeface="微软雅黑" panose="020B0503020204020204" pitchFamily="34" charset="-122"/>
                <a:ea typeface="微软雅黑" panose="020B0503020204020204" pitchFamily="34" charset="-122"/>
              </a:rPr>
              <a:t>年云</a:t>
            </a:r>
            <a:r>
              <a:rPr lang="en-US" altLang="zh-CN" sz="1200" b="1" dirty="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企业性质分布</a:t>
            </a:r>
          </a:p>
        </p:txBody>
      </p:sp>
      <p:sp>
        <p:nvSpPr>
          <p:cNvPr id="24" name="polygonal-synergy-shapes_32932"/>
          <p:cNvSpPr>
            <a:spLocks noChangeAspect="1"/>
          </p:cNvSpPr>
          <p:nvPr/>
        </p:nvSpPr>
        <p:spPr bwMode="auto">
          <a:xfrm>
            <a:off x="2512024" y="1733960"/>
            <a:ext cx="368311" cy="378566"/>
          </a:xfrm>
          <a:custGeom>
            <a:avLst/>
            <a:gdLst>
              <a:gd name="connsiteX0" fmla="*/ 0 w 585411"/>
              <a:gd name="connsiteY0" fmla="*/ 425580 h 601711"/>
              <a:gd name="connsiteX1" fmla="*/ 203440 w 585411"/>
              <a:gd name="connsiteY1" fmla="*/ 425580 h 601711"/>
              <a:gd name="connsiteX2" fmla="*/ 101720 w 585411"/>
              <a:gd name="connsiteY2" fmla="*/ 601711 h 601711"/>
              <a:gd name="connsiteX3" fmla="*/ 356320 w 585411"/>
              <a:gd name="connsiteY3" fmla="*/ 220093 h 601711"/>
              <a:gd name="connsiteX4" fmla="*/ 458040 w 585411"/>
              <a:gd name="connsiteY4" fmla="*/ 396224 h 601711"/>
              <a:gd name="connsiteX5" fmla="*/ 254600 w 585411"/>
              <a:gd name="connsiteY5" fmla="*/ 396224 h 601711"/>
              <a:gd name="connsiteX6" fmla="*/ 101720 w 585411"/>
              <a:gd name="connsiteY6" fmla="*/ 220093 h 601711"/>
              <a:gd name="connsiteX7" fmla="*/ 203440 w 585411"/>
              <a:gd name="connsiteY7" fmla="*/ 396224 h 601711"/>
              <a:gd name="connsiteX8" fmla="*/ 0 w 585411"/>
              <a:gd name="connsiteY8" fmla="*/ 396224 h 601711"/>
              <a:gd name="connsiteX9" fmla="*/ 381618 w 585411"/>
              <a:gd name="connsiteY9" fmla="*/ 205486 h 601711"/>
              <a:gd name="connsiteX10" fmla="*/ 585340 w 585411"/>
              <a:gd name="connsiteY10" fmla="*/ 205486 h 601711"/>
              <a:gd name="connsiteX11" fmla="*/ 483606 w 585411"/>
              <a:gd name="connsiteY11" fmla="*/ 381617 h 601711"/>
              <a:gd name="connsiteX12" fmla="*/ 127300 w 585411"/>
              <a:gd name="connsiteY12" fmla="*/ 205486 h 601711"/>
              <a:gd name="connsiteX13" fmla="*/ 330740 w 585411"/>
              <a:gd name="connsiteY13" fmla="*/ 205486 h 601711"/>
              <a:gd name="connsiteX14" fmla="*/ 229020 w 585411"/>
              <a:gd name="connsiteY14" fmla="*/ 381617 h 601711"/>
              <a:gd name="connsiteX15" fmla="*/ 483641 w 585411"/>
              <a:gd name="connsiteY15" fmla="*/ 0 h 601711"/>
              <a:gd name="connsiteX16" fmla="*/ 585411 w 585411"/>
              <a:gd name="connsiteY16" fmla="*/ 176131 h 601711"/>
              <a:gd name="connsiteX17" fmla="*/ 381618 w 585411"/>
              <a:gd name="connsiteY17" fmla="*/ 176131 h 60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411" h="601711">
                <a:moveTo>
                  <a:pt x="0" y="425580"/>
                </a:moveTo>
                <a:lnTo>
                  <a:pt x="203440" y="425580"/>
                </a:lnTo>
                <a:lnTo>
                  <a:pt x="101720" y="601711"/>
                </a:lnTo>
                <a:close/>
                <a:moveTo>
                  <a:pt x="356320" y="220093"/>
                </a:moveTo>
                <a:lnTo>
                  <a:pt x="458040" y="396224"/>
                </a:lnTo>
                <a:lnTo>
                  <a:pt x="254600" y="396224"/>
                </a:lnTo>
                <a:close/>
                <a:moveTo>
                  <a:pt x="101720" y="220093"/>
                </a:moveTo>
                <a:lnTo>
                  <a:pt x="203440" y="396224"/>
                </a:lnTo>
                <a:lnTo>
                  <a:pt x="0" y="396224"/>
                </a:lnTo>
                <a:close/>
                <a:moveTo>
                  <a:pt x="381618" y="205486"/>
                </a:moveTo>
                <a:lnTo>
                  <a:pt x="585340" y="205486"/>
                </a:lnTo>
                <a:lnTo>
                  <a:pt x="483606" y="381617"/>
                </a:lnTo>
                <a:close/>
                <a:moveTo>
                  <a:pt x="127300" y="205486"/>
                </a:moveTo>
                <a:lnTo>
                  <a:pt x="330740" y="205486"/>
                </a:lnTo>
                <a:lnTo>
                  <a:pt x="229020" y="381617"/>
                </a:lnTo>
                <a:close/>
                <a:moveTo>
                  <a:pt x="483641" y="0"/>
                </a:moveTo>
                <a:lnTo>
                  <a:pt x="585411" y="176131"/>
                </a:lnTo>
                <a:lnTo>
                  <a:pt x="381618" y="176131"/>
                </a:lnTo>
                <a:close/>
              </a:path>
            </a:pathLst>
          </a:custGeom>
          <a:solidFill>
            <a:srgbClr val="D13E3E"/>
          </a:solidFill>
          <a:ln>
            <a:noFill/>
          </a:ln>
        </p:spPr>
      </p:sp>
      <p:sp>
        <p:nvSpPr>
          <p:cNvPr id="21" name="文本框 20"/>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945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7" name="直接连接符 226"/>
          <p:cNvCxnSpPr/>
          <p:nvPr/>
        </p:nvCxnSpPr>
        <p:spPr>
          <a:xfrm flipH="1">
            <a:off x="2479630" y="1692498"/>
            <a:ext cx="2520000"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flipH="1">
            <a:off x="309851" y="1692498"/>
            <a:ext cx="883737"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579783" y="1155407"/>
            <a:ext cx="2278360" cy="1064906"/>
          </a:xfrm>
          <a:prstGeom prst="roundRect">
            <a:avLst>
              <a:gd name="adj" fmla="val 11132"/>
            </a:avLst>
          </a:prstGeom>
          <a:solidFill>
            <a:srgbClr val="D9D9D9"/>
          </a:solid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100" b="1" dirty="0" smtClean="0">
              <a:solidFill>
                <a:schemeClr val="tx1"/>
              </a:solidFill>
              <a:latin typeface="微软雅黑" panose="020B0503020204020204" pitchFamily="34" charset="-122"/>
              <a:ea typeface="微软雅黑" panose="020B0503020204020204" pitchFamily="34" charset="-122"/>
            </a:endParaRPr>
          </a:p>
          <a:p>
            <a:pPr algn="ctr"/>
            <a:endParaRPr lang="en-US" altLang="zh-CN" sz="1100" dirty="0">
              <a:solidFill>
                <a:schemeClr val="tx1"/>
              </a:solidFill>
              <a:latin typeface="微软雅黑" panose="020B0503020204020204" pitchFamily="34" charset="-122"/>
              <a:ea typeface="微软雅黑" panose="020B0503020204020204" pitchFamily="34" charset="-122"/>
            </a:endParaRPr>
          </a:p>
          <a:p>
            <a:pPr algn="ctr"/>
            <a:endParaRPr lang="en-US" altLang="zh-CN" sz="1100" dirty="0" smtClean="0">
              <a:solidFill>
                <a:schemeClr val="tx1"/>
              </a:solidFill>
              <a:latin typeface="微软雅黑" panose="020B0503020204020204" pitchFamily="34" charset="-122"/>
              <a:ea typeface="微软雅黑" panose="020B0503020204020204" pitchFamily="34" charset="-122"/>
            </a:endParaRPr>
          </a:p>
          <a:p>
            <a:pPr algn="ctr"/>
            <a:endParaRPr lang="en-US" altLang="zh-CN" sz="1100" dirty="0" smtClean="0">
              <a:solidFill>
                <a:schemeClr val="tx1"/>
              </a:solidFill>
              <a:latin typeface="微软雅黑" panose="020B0503020204020204" pitchFamily="34" charset="-122"/>
              <a:ea typeface="微软雅黑" panose="020B0503020204020204" pitchFamily="34" charset="-122"/>
            </a:endParaRPr>
          </a:p>
          <a:p>
            <a:pPr algn="ctr"/>
            <a:endParaRPr lang="en-US" altLang="zh-CN" sz="1100" dirty="0" smtClean="0">
              <a:solidFill>
                <a:schemeClr val="tx1"/>
              </a:solidFill>
              <a:latin typeface="微软雅黑" panose="020B0503020204020204" pitchFamily="34" charset="-122"/>
              <a:ea typeface="微软雅黑" panose="020B0503020204020204" pitchFamily="34" charset="-122"/>
            </a:endParaRPr>
          </a:p>
        </p:txBody>
      </p:sp>
      <p:sp>
        <p:nvSpPr>
          <p:cNvPr id="261" name="文本框 260"/>
          <p:cNvSpPr txBox="1"/>
          <p:nvPr/>
        </p:nvSpPr>
        <p:spPr>
          <a:xfrm>
            <a:off x="2240067" y="1588225"/>
            <a:ext cx="890170" cy="230832"/>
          </a:xfrm>
          <a:prstGeom prst="rect">
            <a:avLst/>
          </a:prstGeom>
          <a:noFill/>
        </p:spPr>
        <p:txBody>
          <a:bodyPr wrap="square" rtlCol="0">
            <a:spAutoFit/>
          </a:bodyPr>
          <a:lstStyle/>
          <a:p>
            <a:r>
              <a:rPr lang="zh-CN" altLang="en-US" sz="900" dirty="0" smtClean="0">
                <a:latin typeface="微软雅黑" panose="020B0503020204020204" pitchFamily="34" charset="-122"/>
                <a:ea typeface="微软雅黑" panose="020B0503020204020204" pitchFamily="34" charset="-122"/>
              </a:rPr>
              <a:t>低成本</a:t>
            </a:r>
          </a:p>
        </p:txBody>
      </p:sp>
      <p:sp>
        <p:nvSpPr>
          <p:cNvPr id="274" name="portrait_108912"/>
          <p:cNvSpPr>
            <a:spLocks noChangeAspect="1"/>
          </p:cNvSpPr>
          <p:nvPr/>
        </p:nvSpPr>
        <p:spPr bwMode="auto">
          <a:xfrm>
            <a:off x="1483050" y="1457690"/>
            <a:ext cx="471826" cy="460340"/>
          </a:xfrm>
          <a:custGeom>
            <a:avLst/>
            <a:gdLst>
              <a:gd name="connsiteX0" fmla="*/ 556474 w 605874"/>
              <a:gd name="connsiteY0" fmla="*/ 424522 h 591127"/>
              <a:gd name="connsiteX1" fmla="*/ 605874 w 605874"/>
              <a:gd name="connsiteY1" fmla="*/ 424522 h 591127"/>
              <a:gd name="connsiteX2" fmla="*/ 605874 w 605874"/>
              <a:gd name="connsiteY2" fmla="*/ 591127 h 591127"/>
              <a:gd name="connsiteX3" fmla="*/ 439128 w 605874"/>
              <a:gd name="connsiteY3" fmla="*/ 591127 h 591127"/>
              <a:gd name="connsiteX4" fmla="*/ 439128 w 605874"/>
              <a:gd name="connsiteY4" fmla="*/ 541664 h 591127"/>
              <a:gd name="connsiteX5" fmla="*/ 556474 w 605874"/>
              <a:gd name="connsiteY5" fmla="*/ 541664 h 591127"/>
              <a:gd name="connsiteX6" fmla="*/ 0 w 605874"/>
              <a:gd name="connsiteY6" fmla="*/ 424522 h 591127"/>
              <a:gd name="connsiteX7" fmla="*/ 49400 w 605874"/>
              <a:gd name="connsiteY7" fmla="*/ 424522 h 591127"/>
              <a:gd name="connsiteX8" fmla="*/ 49400 w 605874"/>
              <a:gd name="connsiteY8" fmla="*/ 541664 h 591127"/>
              <a:gd name="connsiteX9" fmla="*/ 166746 w 605874"/>
              <a:gd name="connsiteY9" fmla="*/ 541664 h 591127"/>
              <a:gd name="connsiteX10" fmla="*/ 166746 w 605874"/>
              <a:gd name="connsiteY10" fmla="*/ 591127 h 591127"/>
              <a:gd name="connsiteX11" fmla="*/ 0 w 605874"/>
              <a:gd name="connsiteY11" fmla="*/ 591127 h 591127"/>
              <a:gd name="connsiteX12" fmla="*/ 302937 w 605874"/>
              <a:gd name="connsiteY12" fmla="*/ 6210 h 591127"/>
              <a:gd name="connsiteX13" fmla="*/ 415376 w 605874"/>
              <a:gd name="connsiteY13" fmla="*/ 137160 h 591127"/>
              <a:gd name="connsiteX14" fmla="*/ 420865 w 605874"/>
              <a:gd name="connsiteY14" fmla="*/ 137900 h 591127"/>
              <a:gd name="connsiteX15" fmla="*/ 440000 w 605874"/>
              <a:gd name="connsiteY15" fmla="*/ 183822 h 591127"/>
              <a:gd name="connsiteX16" fmla="*/ 405586 w 605874"/>
              <a:gd name="connsiteY16" fmla="*/ 214930 h 591127"/>
              <a:gd name="connsiteX17" fmla="*/ 357376 w 605874"/>
              <a:gd name="connsiteY17" fmla="*/ 306180 h 591127"/>
              <a:gd name="connsiteX18" fmla="*/ 357376 w 605874"/>
              <a:gd name="connsiteY18" fmla="*/ 347657 h 591127"/>
              <a:gd name="connsiteX19" fmla="*/ 484501 w 605874"/>
              <a:gd name="connsiteY19" fmla="*/ 379506 h 591127"/>
              <a:gd name="connsiteX20" fmla="*/ 445044 w 605874"/>
              <a:gd name="connsiteY20" fmla="*/ 525713 h 591127"/>
              <a:gd name="connsiteX21" fmla="*/ 160978 w 605874"/>
              <a:gd name="connsiteY21" fmla="*/ 525713 h 591127"/>
              <a:gd name="connsiteX22" fmla="*/ 121372 w 605874"/>
              <a:gd name="connsiteY22" fmla="*/ 379506 h 591127"/>
              <a:gd name="connsiteX23" fmla="*/ 248645 w 605874"/>
              <a:gd name="connsiteY23" fmla="*/ 347657 h 591127"/>
              <a:gd name="connsiteX24" fmla="*/ 248645 w 605874"/>
              <a:gd name="connsiteY24" fmla="*/ 306180 h 591127"/>
              <a:gd name="connsiteX25" fmla="*/ 200288 w 605874"/>
              <a:gd name="connsiteY25" fmla="*/ 214930 h 591127"/>
              <a:gd name="connsiteX26" fmla="*/ 165873 w 605874"/>
              <a:gd name="connsiteY26" fmla="*/ 183822 h 591127"/>
              <a:gd name="connsiteX27" fmla="*/ 185009 w 605874"/>
              <a:gd name="connsiteY27" fmla="*/ 137900 h 591127"/>
              <a:gd name="connsiteX28" fmla="*/ 190646 w 605874"/>
              <a:gd name="connsiteY28" fmla="*/ 137160 h 591127"/>
              <a:gd name="connsiteX29" fmla="*/ 302937 w 605874"/>
              <a:gd name="connsiteY29" fmla="*/ 6210 h 591127"/>
              <a:gd name="connsiteX30" fmla="*/ 439128 w 605874"/>
              <a:gd name="connsiteY30" fmla="*/ 0 h 591127"/>
              <a:gd name="connsiteX31" fmla="*/ 605874 w 605874"/>
              <a:gd name="connsiteY31" fmla="*/ 0 h 591127"/>
              <a:gd name="connsiteX32" fmla="*/ 605874 w 605874"/>
              <a:gd name="connsiteY32" fmla="*/ 166464 h 591127"/>
              <a:gd name="connsiteX33" fmla="*/ 556474 w 605874"/>
              <a:gd name="connsiteY33" fmla="*/ 166464 h 591127"/>
              <a:gd name="connsiteX34" fmla="*/ 556474 w 605874"/>
              <a:gd name="connsiteY34" fmla="*/ 49317 h 591127"/>
              <a:gd name="connsiteX35" fmla="*/ 439128 w 605874"/>
              <a:gd name="connsiteY35" fmla="*/ 49317 h 591127"/>
              <a:gd name="connsiteX36" fmla="*/ 0 w 605874"/>
              <a:gd name="connsiteY36" fmla="*/ 0 h 591127"/>
              <a:gd name="connsiteX37" fmla="*/ 166746 w 605874"/>
              <a:gd name="connsiteY37" fmla="*/ 0 h 591127"/>
              <a:gd name="connsiteX38" fmla="*/ 166746 w 605874"/>
              <a:gd name="connsiteY38" fmla="*/ 49317 h 591127"/>
              <a:gd name="connsiteX39" fmla="*/ 49400 w 605874"/>
              <a:gd name="connsiteY39" fmla="*/ 49317 h 591127"/>
              <a:gd name="connsiteX40" fmla="*/ 49400 w 605874"/>
              <a:gd name="connsiteY40" fmla="*/ 166464 h 591127"/>
              <a:gd name="connsiteX41" fmla="*/ 0 w 605874"/>
              <a:gd name="connsiteY41" fmla="*/ 166464 h 59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5874" h="591127">
                <a:moveTo>
                  <a:pt x="556474" y="424522"/>
                </a:moveTo>
                <a:lnTo>
                  <a:pt x="605874" y="424522"/>
                </a:lnTo>
                <a:lnTo>
                  <a:pt x="605874" y="591127"/>
                </a:lnTo>
                <a:lnTo>
                  <a:pt x="439128" y="591127"/>
                </a:lnTo>
                <a:lnTo>
                  <a:pt x="439128" y="541664"/>
                </a:lnTo>
                <a:lnTo>
                  <a:pt x="556474" y="541664"/>
                </a:lnTo>
                <a:close/>
                <a:moveTo>
                  <a:pt x="0" y="424522"/>
                </a:moveTo>
                <a:lnTo>
                  <a:pt x="49400" y="424522"/>
                </a:lnTo>
                <a:lnTo>
                  <a:pt x="49400" y="541664"/>
                </a:lnTo>
                <a:lnTo>
                  <a:pt x="166746" y="541664"/>
                </a:lnTo>
                <a:lnTo>
                  <a:pt x="166746" y="591127"/>
                </a:lnTo>
                <a:lnTo>
                  <a:pt x="0" y="591127"/>
                </a:lnTo>
                <a:close/>
                <a:moveTo>
                  <a:pt x="302937" y="6210"/>
                </a:moveTo>
                <a:cubicBezTo>
                  <a:pt x="362272" y="6210"/>
                  <a:pt x="410778" y="63834"/>
                  <a:pt x="415376" y="137160"/>
                </a:cubicBezTo>
                <a:cubicBezTo>
                  <a:pt x="417156" y="137160"/>
                  <a:pt x="419085" y="137456"/>
                  <a:pt x="420865" y="137900"/>
                </a:cubicBezTo>
                <a:cubicBezTo>
                  <a:pt x="437033" y="142196"/>
                  <a:pt x="445637" y="162787"/>
                  <a:pt x="440000" y="183822"/>
                </a:cubicBezTo>
                <a:cubicBezTo>
                  <a:pt x="434957" y="202783"/>
                  <a:pt x="420271" y="215670"/>
                  <a:pt x="405586" y="214930"/>
                </a:cubicBezTo>
                <a:cubicBezTo>
                  <a:pt x="395499" y="249889"/>
                  <a:pt x="378589" y="283515"/>
                  <a:pt x="357376" y="306180"/>
                </a:cubicBezTo>
                <a:lnTo>
                  <a:pt x="357376" y="347657"/>
                </a:lnTo>
                <a:lnTo>
                  <a:pt x="484501" y="379506"/>
                </a:lnTo>
                <a:lnTo>
                  <a:pt x="445044" y="525713"/>
                </a:lnTo>
                <a:lnTo>
                  <a:pt x="160978" y="525713"/>
                </a:lnTo>
                <a:lnTo>
                  <a:pt x="121372" y="379506"/>
                </a:lnTo>
                <a:lnTo>
                  <a:pt x="248645" y="347657"/>
                </a:lnTo>
                <a:lnTo>
                  <a:pt x="248645" y="306180"/>
                </a:lnTo>
                <a:cubicBezTo>
                  <a:pt x="227433" y="283515"/>
                  <a:pt x="210374" y="249889"/>
                  <a:pt x="200288" y="214930"/>
                </a:cubicBezTo>
                <a:cubicBezTo>
                  <a:pt x="185602" y="215670"/>
                  <a:pt x="170917" y="202783"/>
                  <a:pt x="165873" y="183822"/>
                </a:cubicBezTo>
                <a:cubicBezTo>
                  <a:pt x="160237" y="162787"/>
                  <a:pt x="168840" y="142196"/>
                  <a:pt x="185009" y="137900"/>
                </a:cubicBezTo>
                <a:cubicBezTo>
                  <a:pt x="186789" y="137456"/>
                  <a:pt x="188717" y="137160"/>
                  <a:pt x="190646" y="137160"/>
                </a:cubicBezTo>
                <a:cubicBezTo>
                  <a:pt x="195244" y="63834"/>
                  <a:pt x="243750" y="6210"/>
                  <a:pt x="302937" y="6210"/>
                </a:cubicBezTo>
                <a:close/>
                <a:moveTo>
                  <a:pt x="439128" y="0"/>
                </a:moveTo>
                <a:lnTo>
                  <a:pt x="605874" y="0"/>
                </a:lnTo>
                <a:lnTo>
                  <a:pt x="605874" y="166464"/>
                </a:lnTo>
                <a:lnTo>
                  <a:pt x="556474" y="166464"/>
                </a:lnTo>
                <a:lnTo>
                  <a:pt x="556474" y="49317"/>
                </a:lnTo>
                <a:lnTo>
                  <a:pt x="439128" y="49317"/>
                </a:lnTo>
                <a:close/>
                <a:moveTo>
                  <a:pt x="0" y="0"/>
                </a:moveTo>
                <a:lnTo>
                  <a:pt x="166746" y="0"/>
                </a:lnTo>
                <a:lnTo>
                  <a:pt x="166746" y="49317"/>
                </a:lnTo>
                <a:lnTo>
                  <a:pt x="49400" y="49317"/>
                </a:lnTo>
                <a:lnTo>
                  <a:pt x="49400" y="166464"/>
                </a:lnTo>
                <a:lnTo>
                  <a:pt x="0" y="166464"/>
                </a:lnTo>
                <a:close/>
              </a:path>
            </a:pathLst>
          </a:custGeom>
          <a:solidFill>
            <a:srgbClr val="373D41">
              <a:alpha val="20000"/>
            </a:srgbClr>
          </a:solidFill>
          <a:ln>
            <a:noFill/>
          </a:ln>
        </p:spPr>
      </p:sp>
      <p:sp>
        <p:nvSpPr>
          <p:cNvPr id="256" name="矩形 255"/>
          <p:cNvSpPr/>
          <p:nvPr/>
        </p:nvSpPr>
        <p:spPr>
          <a:xfrm>
            <a:off x="2029471" y="2694683"/>
            <a:ext cx="6799746" cy="1980000"/>
          </a:xfrm>
          <a:prstGeom prst="rect">
            <a:avLst/>
          </a:prstGeom>
          <a:solidFill>
            <a:schemeClr val="bg1">
              <a:lumMod val="85000"/>
            </a:schemeClr>
          </a:solid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组合 171"/>
          <p:cNvGrpSpPr/>
          <p:nvPr/>
        </p:nvGrpSpPr>
        <p:grpSpPr>
          <a:xfrm>
            <a:off x="2499566" y="3321022"/>
            <a:ext cx="2399494" cy="1002753"/>
            <a:chOff x="821256" y="2093132"/>
            <a:chExt cx="3031705" cy="1266957"/>
          </a:xfrm>
        </p:grpSpPr>
        <p:sp>
          <p:nvSpPr>
            <p:cNvPr id="154" name="cloud-full-of-rain_70886"/>
            <p:cNvSpPr>
              <a:spLocks noChangeAspect="1"/>
            </p:cNvSpPr>
            <p:nvPr/>
          </p:nvSpPr>
          <p:spPr bwMode="auto">
            <a:xfrm>
              <a:off x="821256" y="2355567"/>
              <a:ext cx="3031705" cy="996046"/>
            </a:xfrm>
            <a:custGeom>
              <a:avLst/>
              <a:gdLst>
                <a:gd name="T0" fmla="*/ 5420 w 5733"/>
                <a:gd name="T1" fmla="*/ 1789 h 3774"/>
                <a:gd name="T2" fmla="*/ 4917 w 5733"/>
                <a:gd name="T3" fmla="*/ 1466 h 3774"/>
                <a:gd name="T4" fmla="*/ 3790 w 5733"/>
                <a:gd name="T5" fmla="*/ 481 h 3774"/>
                <a:gd name="T6" fmla="*/ 3644 w 5733"/>
                <a:gd name="T7" fmla="*/ 491 h 3774"/>
                <a:gd name="T8" fmla="*/ 2535 w 5733"/>
                <a:gd name="T9" fmla="*/ 0 h 3774"/>
                <a:gd name="T10" fmla="*/ 1515 w 5733"/>
                <a:gd name="T11" fmla="*/ 401 h 3774"/>
                <a:gd name="T12" fmla="*/ 1082 w 5733"/>
                <a:gd name="T13" fmla="*/ 1135 h 3774"/>
                <a:gd name="T14" fmla="*/ 0 w 5733"/>
                <a:gd name="T15" fmla="*/ 2442 h 3774"/>
                <a:gd name="T16" fmla="*/ 1331 w 5733"/>
                <a:gd name="T17" fmla="*/ 3774 h 3774"/>
                <a:gd name="T18" fmla="*/ 1364 w 5733"/>
                <a:gd name="T19" fmla="*/ 3774 h 3774"/>
                <a:gd name="T20" fmla="*/ 4550 w 5733"/>
                <a:gd name="T21" fmla="*/ 3774 h 3774"/>
                <a:gd name="T22" fmla="*/ 5733 w 5733"/>
                <a:gd name="T23" fmla="*/ 2590 h 3774"/>
                <a:gd name="T24" fmla="*/ 5420 w 5733"/>
                <a:gd name="T25" fmla="*/ 1789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3" h="3774">
                  <a:moveTo>
                    <a:pt x="5420" y="1789"/>
                  </a:moveTo>
                  <a:cubicBezTo>
                    <a:pt x="5281" y="1638"/>
                    <a:pt x="5108" y="1528"/>
                    <a:pt x="4917" y="1466"/>
                  </a:cubicBezTo>
                  <a:cubicBezTo>
                    <a:pt x="4842" y="911"/>
                    <a:pt x="4365" y="481"/>
                    <a:pt x="3790" y="481"/>
                  </a:cubicBezTo>
                  <a:cubicBezTo>
                    <a:pt x="3741" y="481"/>
                    <a:pt x="3692" y="484"/>
                    <a:pt x="3644" y="491"/>
                  </a:cubicBezTo>
                  <a:cubicBezTo>
                    <a:pt x="3362" y="180"/>
                    <a:pt x="2961" y="0"/>
                    <a:pt x="2535" y="0"/>
                  </a:cubicBezTo>
                  <a:cubicBezTo>
                    <a:pt x="2155" y="0"/>
                    <a:pt x="1793" y="142"/>
                    <a:pt x="1515" y="401"/>
                  </a:cubicBezTo>
                  <a:cubicBezTo>
                    <a:pt x="1300" y="601"/>
                    <a:pt x="1151" y="855"/>
                    <a:pt x="1082" y="1135"/>
                  </a:cubicBezTo>
                  <a:cubicBezTo>
                    <a:pt x="466" y="1252"/>
                    <a:pt x="0" y="1794"/>
                    <a:pt x="0" y="2442"/>
                  </a:cubicBezTo>
                  <a:cubicBezTo>
                    <a:pt x="0" y="3176"/>
                    <a:pt x="597" y="3774"/>
                    <a:pt x="1331" y="3774"/>
                  </a:cubicBezTo>
                  <a:lnTo>
                    <a:pt x="1364" y="3774"/>
                  </a:lnTo>
                  <a:lnTo>
                    <a:pt x="4550" y="3774"/>
                  </a:lnTo>
                  <a:cubicBezTo>
                    <a:pt x="5203" y="3774"/>
                    <a:pt x="5733" y="3243"/>
                    <a:pt x="5733" y="2590"/>
                  </a:cubicBezTo>
                  <a:cubicBezTo>
                    <a:pt x="5733" y="2293"/>
                    <a:pt x="5622" y="2008"/>
                    <a:pt x="5420" y="1789"/>
                  </a:cubicBezTo>
                  <a:close/>
                </a:path>
              </a:pathLst>
            </a:custGeom>
            <a:solidFill>
              <a:schemeClr val="bg1">
                <a:lumMod val="85000"/>
              </a:schemeClr>
            </a:solidFill>
            <a:ln w="38100">
              <a:solidFill>
                <a:srgbClr val="373D41"/>
              </a:solidFill>
            </a:ln>
          </p:spPr>
        </p:sp>
        <p:grpSp>
          <p:nvGrpSpPr>
            <p:cNvPr id="162" name="组合 161"/>
            <p:cNvGrpSpPr/>
            <p:nvPr/>
          </p:nvGrpSpPr>
          <p:grpSpPr>
            <a:xfrm>
              <a:off x="1183741" y="2722628"/>
              <a:ext cx="445028" cy="445025"/>
              <a:chOff x="1139416" y="2768839"/>
              <a:chExt cx="445028" cy="445025"/>
            </a:xfrm>
          </p:grpSpPr>
          <p:grpSp>
            <p:nvGrpSpPr>
              <p:cNvPr id="161" name="组合 160"/>
              <p:cNvGrpSpPr/>
              <p:nvPr/>
            </p:nvGrpSpPr>
            <p:grpSpPr>
              <a:xfrm>
                <a:off x="1139416" y="2768839"/>
                <a:ext cx="445028" cy="445025"/>
                <a:chOff x="1092688" y="2722111"/>
                <a:chExt cx="538484" cy="538481"/>
              </a:xfrm>
            </p:grpSpPr>
            <p:sp>
              <p:nvSpPr>
                <p:cNvPr id="27" name="Teardrop 46"/>
                <p:cNvSpPr/>
                <p:nvPr/>
              </p:nvSpPr>
              <p:spPr>
                <a:xfrm rot="8100000">
                  <a:off x="1092688" y="2722111"/>
                  <a:ext cx="538484" cy="538481"/>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8" name="Oval 47"/>
                <p:cNvSpPr/>
                <p:nvPr/>
              </p:nvSpPr>
              <p:spPr>
                <a:xfrm>
                  <a:off x="1156542" y="2787209"/>
                  <a:ext cx="410776" cy="41077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sz="1000" b="1" dirty="0">
                    <a:solidFill>
                      <a:schemeClr val="tx1">
                        <a:lumMod val="75000"/>
                        <a:lumOff val="25000"/>
                      </a:schemeClr>
                    </a:solidFill>
                  </a:endParaRPr>
                </a:p>
              </p:txBody>
            </p:sp>
          </p:grpSp>
          <p:grpSp>
            <p:nvGrpSpPr>
              <p:cNvPr id="24" name="Group 56"/>
              <p:cNvGrpSpPr/>
              <p:nvPr/>
            </p:nvGrpSpPr>
            <p:grpSpPr>
              <a:xfrm>
                <a:off x="1252160" y="2848034"/>
                <a:ext cx="219540" cy="263068"/>
                <a:chOff x="3735388" y="3473450"/>
                <a:chExt cx="184150" cy="220663"/>
              </a:xfrm>
              <a:solidFill>
                <a:srgbClr val="D13E3E"/>
              </a:solidFill>
            </p:grpSpPr>
            <p:sp>
              <p:nvSpPr>
                <p:cNvPr id="25" name="Freeform: Shape 57"/>
                <p:cNvSpPr>
                  <a:spLocks/>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anchor="ctr"/>
                <a:lstStyle/>
                <a:p>
                  <a:pPr algn="ctr"/>
                  <a:endParaRPr dirty="0"/>
                </a:p>
              </p:txBody>
            </p:sp>
            <p:sp>
              <p:nvSpPr>
                <p:cNvPr id="26" name="Freeform: Shape 58"/>
                <p:cNvSpPr>
                  <a:spLocks/>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anchor="ctr"/>
                <a:lstStyle/>
                <a:p>
                  <a:pPr algn="ctr"/>
                  <a:endParaRPr dirty="0"/>
                </a:p>
              </p:txBody>
            </p:sp>
          </p:grpSp>
        </p:grpSp>
        <p:grpSp>
          <p:nvGrpSpPr>
            <p:cNvPr id="160" name="组合 159"/>
            <p:cNvGrpSpPr/>
            <p:nvPr/>
          </p:nvGrpSpPr>
          <p:grpSpPr>
            <a:xfrm>
              <a:off x="1818409" y="2471589"/>
              <a:ext cx="334356" cy="334354"/>
              <a:chOff x="1739977" y="2667044"/>
              <a:chExt cx="404571" cy="404568"/>
            </a:xfrm>
          </p:grpSpPr>
          <p:sp>
            <p:nvSpPr>
              <p:cNvPr id="34" name="Teardrop 46"/>
              <p:cNvSpPr/>
              <p:nvPr/>
            </p:nvSpPr>
            <p:spPr>
              <a:xfrm rot="8100000">
                <a:off x="1739977" y="2667044"/>
                <a:ext cx="404571" cy="404568"/>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35" name="Oval 47"/>
              <p:cNvSpPr/>
              <p:nvPr/>
            </p:nvSpPr>
            <p:spPr>
              <a:xfrm>
                <a:off x="1787951" y="2715953"/>
                <a:ext cx="308622" cy="30861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lnSpcReduction="10000"/>
              </a:bodyPr>
              <a:lstStyle/>
              <a:p>
                <a:pPr algn="ctr"/>
                <a:endParaRPr lang="en-US" sz="1000" b="1" dirty="0">
                  <a:solidFill>
                    <a:schemeClr val="tx1">
                      <a:lumMod val="75000"/>
                      <a:lumOff val="25000"/>
                    </a:schemeClr>
                  </a:solidFill>
                </a:endParaRPr>
              </a:p>
            </p:txBody>
          </p:sp>
          <p:grpSp>
            <p:nvGrpSpPr>
              <p:cNvPr id="31" name="Group 65"/>
              <p:cNvGrpSpPr/>
              <p:nvPr/>
            </p:nvGrpSpPr>
            <p:grpSpPr>
              <a:xfrm>
                <a:off x="1882484" y="2776942"/>
                <a:ext cx="119563" cy="184779"/>
                <a:chOff x="5403850" y="3486150"/>
                <a:chExt cx="139700" cy="215900"/>
              </a:xfrm>
              <a:solidFill>
                <a:srgbClr val="D13E3E"/>
              </a:solidFill>
            </p:grpSpPr>
            <p:sp>
              <p:nvSpPr>
                <p:cNvPr id="32" name="Freeform: Shape 66"/>
                <p:cNvSpPr>
                  <a:spLocks/>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headEnd/>
                  <a:tailEnd/>
                </a:ln>
              </p:spPr>
              <p:txBody>
                <a:bodyPr anchor="ctr"/>
                <a:lstStyle/>
                <a:p>
                  <a:pPr algn="ctr"/>
                  <a:endParaRPr dirty="0"/>
                </a:p>
              </p:txBody>
            </p:sp>
            <p:sp>
              <p:nvSpPr>
                <p:cNvPr id="33" name="Freeform: Shape 67"/>
                <p:cNvSpPr>
                  <a:spLocks/>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headEnd/>
                  <a:tailEnd/>
                </a:ln>
              </p:spPr>
              <p:txBody>
                <a:bodyPr anchor="ctr"/>
                <a:lstStyle/>
                <a:p>
                  <a:pPr algn="ctr"/>
                  <a:endParaRPr dirty="0"/>
                </a:p>
              </p:txBody>
            </p:sp>
          </p:grpSp>
        </p:grpSp>
        <p:grpSp>
          <p:nvGrpSpPr>
            <p:cNvPr id="158" name="组合 157"/>
            <p:cNvGrpSpPr/>
            <p:nvPr/>
          </p:nvGrpSpPr>
          <p:grpSpPr>
            <a:xfrm>
              <a:off x="2909980" y="2698513"/>
              <a:ext cx="445028" cy="445025"/>
              <a:chOff x="2778202" y="2853545"/>
              <a:chExt cx="538484" cy="538481"/>
            </a:xfrm>
          </p:grpSpPr>
          <p:grpSp>
            <p:nvGrpSpPr>
              <p:cNvPr id="37" name="组合 36"/>
              <p:cNvGrpSpPr/>
              <p:nvPr/>
            </p:nvGrpSpPr>
            <p:grpSpPr>
              <a:xfrm>
                <a:off x="2778202" y="2853545"/>
                <a:ext cx="538484" cy="538481"/>
                <a:chOff x="927084" y="1167864"/>
                <a:chExt cx="538484" cy="538481"/>
              </a:xfrm>
            </p:grpSpPr>
            <p:sp>
              <p:nvSpPr>
                <p:cNvPr id="44" name="Teardrop 46"/>
                <p:cNvSpPr/>
                <p:nvPr/>
              </p:nvSpPr>
              <p:spPr>
                <a:xfrm rot="8100000">
                  <a:off x="927084" y="1167864"/>
                  <a:ext cx="538484" cy="538481"/>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45" name="Oval 47"/>
                <p:cNvSpPr/>
                <p:nvPr/>
              </p:nvSpPr>
              <p:spPr>
                <a:xfrm>
                  <a:off x="990938" y="1232962"/>
                  <a:ext cx="410776" cy="41077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sz="1000" b="1" dirty="0">
                    <a:solidFill>
                      <a:schemeClr val="tx1">
                        <a:lumMod val="75000"/>
                        <a:lumOff val="25000"/>
                      </a:schemeClr>
                    </a:solidFill>
                  </a:endParaRPr>
                </a:p>
              </p:txBody>
            </p:sp>
          </p:grpSp>
          <p:grpSp>
            <p:nvGrpSpPr>
              <p:cNvPr id="38" name="Group 59"/>
              <p:cNvGrpSpPr/>
              <p:nvPr/>
            </p:nvGrpSpPr>
            <p:grpSpPr>
              <a:xfrm>
                <a:off x="2941983" y="3019043"/>
                <a:ext cx="210922" cy="207484"/>
                <a:chOff x="4797425" y="4017963"/>
                <a:chExt cx="195263" cy="192088"/>
              </a:xfrm>
              <a:solidFill>
                <a:srgbClr val="D13E3E"/>
              </a:solidFill>
            </p:grpSpPr>
            <p:sp>
              <p:nvSpPr>
                <p:cNvPr id="39" name="Freeform: Shape 60"/>
                <p:cNvSpPr>
                  <a:spLocks/>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headEnd/>
                  <a:tailEnd/>
                </a:ln>
              </p:spPr>
              <p:txBody>
                <a:bodyPr anchor="ctr"/>
                <a:lstStyle/>
                <a:p>
                  <a:pPr algn="ctr"/>
                  <a:endParaRPr dirty="0"/>
                </a:p>
              </p:txBody>
            </p:sp>
            <p:sp>
              <p:nvSpPr>
                <p:cNvPr id="40" name="Freeform: Shape 61"/>
                <p:cNvSpPr>
                  <a:spLocks/>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headEnd/>
                  <a:tailEnd/>
                </a:ln>
              </p:spPr>
              <p:txBody>
                <a:bodyPr anchor="ctr"/>
                <a:lstStyle/>
                <a:p>
                  <a:pPr algn="ctr"/>
                  <a:endParaRPr dirty="0"/>
                </a:p>
              </p:txBody>
            </p:sp>
            <p:sp>
              <p:nvSpPr>
                <p:cNvPr id="41" name="Freeform: Shape 62"/>
                <p:cNvSpPr>
                  <a:spLocks/>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headEnd/>
                  <a:tailEnd/>
                </a:ln>
              </p:spPr>
              <p:txBody>
                <a:bodyPr anchor="ctr"/>
                <a:lstStyle/>
                <a:p>
                  <a:pPr algn="ctr"/>
                  <a:endParaRPr dirty="0"/>
                </a:p>
              </p:txBody>
            </p:sp>
            <p:sp>
              <p:nvSpPr>
                <p:cNvPr id="42" name="Freeform: Shape 63"/>
                <p:cNvSpPr>
                  <a:spLocks/>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headEnd/>
                  <a:tailEnd/>
                </a:ln>
              </p:spPr>
              <p:txBody>
                <a:bodyPr anchor="ctr"/>
                <a:lstStyle/>
                <a:p>
                  <a:pPr algn="ctr"/>
                  <a:endParaRPr dirty="0"/>
                </a:p>
              </p:txBody>
            </p:sp>
            <p:sp>
              <p:nvSpPr>
                <p:cNvPr id="43" name="Freeform: Shape 64"/>
                <p:cNvSpPr>
                  <a:spLocks/>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headEnd/>
                  <a:tailEnd/>
                </a:ln>
              </p:spPr>
              <p:txBody>
                <a:bodyPr anchor="ctr"/>
                <a:lstStyle/>
                <a:p>
                  <a:pPr algn="ctr"/>
                  <a:endParaRPr dirty="0"/>
                </a:p>
              </p:txBody>
            </p:sp>
          </p:grpSp>
        </p:grpSp>
        <p:grpSp>
          <p:nvGrpSpPr>
            <p:cNvPr id="157" name="组合 156"/>
            <p:cNvGrpSpPr/>
            <p:nvPr/>
          </p:nvGrpSpPr>
          <p:grpSpPr>
            <a:xfrm>
              <a:off x="2723901" y="2259123"/>
              <a:ext cx="334356" cy="334354"/>
              <a:chOff x="2578591" y="2164940"/>
              <a:chExt cx="404571" cy="404568"/>
            </a:xfrm>
          </p:grpSpPr>
          <p:sp>
            <p:nvSpPr>
              <p:cNvPr id="54" name="Teardrop 46"/>
              <p:cNvSpPr/>
              <p:nvPr/>
            </p:nvSpPr>
            <p:spPr>
              <a:xfrm rot="8100000">
                <a:off x="2578591" y="2164940"/>
                <a:ext cx="404571" cy="404568"/>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55" name="Oval 47"/>
              <p:cNvSpPr/>
              <p:nvPr/>
            </p:nvSpPr>
            <p:spPr>
              <a:xfrm>
                <a:off x="2626565" y="2213849"/>
                <a:ext cx="308622" cy="30861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lnSpcReduction="10000"/>
              </a:bodyPr>
              <a:lstStyle/>
              <a:p>
                <a:pPr algn="ctr"/>
                <a:endParaRPr lang="en-US" sz="1000" b="1" dirty="0">
                  <a:solidFill>
                    <a:schemeClr val="tx1">
                      <a:lumMod val="75000"/>
                      <a:lumOff val="25000"/>
                    </a:schemeClr>
                  </a:solidFill>
                </a:endParaRPr>
              </a:p>
            </p:txBody>
          </p:sp>
          <p:grpSp>
            <p:nvGrpSpPr>
              <p:cNvPr id="48" name="Group 68"/>
              <p:cNvGrpSpPr/>
              <p:nvPr/>
            </p:nvGrpSpPr>
            <p:grpSpPr>
              <a:xfrm>
                <a:off x="2694828" y="2280544"/>
                <a:ext cx="172100" cy="173354"/>
                <a:chOff x="1905000" y="3457575"/>
                <a:chExt cx="217488" cy="219075"/>
              </a:xfrm>
              <a:solidFill>
                <a:srgbClr val="D13E3E"/>
              </a:solidFill>
            </p:grpSpPr>
            <p:sp>
              <p:nvSpPr>
                <p:cNvPr id="49" name="Freeform: Shape 69"/>
                <p:cNvSpPr>
                  <a:spLocks/>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headEnd/>
                  <a:tailEnd/>
                </a:ln>
              </p:spPr>
              <p:txBody>
                <a:bodyPr anchor="ctr"/>
                <a:lstStyle/>
                <a:p>
                  <a:pPr algn="ctr"/>
                  <a:endParaRPr dirty="0"/>
                </a:p>
              </p:txBody>
            </p:sp>
            <p:sp>
              <p:nvSpPr>
                <p:cNvPr id="50" name="Freeform: Shape 70"/>
                <p:cNvSpPr>
                  <a:spLocks/>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headEnd/>
                  <a:tailEnd/>
                </a:ln>
              </p:spPr>
              <p:txBody>
                <a:bodyPr anchor="ctr"/>
                <a:lstStyle/>
                <a:p>
                  <a:pPr algn="ctr"/>
                  <a:endParaRPr dirty="0"/>
                </a:p>
              </p:txBody>
            </p:sp>
            <p:sp>
              <p:nvSpPr>
                <p:cNvPr id="51" name="Freeform: Shape 71"/>
                <p:cNvSpPr>
                  <a:spLocks/>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headEnd/>
                  <a:tailEnd/>
                </a:ln>
              </p:spPr>
              <p:txBody>
                <a:bodyPr anchor="ctr"/>
                <a:lstStyle/>
                <a:p>
                  <a:pPr algn="ctr"/>
                  <a:endParaRPr dirty="0"/>
                </a:p>
              </p:txBody>
            </p:sp>
            <p:sp>
              <p:nvSpPr>
                <p:cNvPr id="52" name="Freeform: Shape 72"/>
                <p:cNvSpPr>
                  <a:spLocks/>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headEnd/>
                  <a:tailEnd/>
                </a:ln>
              </p:spPr>
              <p:txBody>
                <a:bodyPr anchor="ctr"/>
                <a:lstStyle/>
                <a:p>
                  <a:pPr algn="ctr"/>
                  <a:endParaRPr dirty="0"/>
                </a:p>
              </p:txBody>
            </p:sp>
            <p:sp>
              <p:nvSpPr>
                <p:cNvPr id="53" name="Freeform: Shape 73"/>
                <p:cNvSpPr>
                  <a:spLocks/>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headEnd/>
                  <a:tailEnd/>
                </a:ln>
              </p:spPr>
              <p:txBody>
                <a:bodyPr anchor="ctr"/>
                <a:lstStyle/>
                <a:p>
                  <a:pPr algn="ctr"/>
                  <a:endParaRPr dirty="0"/>
                </a:p>
              </p:txBody>
            </p:sp>
          </p:grpSp>
        </p:grpSp>
        <p:grpSp>
          <p:nvGrpSpPr>
            <p:cNvPr id="156" name="组合 155"/>
            <p:cNvGrpSpPr/>
            <p:nvPr/>
          </p:nvGrpSpPr>
          <p:grpSpPr>
            <a:xfrm>
              <a:off x="2283597" y="2093132"/>
              <a:ext cx="303960" cy="303958"/>
              <a:chOff x="2140894" y="2258540"/>
              <a:chExt cx="367792" cy="367789"/>
            </a:xfrm>
          </p:grpSpPr>
          <p:sp>
            <p:nvSpPr>
              <p:cNvPr id="62" name="Teardrop 46"/>
              <p:cNvSpPr/>
              <p:nvPr/>
            </p:nvSpPr>
            <p:spPr>
              <a:xfrm rot="8100000">
                <a:off x="2140894" y="2258540"/>
                <a:ext cx="367792" cy="367789"/>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63" name="Oval 47"/>
              <p:cNvSpPr/>
              <p:nvPr/>
            </p:nvSpPr>
            <p:spPr>
              <a:xfrm>
                <a:off x="2184507" y="2303003"/>
                <a:ext cx="280566" cy="28056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sz="1000" b="1" dirty="0">
                  <a:solidFill>
                    <a:schemeClr val="tx1">
                      <a:lumMod val="75000"/>
                      <a:lumOff val="25000"/>
                    </a:schemeClr>
                  </a:solidFill>
                </a:endParaRPr>
              </a:p>
            </p:txBody>
          </p:sp>
          <p:grpSp>
            <p:nvGrpSpPr>
              <p:cNvPr id="58" name="Group 110"/>
              <p:cNvGrpSpPr/>
              <p:nvPr/>
            </p:nvGrpSpPr>
            <p:grpSpPr>
              <a:xfrm>
                <a:off x="2251562" y="2359437"/>
                <a:ext cx="146461" cy="165988"/>
                <a:chOff x="5380038" y="2333625"/>
                <a:chExt cx="190500" cy="215900"/>
              </a:xfrm>
              <a:solidFill>
                <a:srgbClr val="D13E3E"/>
              </a:solidFill>
            </p:grpSpPr>
            <p:sp>
              <p:nvSpPr>
                <p:cNvPr id="59" name="Freeform: Shape 111"/>
                <p:cNvSpPr>
                  <a:spLocks/>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anchor="ctr"/>
                <a:lstStyle/>
                <a:p>
                  <a:pPr algn="ctr"/>
                  <a:endParaRPr dirty="0"/>
                </a:p>
              </p:txBody>
            </p:sp>
            <p:sp>
              <p:nvSpPr>
                <p:cNvPr id="60" name="Freeform: Shape 11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anchor="ctr"/>
                <a:lstStyle/>
                <a:p>
                  <a:pPr algn="ctr"/>
                  <a:endParaRPr dirty="0"/>
                </a:p>
              </p:txBody>
            </p:sp>
            <p:sp>
              <p:nvSpPr>
                <p:cNvPr id="61" name="Oval 113"/>
                <p:cNvSpPr>
                  <a:spLocks/>
                </p:cNvSpPr>
                <p:nvPr/>
              </p:nvSpPr>
              <p:spPr bwMode="auto">
                <a:xfrm>
                  <a:off x="5380038" y="2333625"/>
                  <a:ext cx="15875" cy="14288"/>
                </a:xfrm>
                <a:prstGeom prst="ellipse">
                  <a:avLst/>
                </a:prstGeom>
                <a:grpFill/>
                <a:ln w="9525">
                  <a:noFill/>
                  <a:round/>
                  <a:headEnd/>
                  <a:tailEnd/>
                </a:ln>
              </p:spPr>
              <p:txBody>
                <a:bodyPr anchor="ctr"/>
                <a:lstStyle/>
                <a:p>
                  <a:pPr algn="ctr"/>
                  <a:endParaRPr dirty="0"/>
                </a:p>
              </p:txBody>
            </p:sp>
          </p:grpSp>
        </p:grpSp>
        <p:grpSp>
          <p:nvGrpSpPr>
            <p:cNvPr id="159" name="组合 158"/>
            <p:cNvGrpSpPr/>
            <p:nvPr/>
          </p:nvGrpSpPr>
          <p:grpSpPr>
            <a:xfrm>
              <a:off x="2291870" y="2478745"/>
              <a:ext cx="404571" cy="404568"/>
              <a:chOff x="2119221" y="2835921"/>
              <a:chExt cx="489531" cy="489528"/>
            </a:xfrm>
          </p:grpSpPr>
          <p:sp>
            <p:nvSpPr>
              <p:cNvPr id="71" name="Teardrop 46"/>
              <p:cNvSpPr/>
              <p:nvPr/>
            </p:nvSpPr>
            <p:spPr>
              <a:xfrm rot="8100000">
                <a:off x="2119221" y="2835921"/>
                <a:ext cx="489531" cy="489528"/>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72" name="Oval 47"/>
              <p:cNvSpPr/>
              <p:nvPr/>
            </p:nvSpPr>
            <p:spPr>
              <a:xfrm>
                <a:off x="2177270" y="2895101"/>
                <a:ext cx="373433" cy="37343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sz="1000" b="1" dirty="0">
                  <a:solidFill>
                    <a:schemeClr val="tx1">
                      <a:lumMod val="75000"/>
                      <a:lumOff val="25000"/>
                    </a:schemeClr>
                  </a:solidFill>
                </a:endParaRPr>
              </a:p>
            </p:txBody>
          </p:sp>
          <p:grpSp>
            <p:nvGrpSpPr>
              <p:cNvPr id="66" name="Group 105"/>
              <p:cNvGrpSpPr/>
              <p:nvPr/>
            </p:nvGrpSpPr>
            <p:grpSpPr>
              <a:xfrm>
                <a:off x="2244584" y="2963877"/>
                <a:ext cx="238814" cy="233624"/>
                <a:chOff x="4330307" y="3263047"/>
                <a:chExt cx="311937" cy="305157"/>
              </a:xfrm>
              <a:solidFill>
                <a:srgbClr val="D13E3E"/>
              </a:solidFill>
            </p:grpSpPr>
            <p:sp>
              <p:nvSpPr>
                <p:cNvPr id="67" name="Freeform: Shape 106"/>
                <p:cNvSpPr>
                  <a:spLocks/>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grpFill/>
                <a:ln w="9525">
                  <a:noFill/>
                  <a:round/>
                  <a:headEnd/>
                  <a:tailEnd/>
                </a:ln>
              </p:spPr>
              <p:txBody>
                <a:bodyPr anchor="ctr"/>
                <a:lstStyle/>
                <a:p>
                  <a:pPr algn="ctr"/>
                  <a:endParaRPr dirty="0"/>
                </a:p>
              </p:txBody>
            </p:sp>
            <p:sp>
              <p:nvSpPr>
                <p:cNvPr id="68" name="Freeform: Shape 107"/>
                <p:cNvSpPr>
                  <a:spLocks/>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grpFill/>
                <a:ln w="9525">
                  <a:noFill/>
                  <a:round/>
                  <a:headEnd/>
                  <a:tailEnd/>
                </a:ln>
              </p:spPr>
              <p:txBody>
                <a:bodyPr anchor="ctr"/>
                <a:lstStyle/>
                <a:p>
                  <a:pPr algn="ctr"/>
                  <a:endParaRPr dirty="0"/>
                </a:p>
              </p:txBody>
            </p:sp>
            <p:sp>
              <p:nvSpPr>
                <p:cNvPr id="69" name="Freeform: Shape 108"/>
                <p:cNvSpPr>
                  <a:spLocks/>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grpFill/>
                <a:ln w="9525">
                  <a:noFill/>
                  <a:round/>
                  <a:headEnd/>
                  <a:tailEnd/>
                </a:ln>
              </p:spPr>
              <p:txBody>
                <a:bodyPr anchor="ctr"/>
                <a:lstStyle/>
                <a:p>
                  <a:pPr algn="ctr"/>
                  <a:endParaRPr dirty="0"/>
                </a:p>
              </p:txBody>
            </p:sp>
            <p:sp>
              <p:nvSpPr>
                <p:cNvPr id="70" name="Freeform: Shape 109"/>
                <p:cNvSpPr>
                  <a:spLocks/>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grpFill/>
                <a:ln w="9525">
                  <a:noFill/>
                  <a:round/>
                  <a:headEnd/>
                  <a:tailEnd/>
                </a:ln>
              </p:spPr>
              <p:txBody>
                <a:bodyPr anchor="ctr"/>
                <a:lstStyle/>
                <a:p>
                  <a:pPr algn="ctr"/>
                  <a:endParaRPr dirty="0"/>
                </a:p>
              </p:txBody>
            </p:sp>
          </p:grpSp>
        </p:grpSp>
        <p:grpSp>
          <p:nvGrpSpPr>
            <p:cNvPr id="155" name="组合 154"/>
            <p:cNvGrpSpPr/>
            <p:nvPr/>
          </p:nvGrpSpPr>
          <p:grpSpPr>
            <a:xfrm>
              <a:off x="1564227" y="2169553"/>
              <a:ext cx="303960" cy="303958"/>
              <a:chOff x="1442729" y="2193843"/>
              <a:chExt cx="367792" cy="367789"/>
            </a:xfrm>
          </p:grpSpPr>
          <p:sp>
            <p:nvSpPr>
              <p:cNvPr id="76" name="Teardrop 46"/>
              <p:cNvSpPr/>
              <p:nvPr/>
            </p:nvSpPr>
            <p:spPr>
              <a:xfrm rot="8100000">
                <a:off x="1442729" y="2193843"/>
                <a:ext cx="367792" cy="367789"/>
              </a:xfrm>
              <a:prstGeom prst="teardrop">
                <a:avLst/>
              </a:prstGeom>
              <a:solidFill>
                <a:srgbClr val="D13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77" name="Oval 47"/>
              <p:cNvSpPr/>
              <p:nvPr/>
            </p:nvSpPr>
            <p:spPr>
              <a:xfrm>
                <a:off x="1486342" y="2238306"/>
                <a:ext cx="280566" cy="28056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sz="1000" b="1" dirty="0">
                  <a:solidFill>
                    <a:schemeClr val="tx1">
                      <a:lumMod val="75000"/>
                      <a:lumOff val="25000"/>
                    </a:schemeClr>
                  </a:solidFill>
                </a:endParaRPr>
              </a:p>
            </p:txBody>
          </p:sp>
          <p:sp>
            <p:nvSpPr>
              <p:cNvPr id="75" name="wealth_330980"/>
              <p:cNvSpPr>
                <a:spLocks noChangeAspect="1"/>
              </p:cNvSpPr>
              <p:nvPr/>
            </p:nvSpPr>
            <p:spPr bwMode="auto">
              <a:xfrm>
                <a:off x="1571693" y="2286311"/>
                <a:ext cx="109864" cy="182852"/>
              </a:xfrm>
              <a:custGeom>
                <a:avLst/>
                <a:gdLst>
                  <a:gd name="connsiteX0" fmla="*/ 60742 w 364541"/>
                  <a:gd name="connsiteY0" fmla="*/ 535874 h 606722"/>
                  <a:gd name="connsiteX1" fmla="*/ 303817 w 364541"/>
                  <a:gd name="connsiteY1" fmla="*/ 535874 h 606722"/>
                  <a:gd name="connsiteX2" fmla="*/ 313875 w 364541"/>
                  <a:gd name="connsiteY2" fmla="*/ 546035 h 606722"/>
                  <a:gd name="connsiteX3" fmla="*/ 303817 w 364541"/>
                  <a:gd name="connsiteY3" fmla="*/ 556197 h 606722"/>
                  <a:gd name="connsiteX4" fmla="*/ 60742 w 364541"/>
                  <a:gd name="connsiteY4" fmla="*/ 556197 h 606722"/>
                  <a:gd name="connsiteX5" fmla="*/ 50595 w 364541"/>
                  <a:gd name="connsiteY5" fmla="*/ 546035 h 606722"/>
                  <a:gd name="connsiteX6" fmla="*/ 60742 w 364541"/>
                  <a:gd name="connsiteY6" fmla="*/ 535874 h 606722"/>
                  <a:gd name="connsiteX7" fmla="*/ 121568 w 364541"/>
                  <a:gd name="connsiteY7" fmla="*/ 485349 h 606722"/>
                  <a:gd name="connsiteX8" fmla="*/ 243044 w 364541"/>
                  <a:gd name="connsiteY8" fmla="*/ 485349 h 606722"/>
                  <a:gd name="connsiteX9" fmla="*/ 253189 w 364541"/>
                  <a:gd name="connsiteY9" fmla="*/ 495475 h 606722"/>
                  <a:gd name="connsiteX10" fmla="*/ 243044 w 364541"/>
                  <a:gd name="connsiteY10" fmla="*/ 505601 h 606722"/>
                  <a:gd name="connsiteX11" fmla="*/ 121568 w 364541"/>
                  <a:gd name="connsiteY11" fmla="*/ 505601 h 606722"/>
                  <a:gd name="connsiteX12" fmla="*/ 111423 w 364541"/>
                  <a:gd name="connsiteY12" fmla="*/ 495475 h 606722"/>
                  <a:gd name="connsiteX13" fmla="*/ 121568 w 364541"/>
                  <a:gd name="connsiteY13" fmla="*/ 485349 h 606722"/>
                  <a:gd name="connsiteX14" fmla="*/ 183303 w 364541"/>
                  <a:gd name="connsiteY14" fmla="*/ 394317 h 606722"/>
                  <a:gd name="connsiteX15" fmla="*/ 120470 w 364541"/>
                  <a:gd name="connsiteY15" fmla="*/ 434747 h 606722"/>
                  <a:gd name="connsiteX16" fmla="*/ 245069 w 364541"/>
                  <a:gd name="connsiteY16" fmla="*/ 434747 h 606722"/>
                  <a:gd name="connsiteX17" fmla="*/ 183303 w 364541"/>
                  <a:gd name="connsiteY17" fmla="*/ 394317 h 606722"/>
                  <a:gd name="connsiteX18" fmla="*/ 182236 w 364541"/>
                  <a:gd name="connsiteY18" fmla="*/ 313456 h 606722"/>
                  <a:gd name="connsiteX19" fmla="*/ 151887 w 364541"/>
                  <a:gd name="connsiteY19" fmla="*/ 343757 h 606722"/>
                  <a:gd name="connsiteX20" fmla="*/ 182236 w 364541"/>
                  <a:gd name="connsiteY20" fmla="*/ 374146 h 606722"/>
                  <a:gd name="connsiteX21" fmla="*/ 212673 w 364541"/>
                  <a:gd name="connsiteY21" fmla="*/ 343757 h 606722"/>
                  <a:gd name="connsiteX22" fmla="*/ 182236 w 364541"/>
                  <a:gd name="connsiteY22" fmla="*/ 313456 h 606722"/>
                  <a:gd name="connsiteX23" fmla="*/ 111392 w 364541"/>
                  <a:gd name="connsiteY23" fmla="*/ 273026 h 606722"/>
                  <a:gd name="connsiteX24" fmla="*/ 111392 w 364541"/>
                  <a:gd name="connsiteY24" fmla="*/ 413155 h 606722"/>
                  <a:gd name="connsiteX25" fmla="*/ 148950 w 364541"/>
                  <a:gd name="connsiteY25" fmla="*/ 382143 h 606722"/>
                  <a:gd name="connsiteX26" fmla="*/ 131595 w 364541"/>
                  <a:gd name="connsiteY26" fmla="*/ 343757 h 606722"/>
                  <a:gd name="connsiteX27" fmla="*/ 182236 w 364541"/>
                  <a:gd name="connsiteY27" fmla="*/ 293285 h 606722"/>
                  <a:gd name="connsiteX28" fmla="*/ 232876 w 364541"/>
                  <a:gd name="connsiteY28" fmla="*/ 343757 h 606722"/>
                  <a:gd name="connsiteX29" fmla="*/ 215610 w 364541"/>
                  <a:gd name="connsiteY29" fmla="*/ 382143 h 606722"/>
                  <a:gd name="connsiteX30" fmla="*/ 253168 w 364541"/>
                  <a:gd name="connsiteY30" fmla="*/ 412711 h 606722"/>
                  <a:gd name="connsiteX31" fmla="*/ 253168 w 364541"/>
                  <a:gd name="connsiteY31" fmla="*/ 273026 h 606722"/>
                  <a:gd name="connsiteX32" fmla="*/ 101246 w 364541"/>
                  <a:gd name="connsiteY32" fmla="*/ 252766 h 606722"/>
                  <a:gd name="connsiteX33" fmla="*/ 263314 w 364541"/>
                  <a:gd name="connsiteY33" fmla="*/ 252766 h 606722"/>
                  <a:gd name="connsiteX34" fmla="*/ 273371 w 364541"/>
                  <a:gd name="connsiteY34" fmla="*/ 262896 h 606722"/>
                  <a:gd name="connsiteX35" fmla="*/ 273371 w 364541"/>
                  <a:gd name="connsiteY35" fmla="*/ 444877 h 606722"/>
                  <a:gd name="connsiteX36" fmla="*/ 263314 w 364541"/>
                  <a:gd name="connsiteY36" fmla="*/ 455007 h 606722"/>
                  <a:gd name="connsiteX37" fmla="*/ 260199 w 364541"/>
                  <a:gd name="connsiteY37" fmla="*/ 455007 h 606722"/>
                  <a:gd name="connsiteX38" fmla="*/ 104272 w 364541"/>
                  <a:gd name="connsiteY38" fmla="*/ 455007 h 606722"/>
                  <a:gd name="connsiteX39" fmla="*/ 101246 w 364541"/>
                  <a:gd name="connsiteY39" fmla="*/ 455007 h 606722"/>
                  <a:gd name="connsiteX40" fmla="*/ 91100 w 364541"/>
                  <a:gd name="connsiteY40" fmla="*/ 444877 h 606722"/>
                  <a:gd name="connsiteX41" fmla="*/ 91100 w 364541"/>
                  <a:gd name="connsiteY41" fmla="*/ 262896 h 606722"/>
                  <a:gd name="connsiteX42" fmla="*/ 101246 w 364541"/>
                  <a:gd name="connsiteY42" fmla="*/ 252766 h 606722"/>
                  <a:gd name="connsiteX43" fmla="*/ 20292 w 364541"/>
                  <a:gd name="connsiteY43" fmla="*/ 182008 h 606722"/>
                  <a:gd name="connsiteX44" fmla="*/ 20292 w 364541"/>
                  <a:gd name="connsiteY44" fmla="*/ 586459 h 606722"/>
                  <a:gd name="connsiteX45" fmla="*/ 344338 w 364541"/>
                  <a:gd name="connsiteY45" fmla="*/ 586459 h 606722"/>
                  <a:gd name="connsiteX46" fmla="*/ 344338 w 364541"/>
                  <a:gd name="connsiteY46" fmla="*/ 182008 h 606722"/>
                  <a:gd name="connsiteX47" fmla="*/ 253203 w 364541"/>
                  <a:gd name="connsiteY47" fmla="*/ 182008 h 606722"/>
                  <a:gd name="connsiteX48" fmla="*/ 202562 w 364541"/>
                  <a:gd name="connsiteY48" fmla="*/ 182008 h 606722"/>
                  <a:gd name="connsiteX49" fmla="*/ 199803 w 364541"/>
                  <a:gd name="connsiteY49" fmla="*/ 182008 h 606722"/>
                  <a:gd name="connsiteX50" fmla="*/ 208970 w 364541"/>
                  <a:gd name="connsiteY50" fmla="*/ 202270 h 606722"/>
                  <a:gd name="connsiteX51" fmla="*/ 253203 w 364541"/>
                  <a:gd name="connsiteY51" fmla="*/ 202270 h 606722"/>
                  <a:gd name="connsiteX52" fmla="*/ 263349 w 364541"/>
                  <a:gd name="connsiteY52" fmla="*/ 212313 h 606722"/>
                  <a:gd name="connsiteX53" fmla="*/ 253203 w 364541"/>
                  <a:gd name="connsiteY53" fmla="*/ 222444 h 606722"/>
                  <a:gd name="connsiteX54" fmla="*/ 202562 w 364541"/>
                  <a:gd name="connsiteY54" fmla="*/ 222444 h 606722"/>
                  <a:gd name="connsiteX55" fmla="*/ 151922 w 364541"/>
                  <a:gd name="connsiteY55" fmla="*/ 222444 h 606722"/>
                  <a:gd name="connsiteX56" fmla="*/ 111427 w 364541"/>
                  <a:gd name="connsiteY56" fmla="*/ 222444 h 606722"/>
                  <a:gd name="connsiteX57" fmla="*/ 101281 w 364541"/>
                  <a:gd name="connsiteY57" fmla="*/ 212313 h 606722"/>
                  <a:gd name="connsiteX58" fmla="*/ 111427 w 364541"/>
                  <a:gd name="connsiteY58" fmla="*/ 202270 h 606722"/>
                  <a:gd name="connsiteX59" fmla="*/ 136436 w 364541"/>
                  <a:gd name="connsiteY59" fmla="*/ 202270 h 606722"/>
                  <a:gd name="connsiteX60" fmla="*/ 127358 w 364541"/>
                  <a:gd name="connsiteY60" fmla="*/ 182008 h 606722"/>
                  <a:gd name="connsiteX61" fmla="*/ 289604 w 364541"/>
                  <a:gd name="connsiteY61" fmla="*/ 20263 h 606722"/>
                  <a:gd name="connsiteX62" fmla="*/ 219294 w 364541"/>
                  <a:gd name="connsiteY62" fmla="*/ 160768 h 606722"/>
                  <a:gd name="connsiteX63" fmla="*/ 247596 w 364541"/>
                  <a:gd name="connsiteY63" fmla="*/ 160768 h 606722"/>
                  <a:gd name="connsiteX64" fmla="*/ 317994 w 364541"/>
                  <a:gd name="connsiteY64" fmla="*/ 20263 h 606722"/>
                  <a:gd name="connsiteX65" fmla="*/ 76005 w 364541"/>
                  <a:gd name="connsiteY65" fmla="*/ 20263 h 606722"/>
                  <a:gd name="connsiteX66" fmla="*/ 141064 w 364541"/>
                  <a:gd name="connsiteY66" fmla="*/ 164678 h 606722"/>
                  <a:gd name="connsiteX67" fmla="*/ 142844 w 364541"/>
                  <a:gd name="connsiteY67" fmla="*/ 167877 h 606722"/>
                  <a:gd name="connsiteX68" fmla="*/ 157974 w 364541"/>
                  <a:gd name="connsiteY68" fmla="*/ 202270 h 606722"/>
                  <a:gd name="connsiteX69" fmla="*/ 186364 w 364541"/>
                  <a:gd name="connsiteY69" fmla="*/ 202270 h 606722"/>
                  <a:gd name="connsiteX70" fmla="*/ 174172 w 364541"/>
                  <a:gd name="connsiteY70" fmla="*/ 175964 h 606722"/>
                  <a:gd name="connsiteX71" fmla="*/ 173727 w 364541"/>
                  <a:gd name="connsiteY71" fmla="*/ 173832 h 606722"/>
                  <a:gd name="connsiteX72" fmla="*/ 105375 w 364541"/>
                  <a:gd name="connsiteY72" fmla="*/ 20263 h 606722"/>
                  <a:gd name="connsiteX73" fmla="*/ 60786 w 364541"/>
                  <a:gd name="connsiteY73" fmla="*/ 0 h 606722"/>
                  <a:gd name="connsiteX74" fmla="*/ 111427 w 364541"/>
                  <a:gd name="connsiteY74" fmla="*/ 0 h 606722"/>
                  <a:gd name="connsiteX75" fmla="*/ 120505 w 364541"/>
                  <a:gd name="connsiteY75" fmla="*/ 6043 h 606722"/>
                  <a:gd name="connsiteX76" fmla="*/ 190280 w 364541"/>
                  <a:gd name="connsiteY76" fmla="*/ 160768 h 606722"/>
                  <a:gd name="connsiteX77" fmla="*/ 196510 w 364541"/>
                  <a:gd name="connsiteY77" fmla="*/ 160768 h 606722"/>
                  <a:gd name="connsiteX78" fmla="*/ 274474 w 364541"/>
                  <a:gd name="connsiteY78" fmla="*/ 5066 h 606722"/>
                  <a:gd name="connsiteX79" fmla="*/ 283552 w 364541"/>
                  <a:gd name="connsiteY79" fmla="*/ 0 h 606722"/>
                  <a:gd name="connsiteX80" fmla="*/ 334192 w 364541"/>
                  <a:gd name="connsiteY80" fmla="*/ 0 h 606722"/>
                  <a:gd name="connsiteX81" fmla="*/ 343270 w 364541"/>
                  <a:gd name="connsiteY81" fmla="*/ 5066 h 606722"/>
                  <a:gd name="connsiteX82" fmla="*/ 343270 w 364541"/>
                  <a:gd name="connsiteY82" fmla="*/ 15197 h 606722"/>
                  <a:gd name="connsiteX83" fmla="*/ 270380 w 364541"/>
                  <a:gd name="connsiteY83" fmla="*/ 160768 h 606722"/>
                  <a:gd name="connsiteX84" fmla="*/ 354484 w 364541"/>
                  <a:gd name="connsiteY84" fmla="*/ 160768 h 606722"/>
                  <a:gd name="connsiteX85" fmla="*/ 364541 w 364541"/>
                  <a:gd name="connsiteY85" fmla="*/ 170899 h 606722"/>
                  <a:gd name="connsiteX86" fmla="*/ 364541 w 364541"/>
                  <a:gd name="connsiteY86" fmla="*/ 595613 h 606722"/>
                  <a:gd name="connsiteX87" fmla="*/ 354484 w 364541"/>
                  <a:gd name="connsiteY87" fmla="*/ 606722 h 606722"/>
                  <a:gd name="connsiteX88" fmla="*/ 10146 w 364541"/>
                  <a:gd name="connsiteY88" fmla="*/ 606722 h 606722"/>
                  <a:gd name="connsiteX89" fmla="*/ 0 w 364541"/>
                  <a:gd name="connsiteY89" fmla="*/ 596591 h 606722"/>
                  <a:gd name="connsiteX90" fmla="*/ 0 w 364541"/>
                  <a:gd name="connsiteY90" fmla="*/ 171876 h 606722"/>
                  <a:gd name="connsiteX91" fmla="*/ 10146 w 364541"/>
                  <a:gd name="connsiteY91" fmla="*/ 161745 h 606722"/>
                  <a:gd name="connsiteX92" fmla="*/ 118191 w 364541"/>
                  <a:gd name="connsiteY92" fmla="*/ 161745 h 606722"/>
                  <a:gd name="connsiteX93" fmla="*/ 51709 w 364541"/>
                  <a:gd name="connsiteY93" fmla="*/ 14130 h 606722"/>
                  <a:gd name="connsiteX94" fmla="*/ 52688 w 364541"/>
                  <a:gd name="connsiteY94" fmla="*/ 5066 h 606722"/>
                  <a:gd name="connsiteX95" fmla="*/ 60786 w 364541"/>
                  <a:gd name="connsiteY9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64541" h="606722">
                    <a:moveTo>
                      <a:pt x="60742" y="535874"/>
                    </a:moveTo>
                    <a:lnTo>
                      <a:pt x="303817" y="535874"/>
                    </a:lnTo>
                    <a:cubicBezTo>
                      <a:pt x="309870" y="535874"/>
                      <a:pt x="313875" y="539974"/>
                      <a:pt x="313875" y="546035"/>
                    </a:cubicBezTo>
                    <a:cubicBezTo>
                      <a:pt x="313875" y="552097"/>
                      <a:pt x="309870" y="556197"/>
                      <a:pt x="303817" y="556197"/>
                    </a:cubicBezTo>
                    <a:lnTo>
                      <a:pt x="60742" y="556197"/>
                    </a:lnTo>
                    <a:cubicBezTo>
                      <a:pt x="54689" y="556197"/>
                      <a:pt x="50595" y="552097"/>
                      <a:pt x="50595" y="546035"/>
                    </a:cubicBezTo>
                    <a:cubicBezTo>
                      <a:pt x="50595" y="539974"/>
                      <a:pt x="54689" y="535874"/>
                      <a:pt x="60742" y="535874"/>
                    </a:cubicBezTo>
                    <a:close/>
                    <a:moveTo>
                      <a:pt x="121568" y="485349"/>
                    </a:moveTo>
                    <a:lnTo>
                      <a:pt x="243044" y="485349"/>
                    </a:lnTo>
                    <a:cubicBezTo>
                      <a:pt x="249095" y="485349"/>
                      <a:pt x="253189" y="489435"/>
                      <a:pt x="253189" y="495475"/>
                    </a:cubicBezTo>
                    <a:cubicBezTo>
                      <a:pt x="253189" y="501515"/>
                      <a:pt x="249095" y="505601"/>
                      <a:pt x="243044" y="505601"/>
                    </a:cubicBezTo>
                    <a:lnTo>
                      <a:pt x="121568" y="505601"/>
                    </a:lnTo>
                    <a:cubicBezTo>
                      <a:pt x="115428" y="505601"/>
                      <a:pt x="111423" y="501515"/>
                      <a:pt x="111423" y="495475"/>
                    </a:cubicBezTo>
                    <a:cubicBezTo>
                      <a:pt x="111423" y="489435"/>
                      <a:pt x="115428" y="485349"/>
                      <a:pt x="121568" y="485349"/>
                    </a:cubicBezTo>
                    <a:close/>
                    <a:moveTo>
                      <a:pt x="183303" y="394317"/>
                    </a:moveTo>
                    <a:cubicBezTo>
                      <a:pt x="157939" y="394317"/>
                      <a:pt x="132663" y="414577"/>
                      <a:pt x="120470" y="434747"/>
                    </a:cubicBezTo>
                    <a:lnTo>
                      <a:pt x="245069" y="434747"/>
                    </a:lnTo>
                    <a:cubicBezTo>
                      <a:pt x="232876" y="414577"/>
                      <a:pt x="208579" y="394317"/>
                      <a:pt x="183303" y="394317"/>
                    </a:cubicBezTo>
                    <a:close/>
                    <a:moveTo>
                      <a:pt x="182236" y="313456"/>
                    </a:moveTo>
                    <a:cubicBezTo>
                      <a:pt x="165059" y="313456"/>
                      <a:pt x="151887" y="326607"/>
                      <a:pt x="151887" y="343757"/>
                    </a:cubicBezTo>
                    <a:cubicBezTo>
                      <a:pt x="151887" y="360995"/>
                      <a:pt x="165059" y="374146"/>
                      <a:pt x="182236" y="374146"/>
                    </a:cubicBezTo>
                    <a:cubicBezTo>
                      <a:pt x="199501" y="374146"/>
                      <a:pt x="212673" y="360995"/>
                      <a:pt x="212673" y="343757"/>
                    </a:cubicBezTo>
                    <a:cubicBezTo>
                      <a:pt x="212673" y="326607"/>
                      <a:pt x="199501" y="313456"/>
                      <a:pt x="182236" y="313456"/>
                    </a:cubicBezTo>
                    <a:close/>
                    <a:moveTo>
                      <a:pt x="111392" y="273026"/>
                    </a:moveTo>
                    <a:lnTo>
                      <a:pt x="111392" y="413155"/>
                    </a:lnTo>
                    <a:cubicBezTo>
                      <a:pt x="121004" y="400892"/>
                      <a:pt x="133820" y="389430"/>
                      <a:pt x="148950" y="382143"/>
                    </a:cubicBezTo>
                    <a:cubicBezTo>
                      <a:pt x="138270" y="372902"/>
                      <a:pt x="131595" y="359218"/>
                      <a:pt x="131595" y="343757"/>
                    </a:cubicBezTo>
                    <a:cubicBezTo>
                      <a:pt x="131595" y="315500"/>
                      <a:pt x="153934" y="293285"/>
                      <a:pt x="182236" y="293285"/>
                    </a:cubicBezTo>
                    <a:cubicBezTo>
                      <a:pt x="210626" y="293285"/>
                      <a:pt x="232876" y="315500"/>
                      <a:pt x="232876" y="343757"/>
                    </a:cubicBezTo>
                    <a:cubicBezTo>
                      <a:pt x="232876" y="359218"/>
                      <a:pt x="226201" y="372902"/>
                      <a:pt x="215610" y="382143"/>
                    </a:cubicBezTo>
                    <a:cubicBezTo>
                      <a:pt x="230562" y="389341"/>
                      <a:pt x="243378" y="400715"/>
                      <a:pt x="253168" y="412711"/>
                    </a:cubicBezTo>
                    <a:lnTo>
                      <a:pt x="253168" y="273026"/>
                    </a:lnTo>
                    <a:close/>
                    <a:moveTo>
                      <a:pt x="101246" y="252766"/>
                    </a:moveTo>
                    <a:lnTo>
                      <a:pt x="263314" y="252766"/>
                    </a:lnTo>
                    <a:cubicBezTo>
                      <a:pt x="269366" y="252766"/>
                      <a:pt x="273371" y="256853"/>
                      <a:pt x="273371" y="262896"/>
                    </a:cubicBezTo>
                    <a:lnTo>
                      <a:pt x="273371" y="444877"/>
                    </a:lnTo>
                    <a:cubicBezTo>
                      <a:pt x="273371" y="450920"/>
                      <a:pt x="269366" y="455007"/>
                      <a:pt x="263314" y="455007"/>
                    </a:cubicBezTo>
                    <a:lnTo>
                      <a:pt x="260199" y="455007"/>
                    </a:lnTo>
                    <a:lnTo>
                      <a:pt x="104272" y="455007"/>
                    </a:lnTo>
                    <a:lnTo>
                      <a:pt x="101246" y="455007"/>
                    </a:lnTo>
                    <a:cubicBezTo>
                      <a:pt x="95194" y="455007"/>
                      <a:pt x="91100" y="450920"/>
                      <a:pt x="91100" y="444877"/>
                    </a:cubicBezTo>
                    <a:lnTo>
                      <a:pt x="91100" y="262896"/>
                    </a:lnTo>
                    <a:cubicBezTo>
                      <a:pt x="91100" y="256853"/>
                      <a:pt x="95194" y="252766"/>
                      <a:pt x="101246" y="252766"/>
                    </a:cubicBezTo>
                    <a:close/>
                    <a:moveTo>
                      <a:pt x="20292" y="182008"/>
                    </a:moveTo>
                    <a:lnTo>
                      <a:pt x="20292" y="586459"/>
                    </a:lnTo>
                    <a:lnTo>
                      <a:pt x="344338" y="586459"/>
                    </a:lnTo>
                    <a:lnTo>
                      <a:pt x="344338" y="182008"/>
                    </a:lnTo>
                    <a:lnTo>
                      <a:pt x="253203" y="182008"/>
                    </a:lnTo>
                    <a:lnTo>
                      <a:pt x="202562" y="182008"/>
                    </a:lnTo>
                    <a:lnTo>
                      <a:pt x="199803" y="182008"/>
                    </a:lnTo>
                    <a:lnTo>
                      <a:pt x="208970" y="202270"/>
                    </a:lnTo>
                    <a:lnTo>
                      <a:pt x="253203" y="202270"/>
                    </a:lnTo>
                    <a:cubicBezTo>
                      <a:pt x="259255" y="202270"/>
                      <a:pt x="263349" y="206269"/>
                      <a:pt x="263349" y="212313"/>
                    </a:cubicBezTo>
                    <a:cubicBezTo>
                      <a:pt x="263349" y="218445"/>
                      <a:pt x="259255" y="222444"/>
                      <a:pt x="253203" y="222444"/>
                    </a:cubicBezTo>
                    <a:lnTo>
                      <a:pt x="202562" y="222444"/>
                    </a:lnTo>
                    <a:lnTo>
                      <a:pt x="151922" y="222444"/>
                    </a:lnTo>
                    <a:lnTo>
                      <a:pt x="111427" y="222444"/>
                    </a:lnTo>
                    <a:cubicBezTo>
                      <a:pt x="105375" y="222444"/>
                      <a:pt x="101281" y="218445"/>
                      <a:pt x="101281" y="212313"/>
                    </a:cubicBezTo>
                    <a:cubicBezTo>
                      <a:pt x="101281" y="206269"/>
                      <a:pt x="105375" y="202270"/>
                      <a:pt x="111427" y="202270"/>
                    </a:cubicBezTo>
                    <a:lnTo>
                      <a:pt x="136436" y="202270"/>
                    </a:lnTo>
                    <a:lnTo>
                      <a:pt x="127358" y="182008"/>
                    </a:lnTo>
                    <a:close/>
                    <a:moveTo>
                      <a:pt x="289604" y="20263"/>
                    </a:moveTo>
                    <a:lnTo>
                      <a:pt x="219294" y="160768"/>
                    </a:lnTo>
                    <a:lnTo>
                      <a:pt x="247596" y="160768"/>
                    </a:lnTo>
                    <a:lnTo>
                      <a:pt x="317994" y="20263"/>
                    </a:lnTo>
                    <a:close/>
                    <a:moveTo>
                      <a:pt x="76005" y="20263"/>
                    </a:moveTo>
                    <a:lnTo>
                      <a:pt x="141064" y="164678"/>
                    </a:lnTo>
                    <a:cubicBezTo>
                      <a:pt x="141865" y="165567"/>
                      <a:pt x="142488" y="166633"/>
                      <a:pt x="142844" y="167877"/>
                    </a:cubicBezTo>
                    <a:lnTo>
                      <a:pt x="157974" y="202270"/>
                    </a:lnTo>
                    <a:lnTo>
                      <a:pt x="186364" y="202270"/>
                    </a:lnTo>
                    <a:lnTo>
                      <a:pt x="174172" y="175964"/>
                    </a:lnTo>
                    <a:cubicBezTo>
                      <a:pt x="173994" y="175254"/>
                      <a:pt x="173816" y="174543"/>
                      <a:pt x="173727" y="173832"/>
                    </a:cubicBezTo>
                    <a:lnTo>
                      <a:pt x="105375" y="20263"/>
                    </a:lnTo>
                    <a:close/>
                    <a:moveTo>
                      <a:pt x="60786" y="0"/>
                    </a:moveTo>
                    <a:lnTo>
                      <a:pt x="111427" y="0"/>
                    </a:lnTo>
                    <a:cubicBezTo>
                      <a:pt x="115432" y="0"/>
                      <a:pt x="119526" y="2044"/>
                      <a:pt x="120505" y="6043"/>
                    </a:cubicBezTo>
                    <a:lnTo>
                      <a:pt x="190280" y="160768"/>
                    </a:lnTo>
                    <a:lnTo>
                      <a:pt x="196510" y="160768"/>
                    </a:lnTo>
                    <a:lnTo>
                      <a:pt x="274474" y="5066"/>
                    </a:lnTo>
                    <a:cubicBezTo>
                      <a:pt x="276432" y="2044"/>
                      <a:pt x="279547" y="0"/>
                      <a:pt x="283552" y="0"/>
                    </a:cubicBezTo>
                    <a:lnTo>
                      <a:pt x="334192" y="0"/>
                    </a:lnTo>
                    <a:cubicBezTo>
                      <a:pt x="337218" y="0"/>
                      <a:pt x="341312" y="2044"/>
                      <a:pt x="343270" y="5066"/>
                    </a:cubicBezTo>
                    <a:cubicBezTo>
                      <a:pt x="345317" y="8087"/>
                      <a:pt x="345317" y="12175"/>
                      <a:pt x="343270" y="15197"/>
                    </a:cubicBezTo>
                    <a:lnTo>
                      <a:pt x="270380" y="160768"/>
                    </a:lnTo>
                    <a:lnTo>
                      <a:pt x="354484" y="160768"/>
                    </a:lnTo>
                    <a:cubicBezTo>
                      <a:pt x="360536" y="160768"/>
                      <a:pt x="364541" y="164856"/>
                      <a:pt x="364541" y="170899"/>
                    </a:cubicBezTo>
                    <a:lnTo>
                      <a:pt x="364541" y="595613"/>
                    </a:lnTo>
                    <a:cubicBezTo>
                      <a:pt x="364541" y="602634"/>
                      <a:pt x="360536" y="606722"/>
                      <a:pt x="354484" y="606722"/>
                    </a:cubicBezTo>
                    <a:lnTo>
                      <a:pt x="10146" y="606722"/>
                    </a:lnTo>
                    <a:cubicBezTo>
                      <a:pt x="4094" y="606722"/>
                      <a:pt x="0" y="602634"/>
                      <a:pt x="0" y="596591"/>
                    </a:cubicBezTo>
                    <a:lnTo>
                      <a:pt x="0" y="171876"/>
                    </a:lnTo>
                    <a:cubicBezTo>
                      <a:pt x="0" y="165833"/>
                      <a:pt x="4094" y="161745"/>
                      <a:pt x="10146" y="161745"/>
                    </a:cubicBezTo>
                    <a:lnTo>
                      <a:pt x="118191" y="161745"/>
                    </a:lnTo>
                    <a:lnTo>
                      <a:pt x="51709" y="14130"/>
                    </a:lnTo>
                    <a:cubicBezTo>
                      <a:pt x="49662" y="11109"/>
                      <a:pt x="50641" y="7110"/>
                      <a:pt x="52688" y="5066"/>
                    </a:cubicBezTo>
                    <a:cubicBezTo>
                      <a:pt x="53667" y="2044"/>
                      <a:pt x="57761" y="0"/>
                      <a:pt x="60786" y="0"/>
                    </a:cubicBezTo>
                    <a:close/>
                  </a:path>
                </a:pathLst>
              </a:custGeom>
              <a:solidFill>
                <a:srgbClr val="D13E3E"/>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grpSp>
        <p:sp>
          <p:nvSpPr>
            <p:cNvPr id="171" name="文本框 170"/>
            <p:cNvSpPr txBox="1"/>
            <p:nvPr/>
          </p:nvSpPr>
          <p:spPr>
            <a:xfrm>
              <a:off x="1657068" y="2946022"/>
              <a:ext cx="1367187" cy="414067"/>
            </a:xfrm>
            <a:prstGeom prst="rect">
              <a:avLst/>
            </a:prstGeom>
            <a:noFill/>
          </p:spPr>
          <p:txBody>
            <a:bodyPr wrap="square" rtlCol="0">
              <a:spAutoFit/>
            </a:bodyPr>
            <a:lstStyle/>
            <a:p>
              <a:pPr algn="ctr"/>
              <a:r>
                <a:rPr lang="en-US" altLang="zh-CN" sz="1000" b="1" dirty="0" smtClean="0">
                  <a:solidFill>
                    <a:srgbClr val="373D41"/>
                  </a:solidFill>
                  <a:latin typeface="微软雅黑" panose="020B0503020204020204" pitchFamily="34" charset="-122"/>
                  <a:ea typeface="微软雅黑" panose="020B0503020204020204" pitchFamily="34" charset="-122"/>
                </a:rPr>
                <a:t>SaaS</a:t>
              </a:r>
              <a:endParaRPr lang="zh-CN" altLang="en-US" sz="1000" b="1" dirty="0" smtClean="0">
                <a:solidFill>
                  <a:srgbClr val="373D41"/>
                </a:solidFill>
                <a:latin typeface="微软雅黑" panose="020B0503020204020204" pitchFamily="34" charset="-122"/>
                <a:ea typeface="微软雅黑" panose="020B0503020204020204" pitchFamily="34" charset="-122"/>
              </a:endParaRPr>
            </a:p>
          </p:txBody>
        </p:sp>
      </p:grpSp>
      <p:cxnSp>
        <p:nvCxnSpPr>
          <p:cNvPr id="258" name="直接连接符 257"/>
          <p:cNvCxnSpPr/>
          <p:nvPr/>
        </p:nvCxnSpPr>
        <p:spPr>
          <a:xfrm rot="5400000">
            <a:off x="4878573" y="3862590"/>
            <a:ext cx="1101543"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grpSp>
        <p:nvGrpSpPr>
          <p:cNvPr id="266" name="组合 265"/>
          <p:cNvGrpSpPr/>
          <p:nvPr/>
        </p:nvGrpSpPr>
        <p:grpSpPr>
          <a:xfrm>
            <a:off x="5108987" y="1372141"/>
            <a:ext cx="640714" cy="640714"/>
            <a:chOff x="2587022" y="2031490"/>
            <a:chExt cx="704785" cy="704785"/>
          </a:xfrm>
        </p:grpSpPr>
        <p:sp>
          <p:nvSpPr>
            <p:cNvPr id="263" name="椭圆 262"/>
            <p:cNvSpPr/>
            <p:nvPr/>
          </p:nvSpPr>
          <p:spPr>
            <a:xfrm>
              <a:off x="2587022" y="2031490"/>
              <a:ext cx="704785" cy="704785"/>
            </a:xfrm>
            <a:prstGeom prst="ellipse">
              <a:avLst/>
            </a:prstGeom>
            <a:solidFill>
              <a:srgbClr val="D9D9D9"/>
            </a:solid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network-connection_44464"/>
            <p:cNvSpPr>
              <a:spLocks noChangeAspect="1"/>
            </p:cNvSpPr>
            <p:nvPr/>
          </p:nvSpPr>
          <p:spPr bwMode="auto">
            <a:xfrm>
              <a:off x="2767339" y="2213719"/>
              <a:ext cx="344151" cy="340326"/>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 name="T78" fmla="*/ 472622 w 604011"/>
                <a:gd name="T79" fmla="*/ 472622 w 604011"/>
                <a:gd name="T80" fmla="*/ 472622 w 604011"/>
                <a:gd name="T81" fmla="*/ 472622 w 604011"/>
                <a:gd name="T82" fmla="*/ 472622 w 604011"/>
                <a:gd name="T83" fmla="*/ 472622 w 604011"/>
                <a:gd name="T84" fmla="*/ 472622 w 604011"/>
                <a:gd name="T85" fmla="*/ 472622 w 604011"/>
                <a:gd name="T86" fmla="*/ 472622 w 604011"/>
                <a:gd name="T87" fmla="*/ 472622 w 604011"/>
                <a:gd name="T88" fmla="*/ 472622 w 604011"/>
                <a:gd name="T89" fmla="*/ 472622 w 604011"/>
                <a:gd name="T90" fmla="*/ 472622 w 604011"/>
                <a:gd name="T9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14">
                  <a:moveTo>
                    <a:pt x="316" y="199"/>
                  </a:moveTo>
                  <a:cubicBezTo>
                    <a:pt x="304" y="207"/>
                    <a:pt x="296" y="221"/>
                    <a:pt x="296" y="236"/>
                  </a:cubicBezTo>
                  <a:cubicBezTo>
                    <a:pt x="296" y="244"/>
                    <a:pt x="298" y="251"/>
                    <a:pt x="301" y="257"/>
                  </a:cubicBezTo>
                  <a:cubicBezTo>
                    <a:pt x="264" y="299"/>
                    <a:pt x="214" y="328"/>
                    <a:pt x="157" y="340"/>
                  </a:cubicBezTo>
                  <a:cubicBezTo>
                    <a:pt x="149" y="330"/>
                    <a:pt x="137" y="323"/>
                    <a:pt x="123" y="323"/>
                  </a:cubicBezTo>
                  <a:cubicBezTo>
                    <a:pt x="113" y="295"/>
                    <a:pt x="107" y="266"/>
                    <a:pt x="107" y="234"/>
                  </a:cubicBezTo>
                  <a:cubicBezTo>
                    <a:pt x="106" y="171"/>
                    <a:pt x="128" y="113"/>
                    <a:pt x="165" y="67"/>
                  </a:cubicBezTo>
                  <a:cubicBezTo>
                    <a:pt x="169" y="69"/>
                    <a:pt x="173" y="70"/>
                    <a:pt x="178" y="70"/>
                  </a:cubicBezTo>
                  <a:cubicBezTo>
                    <a:pt x="189" y="70"/>
                    <a:pt x="199" y="65"/>
                    <a:pt x="207" y="58"/>
                  </a:cubicBezTo>
                  <a:cubicBezTo>
                    <a:pt x="258" y="91"/>
                    <a:pt x="297" y="141"/>
                    <a:pt x="316" y="199"/>
                  </a:cubicBezTo>
                  <a:close/>
                  <a:moveTo>
                    <a:pt x="222" y="25"/>
                  </a:moveTo>
                  <a:cubicBezTo>
                    <a:pt x="222" y="29"/>
                    <a:pt x="222" y="32"/>
                    <a:pt x="221" y="36"/>
                  </a:cubicBezTo>
                  <a:cubicBezTo>
                    <a:pt x="277" y="72"/>
                    <a:pt x="321" y="127"/>
                    <a:pt x="342" y="192"/>
                  </a:cubicBezTo>
                  <a:cubicBezTo>
                    <a:pt x="342" y="192"/>
                    <a:pt x="343" y="192"/>
                    <a:pt x="344" y="192"/>
                  </a:cubicBezTo>
                  <a:cubicBezTo>
                    <a:pt x="360" y="158"/>
                    <a:pt x="369" y="119"/>
                    <a:pt x="369" y="78"/>
                  </a:cubicBezTo>
                  <a:cubicBezTo>
                    <a:pt x="369" y="76"/>
                    <a:pt x="369" y="73"/>
                    <a:pt x="369" y="71"/>
                  </a:cubicBezTo>
                  <a:cubicBezTo>
                    <a:pt x="338" y="34"/>
                    <a:pt x="294" y="8"/>
                    <a:pt x="245" y="0"/>
                  </a:cubicBezTo>
                  <a:cubicBezTo>
                    <a:pt x="237" y="4"/>
                    <a:pt x="229" y="9"/>
                    <a:pt x="221" y="15"/>
                  </a:cubicBezTo>
                  <a:cubicBezTo>
                    <a:pt x="222" y="18"/>
                    <a:pt x="222" y="22"/>
                    <a:pt x="222" y="25"/>
                  </a:cubicBezTo>
                  <a:close/>
                  <a:moveTo>
                    <a:pt x="98" y="330"/>
                  </a:moveTo>
                  <a:cubicBezTo>
                    <a:pt x="87" y="300"/>
                    <a:pt x="80" y="268"/>
                    <a:pt x="80" y="235"/>
                  </a:cubicBezTo>
                  <a:cubicBezTo>
                    <a:pt x="79" y="166"/>
                    <a:pt x="103" y="102"/>
                    <a:pt x="143" y="52"/>
                  </a:cubicBezTo>
                  <a:cubicBezTo>
                    <a:pt x="137" y="45"/>
                    <a:pt x="134" y="36"/>
                    <a:pt x="133" y="26"/>
                  </a:cubicBezTo>
                  <a:cubicBezTo>
                    <a:pt x="126" y="24"/>
                    <a:pt x="119" y="22"/>
                    <a:pt x="111" y="21"/>
                  </a:cubicBezTo>
                  <a:cubicBezTo>
                    <a:pt x="45" y="56"/>
                    <a:pt x="0" y="125"/>
                    <a:pt x="0" y="205"/>
                  </a:cubicBezTo>
                  <a:cubicBezTo>
                    <a:pt x="0" y="256"/>
                    <a:pt x="18" y="303"/>
                    <a:pt x="48" y="339"/>
                  </a:cubicBezTo>
                  <a:cubicBezTo>
                    <a:pt x="60" y="341"/>
                    <a:pt x="72" y="343"/>
                    <a:pt x="84" y="344"/>
                  </a:cubicBezTo>
                  <a:cubicBezTo>
                    <a:pt x="88" y="339"/>
                    <a:pt x="92" y="334"/>
                    <a:pt x="98" y="330"/>
                  </a:cubicBezTo>
                  <a:close/>
                  <a:moveTo>
                    <a:pt x="394" y="109"/>
                  </a:moveTo>
                  <a:cubicBezTo>
                    <a:pt x="391" y="142"/>
                    <a:pt x="382" y="174"/>
                    <a:pt x="369" y="203"/>
                  </a:cubicBezTo>
                  <a:cubicBezTo>
                    <a:pt x="378" y="211"/>
                    <a:pt x="384" y="223"/>
                    <a:pt x="384" y="236"/>
                  </a:cubicBezTo>
                  <a:cubicBezTo>
                    <a:pt x="384" y="255"/>
                    <a:pt x="372" y="272"/>
                    <a:pt x="355" y="278"/>
                  </a:cubicBezTo>
                  <a:cubicBezTo>
                    <a:pt x="355" y="279"/>
                    <a:pt x="356" y="280"/>
                    <a:pt x="356" y="281"/>
                  </a:cubicBezTo>
                  <a:cubicBezTo>
                    <a:pt x="356" y="310"/>
                    <a:pt x="351" y="339"/>
                    <a:pt x="343" y="365"/>
                  </a:cubicBezTo>
                  <a:cubicBezTo>
                    <a:pt x="389" y="327"/>
                    <a:pt x="418" y="270"/>
                    <a:pt x="418" y="205"/>
                  </a:cubicBezTo>
                  <a:cubicBezTo>
                    <a:pt x="418" y="170"/>
                    <a:pt x="409" y="138"/>
                    <a:pt x="394" y="109"/>
                  </a:cubicBezTo>
                  <a:close/>
                  <a:moveTo>
                    <a:pt x="320" y="276"/>
                  </a:moveTo>
                  <a:cubicBezTo>
                    <a:pt x="280" y="320"/>
                    <a:pt x="227" y="352"/>
                    <a:pt x="166" y="365"/>
                  </a:cubicBezTo>
                  <a:cubicBezTo>
                    <a:pt x="166" y="366"/>
                    <a:pt x="167" y="367"/>
                    <a:pt x="167" y="367"/>
                  </a:cubicBezTo>
                  <a:cubicBezTo>
                    <a:pt x="167" y="376"/>
                    <a:pt x="164" y="384"/>
                    <a:pt x="160" y="390"/>
                  </a:cubicBezTo>
                  <a:cubicBezTo>
                    <a:pt x="166" y="398"/>
                    <a:pt x="172" y="405"/>
                    <a:pt x="178" y="412"/>
                  </a:cubicBezTo>
                  <a:cubicBezTo>
                    <a:pt x="188" y="413"/>
                    <a:pt x="198" y="414"/>
                    <a:pt x="209" y="414"/>
                  </a:cubicBezTo>
                  <a:cubicBezTo>
                    <a:pt x="243" y="414"/>
                    <a:pt x="276" y="406"/>
                    <a:pt x="305" y="391"/>
                  </a:cubicBezTo>
                  <a:cubicBezTo>
                    <a:pt x="320" y="357"/>
                    <a:pt x="329" y="320"/>
                    <a:pt x="329" y="281"/>
                  </a:cubicBezTo>
                  <a:cubicBezTo>
                    <a:pt x="329" y="280"/>
                    <a:pt x="329" y="280"/>
                    <a:pt x="329" y="279"/>
                  </a:cubicBezTo>
                  <a:cubicBezTo>
                    <a:pt x="326" y="278"/>
                    <a:pt x="323" y="277"/>
                    <a:pt x="320" y="276"/>
                  </a:cubicBezTo>
                  <a:close/>
                </a:path>
              </a:pathLst>
            </a:custGeom>
            <a:solidFill>
              <a:srgbClr val="373D41"/>
            </a:solidFill>
            <a:ln>
              <a:noFill/>
            </a:ln>
          </p:spPr>
        </p:sp>
      </p:grpSp>
      <p:sp>
        <p:nvSpPr>
          <p:cNvPr id="281" name="文本框 280"/>
          <p:cNvSpPr txBox="1"/>
          <p:nvPr/>
        </p:nvSpPr>
        <p:spPr>
          <a:xfrm>
            <a:off x="2886427" y="1085909"/>
            <a:ext cx="1097915" cy="276999"/>
          </a:xfrm>
          <a:prstGeom prst="rect">
            <a:avLst/>
          </a:prstGeom>
          <a:noFill/>
        </p:spPr>
        <p:txBody>
          <a:bodyPr wrap="square" rtlCol="0" anchor="ctr">
            <a:spAutoFit/>
          </a:bodyPr>
          <a:lstStyle/>
          <a:p>
            <a:r>
              <a:rPr lang="zh-CN" altLang="en-US" sz="1200" b="1" dirty="0" smtClean="0">
                <a:solidFill>
                  <a:srgbClr val="373D41"/>
                </a:solidFill>
                <a:latin typeface="微软雅黑" panose="020B0503020204020204" pitchFamily="34" charset="-122"/>
                <a:ea typeface="微软雅黑" panose="020B0503020204020204" pitchFamily="34" charset="-122"/>
              </a:rPr>
              <a:t>企业</a:t>
            </a:r>
          </a:p>
        </p:txBody>
      </p:sp>
      <p:sp>
        <p:nvSpPr>
          <p:cNvPr id="282" name="文本框 281"/>
          <p:cNvSpPr txBox="1"/>
          <p:nvPr/>
        </p:nvSpPr>
        <p:spPr>
          <a:xfrm>
            <a:off x="4680362" y="1085909"/>
            <a:ext cx="1497965" cy="276999"/>
          </a:xfrm>
          <a:prstGeom prst="rect">
            <a:avLst/>
          </a:prstGeom>
          <a:noFill/>
        </p:spPr>
        <p:txBody>
          <a:bodyPr wrap="square" rtlCol="0" anchor="ctr">
            <a:spAutoFit/>
          </a:bodyPr>
          <a:lstStyle/>
          <a:p>
            <a:pPr algn="ctr"/>
            <a:r>
              <a:rPr lang="zh-CN" altLang="en-US" sz="1200" b="1" dirty="0" smtClean="0">
                <a:solidFill>
                  <a:srgbClr val="373D41"/>
                </a:solidFill>
                <a:latin typeface="微软雅黑" panose="020B0503020204020204" pitchFamily="34" charset="-122"/>
                <a:ea typeface="微软雅黑" panose="020B0503020204020204" pitchFamily="34" charset="-122"/>
              </a:rPr>
              <a:t>云</a:t>
            </a:r>
            <a:r>
              <a:rPr lang="en-US" altLang="zh-CN" sz="1200" b="1" dirty="0" smtClean="0">
                <a:solidFill>
                  <a:srgbClr val="373D41"/>
                </a:solidFill>
                <a:latin typeface="微软雅黑" panose="020B0503020204020204" pitchFamily="34" charset="-122"/>
                <a:ea typeface="微软雅黑" panose="020B0503020204020204" pitchFamily="34" charset="-122"/>
              </a:rPr>
              <a:t>CRM</a:t>
            </a:r>
            <a:r>
              <a:rPr lang="zh-CN" altLang="en-US" sz="1200" b="1" dirty="0" smtClean="0">
                <a:solidFill>
                  <a:srgbClr val="373D41"/>
                </a:solidFill>
                <a:latin typeface="微软雅黑" panose="020B0503020204020204" pitchFamily="34" charset="-122"/>
                <a:ea typeface="微软雅黑" panose="020B0503020204020204" pitchFamily="34" charset="-122"/>
              </a:rPr>
              <a:t>厂商</a:t>
            </a:r>
          </a:p>
        </p:txBody>
      </p:sp>
      <p:grpSp>
        <p:nvGrpSpPr>
          <p:cNvPr id="3" name="组合 2"/>
          <p:cNvGrpSpPr/>
          <p:nvPr/>
        </p:nvGrpSpPr>
        <p:grpSpPr>
          <a:xfrm rot="5400000">
            <a:off x="5272594" y="-234223"/>
            <a:ext cx="313498" cy="4952289"/>
            <a:chOff x="4092505" y="1708621"/>
            <a:chExt cx="555381" cy="1909321"/>
          </a:xfrm>
        </p:grpSpPr>
        <p:cxnSp>
          <p:nvCxnSpPr>
            <p:cNvPr id="170" name="直接连接符 169"/>
            <p:cNvCxnSpPr/>
            <p:nvPr/>
          </p:nvCxnSpPr>
          <p:spPr>
            <a:xfrm rot="16200000" flipV="1">
              <a:off x="4370196" y="2385591"/>
              <a:ext cx="0" cy="555381"/>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5400000" flipH="1">
              <a:off x="3689532" y="2663282"/>
              <a:ext cx="1909321"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580110" y="2503953"/>
            <a:ext cx="238406" cy="385559"/>
            <a:chOff x="1895711" y="3115882"/>
            <a:chExt cx="216733" cy="385559"/>
          </a:xfrm>
        </p:grpSpPr>
        <p:sp>
          <p:nvSpPr>
            <p:cNvPr id="215" name="燕尾形 214"/>
            <p:cNvSpPr/>
            <p:nvPr/>
          </p:nvSpPr>
          <p:spPr>
            <a:xfrm rot="5400000">
              <a:off x="1923228" y="3088365"/>
              <a:ext cx="161699" cy="216733"/>
            </a:xfrm>
            <a:prstGeom prst="chevron">
              <a:avLst>
                <a:gd name="adj" fmla="val 54806"/>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7" name="燕尾形 216"/>
            <p:cNvSpPr/>
            <p:nvPr/>
          </p:nvSpPr>
          <p:spPr>
            <a:xfrm rot="5400000">
              <a:off x="1923228" y="3312225"/>
              <a:ext cx="161699" cy="216733"/>
            </a:xfrm>
            <a:prstGeom prst="chevron">
              <a:avLst>
                <a:gd name="adj" fmla="val 54806"/>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2" name="文本框 221"/>
          <p:cNvSpPr txBox="1"/>
          <p:nvPr/>
        </p:nvSpPr>
        <p:spPr>
          <a:xfrm>
            <a:off x="3207457" y="2937647"/>
            <a:ext cx="983712" cy="276999"/>
          </a:xfrm>
          <a:prstGeom prst="rect">
            <a:avLst/>
          </a:prstGeom>
          <a:noFill/>
        </p:spPr>
        <p:txBody>
          <a:bodyPr wrap="square" rtlCol="0">
            <a:spAutoFit/>
          </a:bodyPr>
          <a:lstStyle/>
          <a:p>
            <a:pPr algn="ctr"/>
            <a:r>
              <a:rPr lang="en-US" altLang="zh-CN" sz="1200" b="1" dirty="0" smtClean="0">
                <a:solidFill>
                  <a:srgbClr val="D13E3E"/>
                </a:solidFill>
                <a:latin typeface="微软雅黑" panose="020B0503020204020204" pitchFamily="34" charset="-122"/>
                <a:ea typeface="微软雅黑" panose="020B0503020204020204" pitchFamily="34" charset="-122"/>
              </a:rPr>
              <a:t>SaaS CRM</a:t>
            </a:r>
            <a:endParaRPr lang="zh-CN" altLang="en-US" sz="1200" b="1" dirty="0" smtClean="0">
              <a:solidFill>
                <a:srgbClr val="D13E3E"/>
              </a:solidFill>
              <a:latin typeface="微软雅黑" panose="020B0503020204020204" pitchFamily="34" charset="-122"/>
              <a:ea typeface="微软雅黑" panose="020B0503020204020204" pitchFamily="34" charset="-122"/>
            </a:endParaRPr>
          </a:p>
        </p:txBody>
      </p:sp>
      <p:sp>
        <p:nvSpPr>
          <p:cNvPr id="223" name="文本框 222"/>
          <p:cNvSpPr txBox="1"/>
          <p:nvPr/>
        </p:nvSpPr>
        <p:spPr>
          <a:xfrm>
            <a:off x="6768054" y="2937647"/>
            <a:ext cx="983712" cy="276999"/>
          </a:xfrm>
          <a:prstGeom prst="rect">
            <a:avLst/>
          </a:prstGeom>
          <a:noFill/>
        </p:spPr>
        <p:txBody>
          <a:bodyPr wrap="square" rtlCol="0">
            <a:spAutoFit/>
          </a:bodyPr>
          <a:lstStyle/>
          <a:p>
            <a:pPr algn="ctr"/>
            <a:r>
              <a:rPr lang="en-US" altLang="zh-CN" sz="1200" b="1" dirty="0" smtClean="0">
                <a:solidFill>
                  <a:srgbClr val="D13E3E"/>
                </a:solidFill>
                <a:latin typeface="微软雅黑" panose="020B0503020204020204" pitchFamily="34" charset="-122"/>
                <a:ea typeface="微软雅黑" panose="020B0503020204020204" pitchFamily="34" charset="-122"/>
              </a:rPr>
              <a:t>PaaS CRM</a:t>
            </a:r>
            <a:endParaRPr lang="zh-CN" altLang="en-US" sz="1200" b="1" dirty="0" smtClean="0">
              <a:solidFill>
                <a:srgbClr val="D13E3E"/>
              </a:solidFill>
              <a:latin typeface="微软雅黑" panose="020B0503020204020204" pitchFamily="34" charset="-122"/>
              <a:ea typeface="微软雅黑" panose="020B0503020204020204" pitchFamily="34" charset="-122"/>
            </a:endParaRPr>
          </a:p>
        </p:txBody>
      </p:sp>
      <p:grpSp>
        <p:nvGrpSpPr>
          <p:cNvPr id="224" name="组合 223"/>
          <p:cNvGrpSpPr/>
          <p:nvPr/>
        </p:nvGrpSpPr>
        <p:grpSpPr>
          <a:xfrm>
            <a:off x="7140707" y="2503953"/>
            <a:ext cx="238406" cy="385559"/>
            <a:chOff x="1895711" y="3115882"/>
            <a:chExt cx="216733" cy="385559"/>
          </a:xfrm>
        </p:grpSpPr>
        <p:sp>
          <p:nvSpPr>
            <p:cNvPr id="225" name="燕尾形 224"/>
            <p:cNvSpPr/>
            <p:nvPr/>
          </p:nvSpPr>
          <p:spPr>
            <a:xfrm rot="5400000">
              <a:off x="1923228" y="3088365"/>
              <a:ext cx="161699" cy="216733"/>
            </a:xfrm>
            <a:prstGeom prst="chevron">
              <a:avLst>
                <a:gd name="adj" fmla="val 54806"/>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6" name="燕尾形 225"/>
            <p:cNvSpPr/>
            <p:nvPr/>
          </p:nvSpPr>
          <p:spPr>
            <a:xfrm rot="5400000">
              <a:off x="1923228" y="3312225"/>
              <a:ext cx="161699" cy="216733"/>
            </a:xfrm>
            <a:prstGeom prst="chevron">
              <a:avLst>
                <a:gd name="adj" fmla="val 54806"/>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8" name="组合 227"/>
          <p:cNvGrpSpPr/>
          <p:nvPr/>
        </p:nvGrpSpPr>
        <p:grpSpPr>
          <a:xfrm>
            <a:off x="3939899" y="1570098"/>
            <a:ext cx="475231" cy="244801"/>
            <a:chOff x="2123301" y="2283731"/>
            <a:chExt cx="475231" cy="244801"/>
          </a:xfrm>
        </p:grpSpPr>
        <p:sp>
          <p:nvSpPr>
            <p:cNvPr id="229" name="燕尾形 228"/>
            <p:cNvSpPr/>
            <p:nvPr/>
          </p:nvSpPr>
          <p:spPr>
            <a:xfrm>
              <a:off x="2123301" y="2283731"/>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0" name="燕尾形 229"/>
            <p:cNvSpPr/>
            <p:nvPr/>
          </p:nvSpPr>
          <p:spPr>
            <a:xfrm>
              <a:off x="2383311" y="2283731"/>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31" name="直接连接符 230"/>
          <p:cNvCxnSpPr>
            <a:stCxn id="256" idx="1"/>
          </p:cNvCxnSpPr>
          <p:nvPr/>
        </p:nvCxnSpPr>
        <p:spPr>
          <a:xfrm flipH="1">
            <a:off x="309853" y="3684683"/>
            <a:ext cx="1719618"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flipV="1">
            <a:off x="309851" y="1683407"/>
            <a:ext cx="0" cy="201600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grpSp>
        <p:nvGrpSpPr>
          <p:cNvPr id="257" name="组合 256"/>
          <p:cNvGrpSpPr/>
          <p:nvPr/>
        </p:nvGrpSpPr>
        <p:grpSpPr>
          <a:xfrm rot="16200000">
            <a:off x="72236" y="2567960"/>
            <a:ext cx="475231" cy="244801"/>
            <a:chOff x="2123301" y="2283731"/>
            <a:chExt cx="475231" cy="244801"/>
          </a:xfrm>
        </p:grpSpPr>
        <p:sp>
          <p:nvSpPr>
            <p:cNvPr id="262" name="燕尾形 261"/>
            <p:cNvSpPr/>
            <p:nvPr/>
          </p:nvSpPr>
          <p:spPr>
            <a:xfrm>
              <a:off x="2123301" y="2283731"/>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4" name="燕尾形 263"/>
            <p:cNvSpPr/>
            <p:nvPr/>
          </p:nvSpPr>
          <p:spPr>
            <a:xfrm>
              <a:off x="2383311" y="2283731"/>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72" name="燕尾形 271"/>
          <p:cNvSpPr/>
          <p:nvPr/>
        </p:nvSpPr>
        <p:spPr>
          <a:xfrm rot="5400000" flipV="1">
            <a:off x="5321734" y="2084672"/>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3" name="文本框 282"/>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伴随云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市场阶段性的稳定，企业的实际</a:t>
            </a:r>
            <a:r>
              <a:rPr kumimoji="1" lang="zh-CN" altLang="en-US" sz="1800" b="1" dirty="0">
                <a:latin typeface="微软雅黑"/>
                <a:ea typeface="微软雅黑"/>
                <a:cs typeface="微软雅黑"/>
              </a:rPr>
              <a:t>需求倒逼</a:t>
            </a:r>
            <a:r>
              <a:rPr kumimoji="1" lang="zh-CN" altLang="en-US" sz="1800" b="1" dirty="0" smtClean="0">
                <a:latin typeface="微软雅黑"/>
                <a:ea typeface="微软雅黑"/>
                <a:cs typeface="微软雅黑"/>
              </a:rPr>
              <a:t>厂商提供多样化的服务</a:t>
            </a:r>
            <a:endParaRPr kumimoji="1" lang="zh-CN" altLang="en-US" sz="1800" b="1" dirty="0">
              <a:latin typeface="微软雅黑"/>
              <a:ea typeface="微软雅黑"/>
              <a:cs typeface="微软雅黑"/>
            </a:endParaRPr>
          </a:p>
        </p:txBody>
      </p:sp>
      <p:sp>
        <p:nvSpPr>
          <p:cNvPr id="284" name="文本框 283"/>
          <p:cNvSpPr txBox="1"/>
          <p:nvPr/>
        </p:nvSpPr>
        <p:spPr>
          <a:xfrm>
            <a:off x="2886427" y="1434728"/>
            <a:ext cx="990644" cy="507831"/>
          </a:xfrm>
          <a:prstGeom prst="rect">
            <a:avLst/>
          </a:prstGeom>
          <a:noFill/>
        </p:spPr>
        <p:txBody>
          <a:bodyPr wrap="square" rtlCol="0" anchor="ctr">
            <a:spAutoFit/>
          </a:bodyPr>
          <a:lstStyle/>
          <a:p>
            <a:pPr>
              <a:lnSpc>
                <a:spcPct val="150000"/>
              </a:lnSpc>
            </a:pPr>
            <a:r>
              <a:rPr lang="zh-CN" altLang="en-US" sz="900" dirty="0">
                <a:solidFill>
                  <a:srgbClr val="373D41"/>
                </a:solidFill>
                <a:latin typeface="微软雅黑" panose="020B0503020204020204" pitchFamily="34" charset="-122"/>
                <a:ea typeface="微软雅黑" panose="020B0503020204020204" pitchFamily="34" charset="-122"/>
              </a:rPr>
              <a:t>企业</a:t>
            </a:r>
            <a:r>
              <a:rPr lang="zh-CN" altLang="en-US" sz="900" dirty="0" smtClean="0">
                <a:solidFill>
                  <a:srgbClr val="373D41"/>
                </a:solidFill>
                <a:latin typeface="微软雅黑" panose="020B0503020204020204" pitchFamily="34" charset="-122"/>
                <a:ea typeface="微软雅黑" panose="020B0503020204020204" pitchFamily="34" charset="-122"/>
              </a:rPr>
              <a:t>不断成熟，更加强调个性化</a:t>
            </a:r>
          </a:p>
        </p:txBody>
      </p:sp>
      <p:sp>
        <p:nvSpPr>
          <p:cNvPr id="286" name="文本框 285"/>
          <p:cNvSpPr txBox="1"/>
          <p:nvPr/>
        </p:nvSpPr>
        <p:spPr>
          <a:xfrm>
            <a:off x="4359243" y="1468186"/>
            <a:ext cx="732193" cy="230832"/>
          </a:xfrm>
          <a:prstGeom prst="rect">
            <a:avLst/>
          </a:prstGeom>
          <a:noFill/>
        </p:spPr>
        <p:txBody>
          <a:bodyPr wrap="square" rtlCol="0" anchor="ctr">
            <a:spAutoFit/>
          </a:bodyPr>
          <a:lstStyle/>
          <a:p>
            <a:pPr algn="ctr"/>
            <a:r>
              <a:rPr lang="zh-CN" altLang="en-US" sz="900" dirty="0">
                <a:solidFill>
                  <a:srgbClr val="373D41"/>
                </a:solidFill>
                <a:latin typeface="微软雅黑" panose="020B0503020204020204" pitchFamily="34" charset="-122"/>
                <a:ea typeface="微软雅黑" panose="020B0503020204020204" pitchFamily="34" charset="-122"/>
              </a:rPr>
              <a:t>倒逼</a:t>
            </a:r>
            <a:endParaRPr lang="zh-CN" altLang="en-US" sz="900" dirty="0" smtClean="0">
              <a:solidFill>
                <a:srgbClr val="373D41"/>
              </a:solidFill>
              <a:latin typeface="微软雅黑" panose="020B0503020204020204" pitchFamily="34" charset="-122"/>
              <a:ea typeface="微软雅黑" panose="020B0503020204020204" pitchFamily="34" charset="-122"/>
            </a:endParaRPr>
          </a:p>
        </p:txBody>
      </p:sp>
      <p:sp>
        <p:nvSpPr>
          <p:cNvPr id="288" name="文本框 287"/>
          <p:cNvSpPr txBox="1"/>
          <p:nvPr/>
        </p:nvSpPr>
        <p:spPr>
          <a:xfrm>
            <a:off x="2875694" y="2166094"/>
            <a:ext cx="2283718" cy="230832"/>
          </a:xfrm>
          <a:prstGeom prst="rect">
            <a:avLst/>
          </a:prstGeom>
          <a:noFill/>
        </p:spPr>
        <p:txBody>
          <a:bodyPr wrap="square" rtlCol="0" anchor="ctr">
            <a:spAutoFit/>
          </a:bodyPr>
          <a:lstStyle/>
          <a:p>
            <a:pPr algn="ctr"/>
            <a:r>
              <a:rPr lang="zh-CN" altLang="en-US" sz="900" dirty="0" smtClean="0">
                <a:solidFill>
                  <a:srgbClr val="373D41"/>
                </a:solidFill>
                <a:latin typeface="微软雅黑" panose="020B0503020204020204" pitchFamily="34" charset="-122"/>
                <a:ea typeface="微软雅黑" panose="020B0503020204020204" pitchFamily="34" charset="-122"/>
              </a:rPr>
              <a:t>（</a:t>
            </a:r>
            <a:r>
              <a:rPr lang="en-US" altLang="zh-CN" sz="900" dirty="0" smtClean="0">
                <a:solidFill>
                  <a:srgbClr val="373D41"/>
                </a:solidFill>
                <a:latin typeface="微软雅黑" panose="020B0503020204020204" pitchFamily="34" charset="-122"/>
                <a:ea typeface="微软雅黑" panose="020B0503020204020204" pitchFamily="34" charset="-122"/>
              </a:rPr>
              <a:t>1</a:t>
            </a:r>
            <a:r>
              <a:rPr lang="zh-CN" altLang="en-US" sz="900" dirty="0" smtClean="0">
                <a:solidFill>
                  <a:srgbClr val="373D41"/>
                </a:solidFill>
                <a:latin typeface="微软雅黑" panose="020B0503020204020204" pitchFamily="34" charset="-122"/>
                <a:ea typeface="微软雅黑" panose="020B0503020204020204" pitchFamily="34" charset="-122"/>
              </a:rPr>
              <a:t>）标准化或行业化的</a:t>
            </a:r>
            <a:r>
              <a:rPr lang="en-US" altLang="zh-CN" sz="900" dirty="0" smtClean="0">
                <a:solidFill>
                  <a:srgbClr val="373D41"/>
                </a:solidFill>
                <a:latin typeface="微软雅黑" panose="020B0503020204020204" pitchFamily="34" charset="-122"/>
                <a:ea typeface="微软雅黑" panose="020B0503020204020204" pitchFamily="34" charset="-122"/>
              </a:rPr>
              <a:t>SaaS</a:t>
            </a:r>
            <a:r>
              <a:rPr lang="zh-CN" altLang="en-US" sz="900" dirty="0" smtClean="0">
                <a:solidFill>
                  <a:srgbClr val="373D41"/>
                </a:solidFill>
                <a:latin typeface="微软雅黑" panose="020B0503020204020204" pitchFamily="34" charset="-122"/>
                <a:ea typeface="微软雅黑" panose="020B0503020204020204" pitchFamily="34" charset="-122"/>
              </a:rPr>
              <a:t>应用</a:t>
            </a:r>
          </a:p>
        </p:txBody>
      </p:sp>
      <p:sp>
        <p:nvSpPr>
          <p:cNvPr id="289" name="文本框 288"/>
          <p:cNvSpPr txBox="1"/>
          <p:nvPr/>
        </p:nvSpPr>
        <p:spPr>
          <a:xfrm>
            <a:off x="5461494" y="2158474"/>
            <a:ext cx="2587212" cy="230832"/>
          </a:xfrm>
          <a:prstGeom prst="rect">
            <a:avLst/>
          </a:prstGeom>
          <a:noFill/>
        </p:spPr>
        <p:txBody>
          <a:bodyPr wrap="square" rtlCol="0" anchor="ctr">
            <a:spAutoFit/>
          </a:bodyPr>
          <a:lstStyle/>
          <a:p>
            <a:pPr algn="ctr"/>
            <a:r>
              <a:rPr lang="zh-CN" altLang="en-US" sz="900" dirty="0" smtClean="0">
                <a:solidFill>
                  <a:srgbClr val="373D41"/>
                </a:solidFill>
                <a:latin typeface="微软雅黑" panose="020B0503020204020204" pitchFamily="34" charset="-122"/>
                <a:ea typeface="微软雅黑" panose="020B0503020204020204" pitchFamily="34" charset="-122"/>
              </a:rPr>
              <a:t>（</a:t>
            </a:r>
            <a:r>
              <a:rPr lang="en-US" altLang="zh-CN" sz="900" dirty="0" smtClean="0">
                <a:solidFill>
                  <a:srgbClr val="373D41"/>
                </a:solidFill>
                <a:latin typeface="微软雅黑" panose="020B0503020204020204" pitchFamily="34" charset="-122"/>
                <a:ea typeface="微软雅黑" panose="020B0503020204020204" pitchFamily="34" charset="-122"/>
              </a:rPr>
              <a:t>2</a:t>
            </a:r>
            <a:r>
              <a:rPr lang="zh-CN" altLang="en-US" sz="900" dirty="0" smtClean="0">
                <a:solidFill>
                  <a:srgbClr val="373D41"/>
                </a:solidFill>
                <a:latin typeface="微软雅黑" panose="020B0503020204020204" pitchFamily="34" charset="-122"/>
                <a:ea typeface="微软雅黑" panose="020B0503020204020204" pitchFamily="34" charset="-122"/>
              </a:rPr>
              <a:t>）具备灵活、高效开发能力的</a:t>
            </a:r>
            <a:r>
              <a:rPr lang="en-US" altLang="zh-CN" sz="900" dirty="0" smtClean="0">
                <a:solidFill>
                  <a:srgbClr val="373D41"/>
                </a:solidFill>
                <a:latin typeface="微软雅黑" panose="020B0503020204020204" pitchFamily="34" charset="-122"/>
                <a:ea typeface="微软雅黑" panose="020B0503020204020204" pitchFamily="34" charset="-122"/>
              </a:rPr>
              <a:t>PaaS</a:t>
            </a:r>
            <a:r>
              <a:rPr lang="zh-CN" altLang="en-US" sz="900" dirty="0" smtClean="0">
                <a:solidFill>
                  <a:srgbClr val="373D41"/>
                </a:solidFill>
                <a:latin typeface="微软雅黑" panose="020B0503020204020204" pitchFamily="34" charset="-122"/>
                <a:ea typeface="微软雅黑" panose="020B0503020204020204" pitchFamily="34" charset="-122"/>
              </a:rPr>
              <a:t>平台</a:t>
            </a:r>
          </a:p>
        </p:txBody>
      </p:sp>
      <p:sp>
        <p:nvSpPr>
          <p:cNvPr id="290" name="文本框 289"/>
          <p:cNvSpPr txBox="1"/>
          <p:nvPr/>
        </p:nvSpPr>
        <p:spPr>
          <a:xfrm>
            <a:off x="488545" y="2856577"/>
            <a:ext cx="1316423" cy="784830"/>
          </a:xfrm>
          <a:prstGeom prst="rect">
            <a:avLst/>
          </a:prstGeom>
          <a:noFill/>
        </p:spPr>
        <p:txBody>
          <a:bodyPr wrap="square" rtlCol="0" anchor="ctr">
            <a:spAutoFit/>
          </a:bodyPr>
          <a:lstStyle/>
          <a:p>
            <a:pPr>
              <a:lnSpc>
                <a:spcPct val="150000"/>
              </a:lnSpc>
            </a:pPr>
            <a:r>
              <a:rPr lang="zh-CN" altLang="en-US" sz="1000" b="1" dirty="0" smtClean="0">
                <a:solidFill>
                  <a:srgbClr val="373D41"/>
                </a:solidFill>
                <a:latin typeface="微软雅黑" panose="020B0503020204020204" pitchFamily="34" charset="-122"/>
                <a:ea typeface="微软雅黑" panose="020B0503020204020204" pitchFamily="34" charset="-122"/>
              </a:rPr>
              <a:t>满足现有用户需求</a:t>
            </a:r>
            <a:endParaRPr lang="en-US" altLang="zh-CN" sz="1000" b="1" dirty="0" smtClean="0">
              <a:solidFill>
                <a:srgbClr val="373D41"/>
              </a:solidFill>
              <a:latin typeface="微软雅黑" panose="020B0503020204020204" pitchFamily="34" charset="-122"/>
              <a:ea typeface="微软雅黑" panose="020B0503020204020204" pitchFamily="34" charset="-122"/>
            </a:endParaRPr>
          </a:p>
          <a:p>
            <a:pPr>
              <a:lnSpc>
                <a:spcPct val="150000"/>
              </a:lnSpc>
            </a:pPr>
            <a:r>
              <a:rPr lang="zh-CN" altLang="en-US" sz="1000" b="1" dirty="0" smtClean="0">
                <a:solidFill>
                  <a:srgbClr val="373D41"/>
                </a:solidFill>
                <a:latin typeface="微软雅黑" panose="020B0503020204020204" pitchFamily="34" charset="-122"/>
                <a:ea typeface="微软雅黑" panose="020B0503020204020204" pitchFamily="34" charset="-122"/>
              </a:rPr>
              <a:t>支持用户需求拓展</a:t>
            </a:r>
            <a:endParaRPr lang="en-US" altLang="zh-CN" sz="1000" b="1" dirty="0" smtClean="0">
              <a:solidFill>
                <a:srgbClr val="373D41"/>
              </a:solidFill>
              <a:latin typeface="微软雅黑" panose="020B0503020204020204" pitchFamily="34" charset="-122"/>
              <a:ea typeface="微软雅黑" panose="020B0503020204020204" pitchFamily="34" charset="-122"/>
            </a:endParaRPr>
          </a:p>
          <a:p>
            <a:pPr>
              <a:lnSpc>
                <a:spcPct val="150000"/>
              </a:lnSpc>
            </a:pPr>
            <a:r>
              <a:rPr lang="zh-CN" altLang="en-US" sz="1000" b="1" dirty="0" smtClean="0">
                <a:solidFill>
                  <a:srgbClr val="373D41"/>
                </a:solidFill>
                <a:latin typeface="微软雅黑" panose="020B0503020204020204" pitchFamily="34" charset="-122"/>
                <a:ea typeface="微软雅黑" panose="020B0503020204020204" pitchFamily="34" charset="-122"/>
              </a:rPr>
              <a:t>推动市场出现分化</a:t>
            </a:r>
          </a:p>
        </p:txBody>
      </p:sp>
      <p:cxnSp>
        <p:nvCxnSpPr>
          <p:cNvPr id="302" name="直接连接符 301"/>
          <p:cNvCxnSpPr/>
          <p:nvPr/>
        </p:nvCxnSpPr>
        <p:spPr>
          <a:xfrm>
            <a:off x="3699314" y="4402441"/>
            <a:ext cx="0" cy="1040413"/>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grpSp>
        <p:nvGrpSpPr>
          <p:cNvPr id="298" name="组合 297"/>
          <p:cNvGrpSpPr/>
          <p:nvPr/>
        </p:nvGrpSpPr>
        <p:grpSpPr>
          <a:xfrm rot="5400000" flipV="1">
            <a:off x="3447676" y="4543969"/>
            <a:ext cx="503274" cy="244803"/>
            <a:chOff x="2056624" y="2283731"/>
            <a:chExt cx="503274" cy="244803"/>
          </a:xfrm>
        </p:grpSpPr>
        <p:sp>
          <p:nvSpPr>
            <p:cNvPr id="299" name="燕尾形 298"/>
            <p:cNvSpPr/>
            <p:nvPr/>
          </p:nvSpPr>
          <p:spPr>
            <a:xfrm>
              <a:off x="2056624" y="2283733"/>
              <a:ext cx="215221" cy="244801"/>
            </a:xfrm>
            <a:prstGeom prst="chevron">
              <a:avLst>
                <a:gd name="adj" fmla="val 44345"/>
              </a:avLst>
            </a:prstGeom>
            <a:solidFill>
              <a:srgbClr val="373D41"/>
            </a:solidFill>
            <a:ln w="381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1" name="燕尾形 300"/>
            <p:cNvSpPr/>
            <p:nvPr/>
          </p:nvSpPr>
          <p:spPr>
            <a:xfrm>
              <a:off x="2344677" y="2283731"/>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04" name="直接连接符 303"/>
          <p:cNvCxnSpPr/>
          <p:nvPr/>
        </p:nvCxnSpPr>
        <p:spPr>
          <a:xfrm>
            <a:off x="7259910" y="4468543"/>
            <a:ext cx="0" cy="974311"/>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grpSp>
        <p:nvGrpSpPr>
          <p:cNvPr id="306" name="组合 305"/>
          <p:cNvGrpSpPr/>
          <p:nvPr/>
        </p:nvGrpSpPr>
        <p:grpSpPr>
          <a:xfrm rot="5400000" flipV="1">
            <a:off x="7008276" y="4543968"/>
            <a:ext cx="503271" cy="244802"/>
            <a:chOff x="2056624" y="2283733"/>
            <a:chExt cx="503271" cy="244802"/>
          </a:xfrm>
        </p:grpSpPr>
        <p:sp>
          <p:nvSpPr>
            <p:cNvPr id="307" name="燕尾形 306"/>
            <p:cNvSpPr/>
            <p:nvPr/>
          </p:nvSpPr>
          <p:spPr>
            <a:xfrm>
              <a:off x="2056624" y="2283733"/>
              <a:ext cx="215221" cy="244801"/>
            </a:xfrm>
            <a:prstGeom prst="chevron">
              <a:avLst>
                <a:gd name="adj" fmla="val 44345"/>
              </a:avLst>
            </a:prstGeom>
            <a:solidFill>
              <a:srgbClr val="373D41"/>
            </a:solidFill>
            <a:ln w="381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8" name="燕尾形 307"/>
            <p:cNvSpPr/>
            <p:nvPr/>
          </p:nvSpPr>
          <p:spPr>
            <a:xfrm>
              <a:off x="2344674" y="2283734"/>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55" name="组合 254"/>
          <p:cNvGrpSpPr/>
          <p:nvPr/>
        </p:nvGrpSpPr>
        <p:grpSpPr>
          <a:xfrm>
            <a:off x="5938702" y="3288463"/>
            <a:ext cx="2642417" cy="1126088"/>
            <a:chOff x="4365698" y="2513641"/>
            <a:chExt cx="2402196" cy="1126088"/>
          </a:xfrm>
        </p:grpSpPr>
        <p:grpSp>
          <p:nvGrpSpPr>
            <p:cNvPr id="167" name="组合 166"/>
            <p:cNvGrpSpPr/>
            <p:nvPr/>
          </p:nvGrpSpPr>
          <p:grpSpPr>
            <a:xfrm>
              <a:off x="4365698" y="2990766"/>
              <a:ext cx="2402196" cy="648963"/>
              <a:chOff x="5089225" y="2649620"/>
              <a:chExt cx="3338631" cy="901944"/>
            </a:xfrm>
          </p:grpSpPr>
          <p:sp>
            <p:nvSpPr>
              <p:cNvPr id="4" name="平行四边形 3"/>
              <p:cNvSpPr/>
              <p:nvPr/>
            </p:nvSpPr>
            <p:spPr bwMode="auto">
              <a:xfrm rot="5400000">
                <a:off x="7597989" y="2489611"/>
                <a:ext cx="669857" cy="989875"/>
              </a:xfrm>
              <a:prstGeom prst="parallelogram">
                <a:avLst>
                  <a:gd name="adj" fmla="val 16013"/>
                </a:avLst>
              </a:prstGeom>
              <a:solidFill>
                <a:srgbClr val="D13E3E">
                  <a:alpha val="97255"/>
                </a:srgbClr>
              </a:solidFill>
              <a:ln w="9525">
                <a:noFill/>
                <a:round/>
                <a:headEnd/>
                <a:tailEnd/>
              </a:ln>
            </p:spPr>
            <p:txBody>
              <a:bodyPr rtlCol="0" anchor="ctr"/>
              <a:lstStyle/>
              <a:p>
                <a:pPr algn="ctr"/>
                <a:endParaRPr lang="zh-CN" altLang="en-US"/>
              </a:p>
            </p:txBody>
          </p:sp>
          <p:sp>
            <p:nvSpPr>
              <p:cNvPr id="5" name="平行四边形 4"/>
              <p:cNvSpPr/>
              <p:nvPr/>
            </p:nvSpPr>
            <p:spPr bwMode="auto">
              <a:xfrm rot="16200000" flipH="1">
                <a:off x="5255851" y="2496228"/>
                <a:ext cx="656625" cy="989875"/>
              </a:xfrm>
              <a:prstGeom prst="parallelogram">
                <a:avLst>
                  <a:gd name="adj" fmla="val 16013"/>
                </a:avLst>
              </a:prstGeom>
              <a:solidFill>
                <a:srgbClr val="D13E3E">
                  <a:alpha val="97255"/>
                </a:srgbClr>
              </a:solidFill>
              <a:ln w="9525">
                <a:noFill/>
                <a:round/>
                <a:headEnd/>
                <a:tailEnd/>
              </a:ln>
            </p:spPr>
            <p:txBody>
              <a:bodyPr rtlCol="0" anchor="ctr"/>
              <a:lstStyle/>
              <a:p>
                <a:pPr algn="ctr"/>
                <a:endParaRPr lang="zh-CN" altLang="en-US"/>
              </a:p>
            </p:txBody>
          </p:sp>
          <p:sp>
            <p:nvSpPr>
              <p:cNvPr id="13" name="Freeform: Shape 6"/>
              <p:cNvSpPr>
                <a:spLocks/>
              </p:cNvSpPr>
              <p:nvPr/>
            </p:nvSpPr>
            <p:spPr bwMode="auto">
              <a:xfrm>
                <a:off x="6450706" y="3183927"/>
                <a:ext cx="1977150" cy="274062"/>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rgbClr val="DB6767"/>
              </a:solidFill>
              <a:ln w="9525">
                <a:noFill/>
                <a:round/>
                <a:headEnd/>
                <a:tailEnd/>
              </a:ln>
            </p:spPr>
            <p:txBody>
              <a:bodyPr anchor="ctr"/>
              <a:lstStyle/>
              <a:p>
                <a:pPr algn="ctr"/>
                <a:endParaRPr dirty="0"/>
              </a:p>
            </p:txBody>
          </p:sp>
          <p:sp>
            <p:nvSpPr>
              <p:cNvPr id="15" name="Freeform: Shape 3"/>
              <p:cNvSpPr>
                <a:spLocks/>
              </p:cNvSpPr>
              <p:nvPr/>
            </p:nvSpPr>
            <p:spPr bwMode="auto">
              <a:xfrm>
                <a:off x="5089225" y="3180964"/>
                <a:ext cx="1987555" cy="277025"/>
              </a:xfrm>
              <a:custGeom>
                <a:avLst/>
                <a:gdLst/>
                <a:ahLst/>
                <a:cxnLst>
                  <a:cxn ang="0">
                    <a:pos x="1528" y="281"/>
                  </a:cxn>
                  <a:cxn ang="0">
                    <a:pos x="767" y="561"/>
                  </a:cxn>
                  <a:cxn ang="0">
                    <a:pos x="0" y="281"/>
                  </a:cxn>
                  <a:cxn ang="0">
                    <a:pos x="761" y="0"/>
                  </a:cxn>
                  <a:cxn ang="0">
                    <a:pos x="1528" y="281"/>
                  </a:cxn>
                </a:cxnLst>
                <a:rect l="0" t="0" r="r" b="b"/>
                <a:pathLst>
                  <a:path w="1528" h="561">
                    <a:moveTo>
                      <a:pt x="1528" y="281"/>
                    </a:moveTo>
                    <a:lnTo>
                      <a:pt x="767" y="561"/>
                    </a:lnTo>
                    <a:lnTo>
                      <a:pt x="0" y="281"/>
                    </a:lnTo>
                    <a:lnTo>
                      <a:pt x="761" y="0"/>
                    </a:lnTo>
                    <a:lnTo>
                      <a:pt x="1528" y="281"/>
                    </a:lnTo>
                    <a:close/>
                  </a:path>
                </a:pathLst>
              </a:custGeom>
              <a:solidFill>
                <a:srgbClr val="DB6767"/>
              </a:solidFill>
              <a:ln w="9525">
                <a:noFill/>
                <a:round/>
                <a:headEnd/>
                <a:tailEnd/>
              </a:ln>
            </p:spPr>
            <p:txBody>
              <a:bodyPr anchor="ctr"/>
              <a:lstStyle/>
              <a:p>
                <a:pPr algn="ctr"/>
                <a:endParaRPr dirty="0"/>
              </a:p>
            </p:txBody>
          </p:sp>
          <p:sp>
            <p:nvSpPr>
              <p:cNvPr id="17" name="Freeform: Shape 5"/>
              <p:cNvSpPr>
                <a:spLocks/>
              </p:cNvSpPr>
              <p:nvPr/>
            </p:nvSpPr>
            <p:spPr bwMode="auto">
              <a:xfrm>
                <a:off x="5778015" y="3277503"/>
                <a:ext cx="1977150" cy="27406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chemeClr val="bg1">
                  <a:lumMod val="65000"/>
                </a:schemeClr>
              </a:solidFill>
              <a:ln w="9525">
                <a:noFill/>
                <a:round/>
                <a:headEnd/>
                <a:tailEnd/>
              </a:ln>
            </p:spPr>
            <p:txBody>
              <a:bodyPr anchor="ctr"/>
              <a:lstStyle/>
              <a:p>
                <a:pPr algn="ctr"/>
                <a:endParaRPr dirty="0"/>
              </a:p>
            </p:txBody>
          </p:sp>
        </p:grpSp>
        <p:grpSp>
          <p:nvGrpSpPr>
            <p:cNvPr id="178" name="组合 177"/>
            <p:cNvGrpSpPr/>
            <p:nvPr/>
          </p:nvGrpSpPr>
          <p:grpSpPr>
            <a:xfrm>
              <a:off x="4961756" y="3216390"/>
              <a:ext cx="1212432" cy="391889"/>
              <a:chOff x="6090889" y="4095261"/>
              <a:chExt cx="1467043" cy="490907"/>
            </a:xfrm>
          </p:grpSpPr>
          <p:sp>
            <p:nvSpPr>
              <p:cNvPr id="179" name="Freeform: Shape 9"/>
              <p:cNvSpPr>
                <a:spLocks/>
              </p:cNvSpPr>
              <p:nvPr/>
            </p:nvSpPr>
            <p:spPr bwMode="auto">
              <a:xfrm>
                <a:off x="6090889" y="4095261"/>
                <a:ext cx="1463823" cy="199297"/>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rgbClr val="919AA1"/>
              </a:solidFill>
              <a:ln w="9525">
                <a:noFill/>
                <a:round/>
                <a:headEnd/>
                <a:tailEnd/>
              </a:ln>
            </p:spPr>
            <p:txBody>
              <a:bodyPr anchor="ctr"/>
              <a:lstStyle/>
              <a:p>
                <a:pPr algn="ctr"/>
                <a:endParaRPr dirty="0"/>
              </a:p>
            </p:txBody>
          </p:sp>
          <p:sp>
            <p:nvSpPr>
              <p:cNvPr id="180" name="Freeform: Shape 10"/>
              <p:cNvSpPr>
                <a:spLocks/>
              </p:cNvSpPr>
              <p:nvPr/>
            </p:nvSpPr>
            <p:spPr bwMode="auto">
              <a:xfrm>
                <a:off x="6090889" y="4192464"/>
                <a:ext cx="747209" cy="393704"/>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rgbClr val="51595F">
                  <a:alpha val="97255"/>
                </a:srgbClr>
              </a:solidFill>
              <a:ln w="9525">
                <a:noFill/>
                <a:round/>
                <a:headEnd/>
                <a:tailEnd/>
              </a:ln>
            </p:spPr>
            <p:txBody>
              <a:bodyPr anchor="ctr"/>
              <a:lstStyle/>
              <a:p>
                <a:pPr algn="ctr"/>
                <a:endParaRPr dirty="0"/>
              </a:p>
            </p:txBody>
          </p:sp>
          <p:sp>
            <p:nvSpPr>
              <p:cNvPr id="181" name="Freeform: Shape 11"/>
              <p:cNvSpPr>
                <a:spLocks/>
              </p:cNvSpPr>
              <p:nvPr/>
            </p:nvSpPr>
            <p:spPr bwMode="auto">
              <a:xfrm>
                <a:off x="6838098" y="4192464"/>
                <a:ext cx="719834" cy="393704"/>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rgbClr val="32373A"/>
              </a:solidFill>
              <a:ln w="9525">
                <a:noFill/>
                <a:round/>
                <a:headEnd/>
                <a:tailEnd/>
              </a:ln>
            </p:spPr>
            <p:txBody>
              <a:bodyPr anchor="ctr"/>
              <a:lstStyle/>
              <a:p>
                <a:pPr algn="ctr"/>
                <a:endParaRPr dirty="0"/>
              </a:p>
            </p:txBody>
          </p:sp>
        </p:grpSp>
        <p:sp>
          <p:nvSpPr>
            <p:cNvPr id="182" name="文本框 181"/>
            <p:cNvSpPr txBox="1"/>
            <p:nvPr/>
          </p:nvSpPr>
          <p:spPr>
            <a:xfrm>
              <a:off x="5070184" y="3329692"/>
              <a:ext cx="983712" cy="297927"/>
            </a:xfrm>
            <a:prstGeom prst="rect">
              <a:avLst/>
            </a:prstGeom>
            <a:noFill/>
          </p:spPr>
          <p:txBody>
            <a:bodyPr wrap="square" rtlCol="0">
              <a:spAutoFit/>
            </a:bodyPr>
            <a:lstStyle/>
            <a:p>
              <a:pPr algn="ctr"/>
              <a:r>
                <a:rPr lang="en-US" altLang="zh-CN" sz="1000" b="1" dirty="0" smtClean="0">
                  <a:solidFill>
                    <a:srgbClr val="F2F2F2"/>
                  </a:solidFill>
                  <a:latin typeface="微软雅黑" panose="020B0503020204020204" pitchFamily="34" charset="-122"/>
                  <a:ea typeface="微软雅黑" panose="020B0503020204020204" pitchFamily="34" charset="-122"/>
                </a:rPr>
                <a:t>PaaS</a:t>
              </a:r>
              <a:endParaRPr lang="zh-CN" altLang="en-US" sz="1000" b="1" dirty="0" smtClean="0">
                <a:solidFill>
                  <a:srgbClr val="F2F2F2"/>
                </a:solidFill>
                <a:latin typeface="微软雅黑" panose="020B0503020204020204" pitchFamily="34" charset="-122"/>
                <a:ea typeface="微软雅黑" panose="020B0503020204020204" pitchFamily="34" charset="-122"/>
              </a:endParaRPr>
            </a:p>
          </p:txBody>
        </p:sp>
        <p:grpSp>
          <p:nvGrpSpPr>
            <p:cNvPr id="254" name="组合 253"/>
            <p:cNvGrpSpPr/>
            <p:nvPr/>
          </p:nvGrpSpPr>
          <p:grpSpPr>
            <a:xfrm>
              <a:off x="4968580" y="2615634"/>
              <a:ext cx="1198784" cy="684268"/>
              <a:chOff x="7041403" y="3356241"/>
              <a:chExt cx="1404798" cy="801861"/>
            </a:xfrm>
          </p:grpSpPr>
          <p:grpSp>
            <p:nvGrpSpPr>
              <p:cNvPr id="184" name="Group 59"/>
              <p:cNvGrpSpPr/>
              <p:nvPr/>
            </p:nvGrpSpPr>
            <p:grpSpPr>
              <a:xfrm>
                <a:off x="7562641" y="3929004"/>
                <a:ext cx="90431" cy="88957"/>
                <a:chOff x="4797425" y="4017963"/>
                <a:chExt cx="195263" cy="192088"/>
              </a:xfrm>
              <a:solidFill>
                <a:srgbClr val="373D41"/>
              </a:solidFill>
            </p:grpSpPr>
            <p:sp>
              <p:nvSpPr>
                <p:cNvPr id="249" name="Freeform: Shape 60"/>
                <p:cNvSpPr>
                  <a:spLocks/>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headEnd/>
                  <a:tailEnd/>
                </a:ln>
              </p:spPr>
              <p:txBody>
                <a:bodyPr anchor="ctr"/>
                <a:lstStyle/>
                <a:p>
                  <a:pPr algn="ctr"/>
                  <a:endParaRPr dirty="0"/>
                </a:p>
              </p:txBody>
            </p:sp>
            <p:sp>
              <p:nvSpPr>
                <p:cNvPr id="250" name="Freeform: Shape 61"/>
                <p:cNvSpPr>
                  <a:spLocks/>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headEnd/>
                  <a:tailEnd/>
                </a:ln>
              </p:spPr>
              <p:txBody>
                <a:bodyPr anchor="ctr"/>
                <a:lstStyle/>
                <a:p>
                  <a:pPr algn="ctr"/>
                  <a:endParaRPr dirty="0"/>
                </a:p>
              </p:txBody>
            </p:sp>
            <p:sp>
              <p:nvSpPr>
                <p:cNvPr id="251" name="Freeform: Shape 62"/>
                <p:cNvSpPr>
                  <a:spLocks/>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headEnd/>
                  <a:tailEnd/>
                </a:ln>
              </p:spPr>
              <p:txBody>
                <a:bodyPr anchor="ctr"/>
                <a:lstStyle/>
                <a:p>
                  <a:pPr algn="ctr"/>
                  <a:endParaRPr dirty="0"/>
                </a:p>
              </p:txBody>
            </p:sp>
            <p:sp>
              <p:nvSpPr>
                <p:cNvPr id="252" name="Freeform: Shape 63"/>
                <p:cNvSpPr>
                  <a:spLocks/>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headEnd/>
                  <a:tailEnd/>
                </a:ln>
              </p:spPr>
              <p:txBody>
                <a:bodyPr anchor="ctr"/>
                <a:lstStyle/>
                <a:p>
                  <a:pPr algn="ctr"/>
                  <a:endParaRPr dirty="0"/>
                </a:p>
              </p:txBody>
            </p:sp>
            <p:sp>
              <p:nvSpPr>
                <p:cNvPr id="253" name="Freeform: Shape 64"/>
                <p:cNvSpPr>
                  <a:spLocks/>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headEnd/>
                  <a:tailEnd/>
                </a:ln>
              </p:spPr>
              <p:txBody>
                <a:bodyPr anchor="ctr"/>
                <a:lstStyle/>
                <a:p>
                  <a:pPr algn="ctr"/>
                  <a:endParaRPr dirty="0"/>
                </a:p>
              </p:txBody>
            </p:sp>
          </p:grpSp>
          <p:grpSp>
            <p:nvGrpSpPr>
              <p:cNvPr id="185" name="Group 65"/>
              <p:cNvGrpSpPr/>
              <p:nvPr/>
            </p:nvGrpSpPr>
            <p:grpSpPr>
              <a:xfrm>
                <a:off x="7575861" y="3785087"/>
                <a:ext cx="68229" cy="105445"/>
                <a:chOff x="5403850" y="3486150"/>
                <a:chExt cx="139700" cy="215900"/>
              </a:xfrm>
              <a:solidFill>
                <a:srgbClr val="373D41"/>
              </a:solidFill>
            </p:grpSpPr>
            <p:sp>
              <p:nvSpPr>
                <p:cNvPr id="247" name="Freeform: Shape 66"/>
                <p:cNvSpPr>
                  <a:spLocks/>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headEnd/>
                  <a:tailEnd/>
                </a:ln>
              </p:spPr>
              <p:txBody>
                <a:bodyPr anchor="ctr"/>
                <a:lstStyle/>
                <a:p>
                  <a:pPr algn="ctr"/>
                  <a:endParaRPr dirty="0"/>
                </a:p>
              </p:txBody>
            </p:sp>
            <p:sp>
              <p:nvSpPr>
                <p:cNvPr id="248" name="Freeform: Shape 67"/>
                <p:cNvSpPr>
                  <a:spLocks/>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headEnd/>
                  <a:tailEnd/>
                </a:ln>
              </p:spPr>
              <p:txBody>
                <a:bodyPr anchor="ctr"/>
                <a:lstStyle/>
                <a:p>
                  <a:pPr algn="ctr"/>
                  <a:endParaRPr dirty="0"/>
                </a:p>
              </p:txBody>
            </p:sp>
          </p:grpSp>
          <p:grpSp>
            <p:nvGrpSpPr>
              <p:cNvPr id="186" name="Group 68"/>
              <p:cNvGrpSpPr/>
              <p:nvPr/>
            </p:nvGrpSpPr>
            <p:grpSpPr>
              <a:xfrm>
                <a:off x="7809296" y="3788347"/>
                <a:ext cx="98210" cy="98926"/>
                <a:chOff x="1905000" y="3457575"/>
                <a:chExt cx="217488" cy="219075"/>
              </a:xfrm>
              <a:solidFill>
                <a:srgbClr val="373D41"/>
              </a:solidFill>
            </p:grpSpPr>
            <p:sp>
              <p:nvSpPr>
                <p:cNvPr id="242" name="Freeform: Shape 69"/>
                <p:cNvSpPr>
                  <a:spLocks/>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headEnd/>
                  <a:tailEnd/>
                </a:ln>
              </p:spPr>
              <p:txBody>
                <a:bodyPr anchor="ctr"/>
                <a:lstStyle/>
                <a:p>
                  <a:pPr algn="ctr"/>
                  <a:endParaRPr dirty="0"/>
                </a:p>
              </p:txBody>
            </p:sp>
            <p:sp>
              <p:nvSpPr>
                <p:cNvPr id="243" name="Freeform: Shape 70"/>
                <p:cNvSpPr>
                  <a:spLocks/>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headEnd/>
                  <a:tailEnd/>
                </a:ln>
              </p:spPr>
              <p:txBody>
                <a:bodyPr anchor="ctr"/>
                <a:lstStyle/>
                <a:p>
                  <a:pPr algn="ctr"/>
                  <a:endParaRPr dirty="0"/>
                </a:p>
              </p:txBody>
            </p:sp>
            <p:sp>
              <p:nvSpPr>
                <p:cNvPr id="244" name="Freeform: Shape 71"/>
                <p:cNvSpPr>
                  <a:spLocks/>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headEnd/>
                  <a:tailEnd/>
                </a:ln>
              </p:spPr>
              <p:txBody>
                <a:bodyPr anchor="ctr"/>
                <a:lstStyle/>
                <a:p>
                  <a:pPr algn="ctr"/>
                  <a:endParaRPr dirty="0"/>
                </a:p>
              </p:txBody>
            </p:sp>
            <p:sp>
              <p:nvSpPr>
                <p:cNvPr id="245" name="Freeform: Shape 72"/>
                <p:cNvSpPr>
                  <a:spLocks/>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headEnd/>
                  <a:tailEnd/>
                </a:ln>
              </p:spPr>
              <p:txBody>
                <a:bodyPr anchor="ctr"/>
                <a:lstStyle/>
                <a:p>
                  <a:pPr algn="ctr"/>
                  <a:endParaRPr dirty="0"/>
                </a:p>
              </p:txBody>
            </p:sp>
            <p:sp>
              <p:nvSpPr>
                <p:cNvPr id="246" name="Freeform: Shape 73"/>
                <p:cNvSpPr>
                  <a:spLocks/>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headEnd/>
                  <a:tailEnd/>
                </a:ln>
              </p:spPr>
              <p:txBody>
                <a:bodyPr anchor="ctr"/>
                <a:lstStyle/>
                <a:p>
                  <a:pPr algn="ctr"/>
                  <a:endParaRPr dirty="0"/>
                </a:p>
              </p:txBody>
            </p:sp>
          </p:grpSp>
          <p:grpSp>
            <p:nvGrpSpPr>
              <p:cNvPr id="187" name="Group 105"/>
              <p:cNvGrpSpPr/>
              <p:nvPr/>
            </p:nvGrpSpPr>
            <p:grpSpPr>
              <a:xfrm>
                <a:off x="7681508" y="3923400"/>
                <a:ext cx="102389" cy="100165"/>
                <a:chOff x="4330307" y="3263047"/>
                <a:chExt cx="311937" cy="305157"/>
              </a:xfrm>
              <a:solidFill>
                <a:srgbClr val="373D41"/>
              </a:solidFill>
            </p:grpSpPr>
            <p:sp>
              <p:nvSpPr>
                <p:cNvPr id="238" name="Freeform: Shape 106"/>
                <p:cNvSpPr>
                  <a:spLocks/>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grpFill/>
                <a:ln w="9525">
                  <a:noFill/>
                  <a:round/>
                  <a:headEnd/>
                  <a:tailEnd/>
                </a:ln>
              </p:spPr>
              <p:txBody>
                <a:bodyPr anchor="ctr"/>
                <a:lstStyle/>
                <a:p>
                  <a:pPr algn="ctr"/>
                  <a:endParaRPr dirty="0"/>
                </a:p>
              </p:txBody>
            </p:sp>
            <p:sp>
              <p:nvSpPr>
                <p:cNvPr id="239" name="Freeform: Shape 107"/>
                <p:cNvSpPr>
                  <a:spLocks/>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grpFill/>
                <a:ln w="9525">
                  <a:noFill/>
                  <a:round/>
                  <a:headEnd/>
                  <a:tailEnd/>
                </a:ln>
              </p:spPr>
              <p:txBody>
                <a:bodyPr anchor="ctr"/>
                <a:lstStyle/>
                <a:p>
                  <a:pPr algn="ctr"/>
                  <a:endParaRPr dirty="0"/>
                </a:p>
              </p:txBody>
            </p:sp>
            <p:sp>
              <p:nvSpPr>
                <p:cNvPr id="240" name="Freeform: Shape 108"/>
                <p:cNvSpPr>
                  <a:spLocks/>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grpFill/>
                <a:ln w="9525">
                  <a:noFill/>
                  <a:round/>
                  <a:headEnd/>
                  <a:tailEnd/>
                </a:ln>
              </p:spPr>
              <p:txBody>
                <a:bodyPr anchor="ctr"/>
                <a:lstStyle/>
                <a:p>
                  <a:pPr algn="ctr"/>
                  <a:endParaRPr dirty="0"/>
                </a:p>
              </p:txBody>
            </p:sp>
            <p:sp>
              <p:nvSpPr>
                <p:cNvPr id="241" name="Freeform: Shape 109"/>
                <p:cNvSpPr>
                  <a:spLocks/>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grpFill/>
                <a:ln w="9525">
                  <a:noFill/>
                  <a:round/>
                  <a:headEnd/>
                  <a:tailEnd/>
                </a:ln>
              </p:spPr>
              <p:txBody>
                <a:bodyPr anchor="ctr"/>
                <a:lstStyle/>
                <a:p>
                  <a:pPr algn="ctr"/>
                  <a:endParaRPr dirty="0"/>
                </a:p>
              </p:txBody>
            </p:sp>
          </p:grpSp>
          <p:grpSp>
            <p:nvGrpSpPr>
              <p:cNvPr id="188" name="Group 110"/>
              <p:cNvGrpSpPr/>
              <p:nvPr/>
            </p:nvGrpSpPr>
            <p:grpSpPr>
              <a:xfrm>
                <a:off x="7693793" y="3785712"/>
                <a:ext cx="91937" cy="104195"/>
                <a:chOff x="5380038" y="2333625"/>
                <a:chExt cx="190500" cy="215900"/>
              </a:xfrm>
              <a:solidFill>
                <a:srgbClr val="373D41"/>
              </a:solidFill>
            </p:grpSpPr>
            <p:sp>
              <p:nvSpPr>
                <p:cNvPr id="235" name="Freeform: Shape 111"/>
                <p:cNvSpPr>
                  <a:spLocks/>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anchor="ctr"/>
                <a:lstStyle/>
                <a:p>
                  <a:pPr algn="ctr"/>
                  <a:endParaRPr dirty="0"/>
                </a:p>
              </p:txBody>
            </p:sp>
            <p:sp>
              <p:nvSpPr>
                <p:cNvPr id="236" name="Freeform: Shape 11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anchor="ctr"/>
                <a:lstStyle/>
                <a:p>
                  <a:pPr algn="ctr"/>
                  <a:endParaRPr dirty="0"/>
                </a:p>
              </p:txBody>
            </p:sp>
            <p:sp>
              <p:nvSpPr>
                <p:cNvPr id="237" name="Oval 113"/>
                <p:cNvSpPr>
                  <a:spLocks/>
                </p:cNvSpPr>
                <p:nvPr/>
              </p:nvSpPr>
              <p:spPr bwMode="auto">
                <a:xfrm>
                  <a:off x="5380038" y="2333625"/>
                  <a:ext cx="15875" cy="14288"/>
                </a:xfrm>
                <a:prstGeom prst="ellipse">
                  <a:avLst/>
                </a:prstGeom>
                <a:grpFill/>
                <a:ln w="9525">
                  <a:noFill/>
                  <a:round/>
                  <a:headEnd/>
                  <a:tailEnd/>
                </a:ln>
              </p:spPr>
              <p:txBody>
                <a:bodyPr anchor="ctr"/>
                <a:lstStyle/>
                <a:p>
                  <a:pPr algn="ctr"/>
                  <a:endParaRPr dirty="0"/>
                </a:p>
              </p:txBody>
            </p:sp>
          </p:grpSp>
          <p:grpSp>
            <p:nvGrpSpPr>
              <p:cNvPr id="189" name="Group 56"/>
              <p:cNvGrpSpPr/>
              <p:nvPr/>
            </p:nvGrpSpPr>
            <p:grpSpPr>
              <a:xfrm>
                <a:off x="7689945" y="4055567"/>
                <a:ext cx="85569" cy="102535"/>
                <a:chOff x="3735388" y="3473450"/>
                <a:chExt cx="184150" cy="220663"/>
              </a:xfrm>
              <a:solidFill>
                <a:srgbClr val="373D41"/>
              </a:solidFill>
            </p:grpSpPr>
            <p:sp>
              <p:nvSpPr>
                <p:cNvPr id="233" name="Freeform: Shape 57"/>
                <p:cNvSpPr>
                  <a:spLocks/>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anchor="ctr"/>
                <a:lstStyle/>
                <a:p>
                  <a:pPr algn="ctr"/>
                  <a:endParaRPr dirty="0"/>
                </a:p>
              </p:txBody>
            </p:sp>
            <p:sp>
              <p:nvSpPr>
                <p:cNvPr id="234" name="Freeform: Shape 58"/>
                <p:cNvSpPr>
                  <a:spLocks/>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anchor="ctr"/>
                <a:lstStyle/>
                <a:p>
                  <a:pPr algn="ctr"/>
                  <a:endParaRPr dirty="0"/>
                </a:p>
              </p:txBody>
            </p:sp>
          </p:grpSp>
          <p:sp>
            <p:nvSpPr>
              <p:cNvPr id="190" name="briefcase_151355"/>
              <p:cNvSpPr>
                <a:spLocks noChangeAspect="1"/>
              </p:cNvSpPr>
              <p:nvPr/>
            </p:nvSpPr>
            <p:spPr bwMode="auto">
              <a:xfrm>
                <a:off x="7425451" y="3655395"/>
                <a:ext cx="100780" cy="100616"/>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455839 w 606244"/>
                  <a:gd name="T37" fmla="*/ 455839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455839 w 606244"/>
                  <a:gd name="T63" fmla="*/ 455839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455839 w 606244"/>
                  <a:gd name="T73" fmla="*/ 455839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455839 w 606244"/>
                  <a:gd name="T83" fmla="*/ 455839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600116 w 606244"/>
                  <a:gd name="T103" fmla="*/ 600116 w 606244"/>
                  <a:gd name="T104" fmla="*/ 600116 w 606244"/>
                  <a:gd name="T105" fmla="*/ 600116 w 606244"/>
                  <a:gd name="T106" fmla="*/ 600116 w 606244"/>
                  <a:gd name="T10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33" h="6533">
                    <a:moveTo>
                      <a:pt x="4563" y="1326"/>
                    </a:moveTo>
                    <a:lnTo>
                      <a:pt x="4563" y="509"/>
                    </a:lnTo>
                    <a:cubicBezTo>
                      <a:pt x="4563" y="228"/>
                      <a:pt x="4348" y="0"/>
                      <a:pt x="4084" y="0"/>
                    </a:cubicBezTo>
                    <a:lnTo>
                      <a:pt x="2449" y="0"/>
                    </a:lnTo>
                    <a:cubicBezTo>
                      <a:pt x="2185" y="0"/>
                      <a:pt x="1971" y="228"/>
                      <a:pt x="1971" y="509"/>
                    </a:cubicBezTo>
                    <a:lnTo>
                      <a:pt x="1971" y="1326"/>
                    </a:lnTo>
                    <a:lnTo>
                      <a:pt x="0" y="1326"/>
                    </a:lnTo>
                    <a:lnTo>
                      <a:pt x="0" y="6533"/>
                    </a:lnTo>
                    <a:lnTo>
                      <a:pt x="6533" y="6533"/>
                    </a:lnTo>
                    <a:lnTo>
                      <a:pt x="6533" y="1326"/>
                    </a:lnTo>
                    <a:lnTo>
                      <a:pt x="4563" y="1326"/>
                    </a:lnTo>
                    <a:close/>
                    <a:moveTo>
                      <a:pt x="2249" y="509"/>
                    </a:moveTo>
                    <a:cubicBezTo>
                      <a:pt x="2249" y="382"/>
                      <a:pt x="2339" y="278"/>
                      <a:pt x="2449" y="278"/>
                    </a:cubicBezTo>
                    <a:lnTo>
                      <a:pt x="4084" y="278"/>
                    </a:lnTo>
                    <a:cubicBezTo>
                      <a:pt x="4195" y="278"/>
                      <a:pt x="4285" y="382"/>
                      <a:pt x="4285" y="509"/>
                    </a:cubicBezTo>
                    <a:lnTo>
                      <a:pt x="4285" y="1326"/>
                    </a:lnTo>
                    <a:lnTo>
                      <a:pt x="2249" y="1326"/>
                    </a:lnTo>
                    <a:lnTo>
                      <a:pt x="2249" y="509"/>
                    </a:lnTo>
                    <a:close/>
                    <a:moveTo>
                      <a:pt x="6255" y="1604"/>
                    </a:moveTo>
                    <a:lnTo>
                      <a:pt x="6255" y="3580"/>
                    </a:lnTo>
                    <a:lnTo>
                      <a:pt x="5310" y="3580"/>
                    </a:lnTo>
                    <a:lnTo>
                      <a:pt x="5310" y="2907"/>
                    </a:lnTo>
                    <a:lnTo>
                      <a:pt x="4003" y="2907"/>
                    </a:lnTo>
                    <a:lnTo>
                      <a:pt x="4003" y="3580"/>
                    </a:lnTo>
                    <a:lnTo>
                      <a:pt x="2531" y="3580"/>
                    </a:lnTo>
                    <a:lnTo>
                      <a:pt x="2531" y="2907"/>
                    </a:lnTo>
                    <a:lnTo>
                      <a:pt x="1223" y="2907"/>
                    </a:lnTo>
                    <a:lnTo>
                      <a:pt x="1223" y="3580"/>
                    </a:lnTo>
                    <a:lnTo>
                      <a:pt x="278" y="3580"/>
                    </a:lnTo>
                    <a:lnTo>
                      <a:pt x="278" y="1604"/>
                    </a:lnTo>
                    <a:lnTo>
                      <a:pt x="6255" y="1604"/>
                    </a:lnTo>
                    <a:close/>
                    <a:moveTo>
                      <a:pt x="5032" y="3185"/>
                    </a:moveTo>
                    <a:lnTo>
                      <a:pt x="5032" y="4253"/>
                    </a:lnTo>
                    <a:lnTo>
                      <a:pt x="4281" y="4253"/>
                    </a:lnTo>
                    <a:lnTo>
                      <a:pt x="4281" y="3185"/>
                    </a:lnTo>
                    <a:lnTo>
                      <a:pt x="5032" y="3185"/>
                    </a:lnTo>
                    <a:close/>
                    <a:moveTo>
                      <a:pt x="2253" y="3185"/>
                    </a:moveTo>
                    <a:lnTo>
                      <a:pt x="2253" y="4253"/>
                    </a:lnTo>
                    <a:lnTo>
                      <a:pt x="1501" y="4253"/>
                    </a:lnTo>
                    <a:lnTo>
                      <a:pt x="1501" y="3185"/>
                    </a:lnTo>
                    <a:lnTo>
                      <a:pt x="2253" y="3185"/>
                    </a:lnTo>
                    <a:close/>
                    <a:moveTo>
                      <a:pt x="278" y="6255"/>
                    </a:moveTo>
                    <a:lnTo>
                      <a:pt x="278" y="3858"/>
                    </a:lnTo>
                    <a:lnTo>
                      <a:pt x="1223" y="3858"/>
                    </a:lnTo>
                    <a:lnTo>
                      <a:pt x="1223" y="4531"/>
                    </a:lnTo>
                    <a:lnTo>
                      <a:pt x="2531" y="4531"/>
                    </a:lnTo>
                    <a:lnTo>
                      <a:pt x="2531" y="3858"/>
                    </a:lnTo>
                    <a:lnTo>
                      <a:pt x="4003" y="3858"/>
                    </a:lnTo>
                    <a:lnTo>
                      <a:pt x="4003" y="4531"/>
                    </a:lnTo>
                    <a:lnTo>
                      <a:pt x="5310" y="4531"/>
                    </a:lnTo>
                    <a:lnTo>
                      <a:pt x="5310" y="3858"/>
                    </a:lnTo>
                    <a:lnTo>
                      <a:pt x="6255" y="3858"/>
                    </a:lnTo>
                    <a:lnTo>
                      <a:pt x="6255" y="6255"/>
                    </a:lnTo>
                    <a:lnTo>
                      <a:pt x="278" y="6255"/>
                    </a:lnTo>
                    <a:close/>
                  </a:path>
                </a:pathLst>
              </a:custGeom>
              <a:solidFill>
                <a:srgbClr val="373D41"/>
              </a:solidFill>
              <a:ln>
                <a:noFill/>
              </a:ln>
            </p:spPr>
          </p:sp>
          <p:sp>
            <p:nvSpPr>
              <p:cNvPr id="191" name="money_159864"/>
              <p:cNvSpPr>
                <a:spLocks noChangeAspect="1"/>
              </p:cNvSpPr>
              <p:nvPr/>
            </p:nvSpPr>
            <p:spPr bwMode="auto">
              <a:xfrm>
                <a:off x="7559894" y="3655313"/>
                <a:ext cx="90829" cy="100780"/>
              </a:xfrm>
              <a:custGeom>
                <a:avLst/>
                <a:gdLst>
                  <a:gd name="T0" fmla="*/ 3456 w 5966"/>
                  <a:gd name="T1" fmla="*/ 201 h 6630"/>
                  <a:gd name="T2" fmla="*/ 5091 w 5966"/>
                  <a:gd name="T3" fmla="*/ 1105 h 6630"/>
                  <a:gd name="T4" fmla="*/ 2927 w 5966"/>
                  <a:gd name="T5" fmla="*/ 257 h 6630"/>
                  <a:gd name="T6" fmla="*/ 1112 w 5966"/>
                  <a:gd name="T7" fmla="*/ 774 h 6630"/>
                  <a:gd name="T8" fmla="*/ 2080 w 5966"/>
                  <a:gd name="T9" fmla="*/ 1105 h 6630"/>
                  <a:gd name="T10" fmla="*/ 3052 w 5966"/>
                  <a:gd name="T11" fmla="*/ 6398 h 6630"/>
                  <a:gd name="T12" fmla="*/ 4807 w 5966"/>
                  <a:gd name="T13" fmla="*/ 5898 h 6630"/>
                  <a:gd name="T14" fmla="*/ 3890 w 5966"/>
                  <a:gd name="T15" fmla="*/ 5561 h 6630"/>
                  <a:gd name="T16" fmla="*/ 864 w 5966"/>
                  <a:gd name="T17" fmla="*/ 5562 h 6630"/>
                  <a:gd name="T18" fmla="*/ 2444 w 5966"/>
                  <a:gd name="T19" fmla="*/ 6436 h 6630"/>
                  <a:gd name="T20" fmla="*/ 864 w 5966"/>
                  <a:gd name="T21" fmla="*/ 5562 h 6630"/>
                  <a:gd name="T22" fmla="*/ 4318 w 5966"/>
                  <a:gd name="T23" fmla="*/ 3337 h 6630"/>
                  <a:gd name="T24" fmla="*/ 4944 w 5966"/>
                  <a:gd name="T25" fmla="*/ 3337 h 6630"/>
                  <a:gd name="T26" fmla="*/ 1335 w 5966"/>
                  <a:gd name="T27" fmla="*/ 3024 h 6630"/>
                  <a:gd name="T28" fmla="*/ 1335 w 5966"/>
                  <a:gd name="T29" fmla="*/ 3650 h 6630"/>
                  <a:gd name="T30" fmla="*/ 1335 w 5966"/>
                  <a:gd name="T31" fmla="*/ 3024 h 6630"/>
                  <a:gd name="T32" fmla="*/ 5966 w 5966"/>
                  <a:gd name="T33" fmla="*/ 4664 h 6630"/>
                  <a:gd name="T34" fmla="*/ 518 w 5966"/>
                  <a:gd name="T35" fmla="*/ 5181 h 6630"/>
                  <a:gd name="T36" fmla="*/ 0 w 5966"/>
                  <a:gd name="T37" fmla="*/ 2004 h 6630"/>
                  <a:gd name="T38" fmla="*/ 5450 w 5966"/>
                  <a:gd name="T39" fmla="*/ 1486 h 6630"/>
                  <a:gd name="T40" fmla="*/ 5524 w 5966"/>
                  <a:gd name="T41" fmla="*/ 2562 h 6630"/>
                  <a:gd name="T42" fmla="*/ 4872 w 5966"/>
                  <a:gd name="T43" fmla="*/ 2056 h 6630"/>
                  <a:gd name="T44" fmla="*/ 1048 w 5966"/>
                  <a:gd name="T45" fmla="*/ 1928 h 6630"/>
                  <a:gd name="T46" fmla="*/ 535 w 5966"/>
                  <a:gd name="T47" fmla="*/ 2546 h 6630"/>
                  <a:gd name="T48" fmla="*/ 443 w 5966"/>
                  <a:gd name="T49" fmla="*/ 4128 h 6630"/>
                  <a:gd name="T50" fmla="*/ 1058 w 5966"/>
                  <a:gd name="T51" fmla="*/ 4642 h 6630"/>
                  <a:gd name="T52" fmla="*/ 4876 w 5966"/>
                  <a:gd name="T53" fmla="*/ 4738 h 6630"/>
                  <a:gd name="T54" fmla="*/ 5395 w 5966"/>
                  <a:gd name="T55" fmla="*/ 4150 h 6630"/>
                  <a:gd name="T56" fmla="*/ 5524 w 5966"/>
                  <a:gd name="T57" fmla="*/ 2562 h 6630"/>
                  <a:gd name="T58" fmla="*/ 4115 w 5966"/>
                  <a:gd name="T59" fmla="*/ 3337 h 6630"/>
                  <a:gd name="T60" fmla="*/ 1851 w 5966"/>
                  <a:gd name="T61" fmla="*/ 3337 h 6630"/>
                  <a:gd name="T62" fmla="*/ 4115 w 5966"/>
                  <a:gd name="T63" fmla="*/ 3337 h 6630"/>
                  <a:gd name="T64" fmla="*/ 3202 w 5966"/>
                  <a:gd name="T65" fmla="*/ 3337 h 6630"/>
                  <a:gd name="T66" fmla="*/ 3272 w 5966"/>
                  <a:gd name="T67" fmla="*/ 2829 h 6630"/>
                  <a:gd name="T68" fmla="*/ 2694 w 5966"/>
                  <a:gd name="T69" fmla="*/ 2830 h 6630"/>
                  <a:gd name="T70" fmla="*/ 2764 w 5966"/>
                  <a:gd name="T71" fmla="*/ 3338 h 6630"/>
                  <a:gd name="T72" fmla="*/ 2694 w 5966"/>
                  <a:gd name="T73" fmla="*/ 3846 h 6630"/>
                  <a:gd name="T74" fmla="*/ 3272 w 5966"/>
                  <a:gd name="T75" fmla="*/ 3845 h 6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66" h="6630">
                    <a:moveTo>
                      <a:pt x="2552" y="1105"/>
                    </a:moveTo>
                    <a:lnTo>
                      <a:pt x="3456" y="201"/>
                    </a:lnTo>
                    <a:cubicBezTo>
                      <a:pt x="3657" y="0"/>
                      <a:pt x="3985" y="0"/>
                      <a:pt x="4187" y="201"/>
                    </a:cubicBezTo>
                    <a:lnTo>
                      <a:pt x="5091" y="1105"/>
                    </a:lnTo>
                    <a:lnTo>
                      <a:pt x="2552" y="1105"/>
                    </a:lnTo>
                    <a:close/>
                    <a:moveTo>
                      <a:pt x="2927" y="257"/>
                    </a:moveTo>
                    <a:lnTo>
                      <a:pt x="1630" y="257"/>
                    </a:lnTo>
                    <a:cubicBezTo>
                      <a:pt x="1344" y="257"/>
                      <a:pt x="1112" y="489"/>
                      <a:pt x="1112" y="774"/>
                    </a:cubicBezTo>
                    <a:lnTo>
                      <a:pt x="1112" y="1105"/>
                    </a:lnTo>
                    <a:lnTo>
                      <a:pt x="2080" y="1105"/>
                    </a:lnTo>
                    <a:lnTo>
                      <a:pt x="2927" y="257"/>
                    </a:lnTo>
                    <a:close/>
                    <a:moveTo>
                      <a:pt x="3052" y="6398"/>
                    </a:moveTo>
                    <a:lnTo>
                      <a:pt x="4307" y="6398"/>
                    </a:lnTo>
                    <a:cubicBezTo>
                      <a:pt x="4583" y="6398"/>
                      <a:pt x="4807" y="6174"/>
                      <a:pt x="4807" y="5898"/>
                    </a:cubicBezTo>
                    <a:lnTo>
                      <a:pt x="4807" y="5561"/>
                    </a:lnTo>
                    <a:lnTo>
                      <a:pt x="3890" y="5561"/>
                    </a:lnTo>
                    <a:lnTo>
                      <a:pt x="3052" y="6398"/>
                    </a:lnTo>
                    <a:close/>
                    <a:moveTo>
                      <a:pt x="864" y="5562"/>
                    </a:moveTo>
                    <a:lnTo>
                      <a:pt x="1737" y="6436"/>
                    </a:lnTo>
                    <a:cubicBezTo>
                      <a:pt x="1932" y="6630"/>
                      <a:pt x="2249" y="6630"/>
                      <a:pt x="2444" y="6436"/>
                    </a:cubicBezTo>
                    <a:lnTo>
                      <a:pt x="3317" y="5562"/>
                    </a:lnTo>
                    <a:lnTo>
                      <a:pt x="864" y="5562"/>
                    </a:lnTo>
                    <a:close/>
                    <a:moveTo>
                      <a:pt x="4631" y="3024"/>
                    </a:moveTo>
                    <a:cubicBezTo>
                      <a:pt x="4458" y="3024"/>
                      <a:pt x="4318" y="3164"/>
                      <a:pt x="4318" y="3337"/>
                    </a:cubicBezTo>
                    <a:cubicBezTo>
                      <a:pt x="4318" y="3510"/>
                      <a:pt x="4458" y="3650"/>
                      <a:pt x="4631" y="3650"/>
                    </a:cubicBezTo>
                    <a:cubicBezTo>
                      <a:pt x="4804" y="3650"/>
                      <a:pt x="4944" y="3510"/>
                      <a:pt x="4944" y="3337"/>
                    </a:cubicBezTo>
                    <a:cubicBezTo>
                      <a:pt x="4944" y="3164"/>
                      <a:pt x="4803" y="3024"/>
                      <a:pt x="4631" y="3024"/>
                    </a:cubicBezTo>
                    <a:close/>
                    <a:moveTo>
                      <a:pt x="1335" y="3024"/>
                    </a:moveTo>
                    <a:cubicBezTo>
                      <a:pt x="1161" y="3024"/>
                      <a:pt x="1021" y="3164"/>
                      <a:pt x="1021" y="3337"/>
                    </a:cubicBezTo>
                    <a:cubicBezTo>
                      <a:pt x="1021" y="3510"/>
                      <a:pt x="1161" y="3650"/>
                      <a:pt x="1335" y="3650"/>
                    </a:cubicBezTo>
                    <a:cubicBezTo>
                      <a:pt x="1508" y="3650"/>
                      <a:pt x="1648" y="3510"/>
                      <a:pt x="1648" y="3337"/>
                    </a:cubicBezTo>
                    <a:cubicBezTo>
                      <a:pt x="1650" y="3164"/>
                      <a:pt x="1508" y="3024"/>
                      <a:pt x="1335" y="3024"/>
                    </a:cubicBezTo>
                    <a:close/>
                    <a:moveTo>
                      <a:pt x="5966" y="2004"/>
                    </a:moveTo>
                    <a:lnTo>
                      <a:pt x="5966" y="4664"/>
                    </a:lnTo>
                    <a:cubicBezTo>
                      <a:pt x="5966" y="4949"/>
                      <a:pt x="5734" y="5181"/>
                      <a:pt x="5448" y="5181"/>
                    </a:cubicBezTo>
                    <a:lnTo>
                      <a:pt x="518" y="5181"/>
                    </a:lnTo>
                    <a:cubicBezTo>
                      <a:pt x="232" y="5181"/>
                      <a:pt x="0" y="4949"/>
                      <a:pt x="0" y="4664"/>
                    </a:cubicBezTo>
                    <a:lnTo>
                      <a:pt x="0" y="2004"/>
                    </a:lnTo>
                    <a:cubicBezTo>
                      <a:pt x="0" y="1718"/>
                      <a:pt x="232" y="1486"/>
                      <a:pt x="518" y="1486"/>
                    </a:cubicBezTo>
                    <a:lnTo>
                      <a:pt x="5450" y="1486"/>
                    </a:lnTo>
                    <a:cubicBezTo>
                      <a:pt x="5733" y="1486"/>
                      <a:pt x="5966" y="1718"/>
                      <a:pt x="5966" y="2004"/>
                    </a:cubicBezTo>
                    <a:close/>
                    <a:moveTo>
                      <a:pt x="5524" y="2562"/>
                    </a:moveTo>
                    <a:cubicBezTo>
                      <a:pt x="5483" y="2573"/>
                      <a:pt x="5439" y="2578"/>
                      <a:pt x="5395" y="2578"/>
                    </a:cubicBezTo>
                    <a:cubicBezTo>
                      <a:pt x="5106" y="2578"/>
                      <a:pt x="4872" y="2344"/>
                      <a:pt x="4872" y="2056"/>
                    </a:cubicBezTo>
                    <a:cubicBezTo>
                      <a:pt x="4872" y="2012"/>
                      <a:pt x="4878" y="1969"/>
                      <a:pt x="4888" y="1928"/>
                    </a:cubicBezTo>
                    <a:lnTo>
                      <a:pt x="1048" y="1928"/>
                    </a:lnTo>
                    <a:cubicBezTo>
                      <a:pt x="1054" y="1958"/>
                      <a:pt x="1058" y="1992"/>
                      <a:pt x="1058" y="2024"/>
                    </a:cubicBezTo>
                    <a:cubicBezTo>
                      <a:pt x="1058" y="2313"/>
                      <a:pt x="823" y="2546"/>
                      <a:pt x="535" y="2546"/>
                    </a:cubicBezTo>
                    <a:cubicBezTo>
                      <a:pt x="503" y="2546"/>
                      <a:pt x="472" y="2544"/>
                      <a:pt x="443" y="2538"/>
                    </a:cubicBezTo>
                    <a:lnTo>
                      <a:pt x="443" y="4128"/>
                    </a:lnTo>
                    <a:cubicBezTo>
                      <a:pt x="472" y="4122"/>
                      <a:pt x="503" y="4120"/>
                      <a:pt x="535" y="4120"/>
                    </a:cubicBezTo>
                    <a:cubicBezTo>
                      <a:pt x="824" y="4120"/>
                      <a:pt x="1058" y="4354"/>
                      <a:pt x="1058" y="4642"/>
                    </a:cubicBezTo>
                    <a:cubicBezTo>
                      <a:pt x="1058" y="4676"/>
                      <a:pt x="1055" y="4708"/>
                      <a:pt x="1048" y="4738"/>
                    </a:cubicBezTo>
                    <a:lnTo>
                      <a:pt x="4876" y="4738"/>
                    </a:lnTo>
                    <a:cubicBezTo>
                      <a:pt x="4874" y="4717"/>
                      <a:pt x="4872" y="4696"/>
                      <a:pt x="4872" y="4673"/>
                    </a:cubicBezTo>
                    <a:cubicBezTo>
                      <a:pt x="4872" y="4384"/>
                      <a:pt x="5107" y="4150"/>
                      <a:pt x="5395" y="4150"/>
                    </a:cubicBezTo>
                    <a:cubicBezTo>
                      <a:pt x="5440" y="4150"/>
                      <a:pt x="5483" y="4156"/>
                      <a:pt x="5524" y="4166"/>
                    </a:cubicBezTo>
                    <a:lnTo>
                      <a:pt x="5524" y="2562"/>
                    </a:lnTo>
                    <a:lnTo>
                      <a:pt x="5524" y="2562"/>
                    </a:lnTo>
                    <a:close/>
                    <a:moveTo>
                      <a:pt x="4115" y="3337"/>
                    </a:moveTo>
                    <a:cubicBezTo>
                      <a:pt x="4115" y="3961"/>
                      <a:pt x="3607" y="4469"/>
                      <a:pt x="2983" y="4469"/>
                    </a:cubicBezTo>
                    <a:cubicBezTo>
                      <a:pt x="2359" y="4469"/>
                      <a:pt x="1851" y="3961"/>
                      <a:pt x="1851" y="3337"/>
                    </a:cubicBezTo>
                    <a:cubicBezTo>
                      <a:pt x="1851" y="2713"/>
                      <a:pt x="2359" y="2205"/>
                      <a:pt x="2983" y="2205"/>
                    </a:cubicBezTo>
                    <a:cubicBezTo>
                      <a:pt x="3607" y="2205"/>
                      <a:pt x="4115" y="2713"/>
                      <a:pt x="4115" y="3337"/>
                    </a:cubicBezTo>
                    <a:close/>
                    <a:moveTo>
                      <a:pt x="3491" y="3626"/>
                    </a:moveTo>
                    <a:lnTo>
                      <a:pt x="3202" y="3337"/>
                    </a:lnTo>
                    <a:lnTo>
                      <a:pt x="3491" y="3048"/>
                    </a:lnTo>
                    <a:lnTo>
                      <a:pt x="3272" y="2829"/>
                    </a:lnTo>
                    <a:lnTo>
                      <a:pt x="2983" y="3120"/>
                    </a:lnTo>
                    <a:lnTo>
                      <a:pt x="2694" y="2830"/>
                    </a:lnTo>
                    <a:lnTo>
                      <a:pt x="2475" y="3049"/>
                    </a:lnTo>
                    <a:lnTo>
                      <a:pt x="2764" y="3338"/>
                    </a:lnTo>
                    <a:lnTo>
                      <a:pt x="2475" y="3628"/>
                    </a:lnTo>
                    <a:lnTo>
                      <a:pt x="2694" y="3846"/>
                    </a:lnTo>
                    <a:lnTo>
                      <a:pt x="2983" y="3556"/>
                    </a:lnTo>
                    <a:lnTo>
                      <a:pt x="3272" y="3845"/>
                    </a:lnTo>
                    <a:lnTo>
                      <a:pt x="3491" y="3626"/>
                    </a:lnTo>
                    <a:close/>
                  </a:path>
                </a:pathLst>
              </a:custGeom>
              <a:solidFill>
                <a:srgbClr val="373D41"/>
              </a:solidFill>
              <a:ln>
                <a:noFill/>
              </a:ln>
            </p:spPr>
          </p:sp>
          <p:sp>
            <p:nvSpPr>
              <p:cNvPr id="192" name="handshake_174507"/>
              <p:cNvSpPr>
                <a:spLocks noChangeAspect="1"/>
              </p:cNvSpPr>
              <p:nvPr/>
            </p:nvSpPr>
            <p:spPr bwMode="auto">
              <a:xfrm>
                <a:off x="7815838" y="3657440"/>
                <a:ext cx="110858" cy="96525"/>
              </a:xfrm>
              <a:custGeom>
                <a:avLst/>
                <a:gdLst>
                  <a:gd name="T0" fmla="*/ 1693 w 2782"/>
                  <a:gd name="T1" fmla="*/ 54 h 2426"/>
                  <a:gd name="T2" fmla="*/ 1561 w 2782"/>
                  <a:gd name="T3" fmla="*/ 381 h 2426"/>
                  <a:gd name="T4" fmla="*/ 1239 w 2782"/>
                  <a:gd name="T5" fmla="*/ 376 h 2426"/>
                  <a:gd name="T6" fmla="*/ 907 w 2782"/>
                  <a:gd name="T7" fmla="*/ 54 h 2426"/>
                  <a:gd name="T8" fmla="*/ 186 w 2782"/>
                  <a:gd name="T9" fmla="*/ 1234 h 2426"/>
                  <a:gd name="T10" fmla="*/ 516 w 2782"/>
                  <a:gd name="T11" fmla="*/ 1427 h 2426"/>
                  <a:gd name="T12" fmla="*/ 382 w 2782"/>
                  <a:gd name="T13" fmla="*/ 1627 h 2426"/>
                  <a:gd name="T14" fmla="*/ 612 w 2782"/>
                  <a:gd name="T15" fmla="*/ 1856 h 2426"/>
                  <a:gd name="T16" fmla="*/ 775 w 2782"/>
                  <a:gd name="T17" fmla="*/ 2020 h 2426"/>
                  <a:gd name="T18" fmla="*/ 972 w 2782"/>
                  <a:gd name="T19" fmla="*/ 2216 h 2426"/>
                  <a:gd name="T20" fmla="*/ 1234 w 2782"/>
                  <a:gd name="T21" fmla="*/ 2413 h 2426"/>
                  <a:gd name="T22" fmla="*/ 1562 w 2782"/>
                  <a:gd name="T23" fmla="*/ 2394 h 2426"/>
                  <a:gd name="T24" fmla="*/ 2217 w 2782"/>
                  <a:gd name="T25" fmla="*/ 1758 h 2426"/>
                  <a:gd name="T26" fmla="*/ 2386 w 2782"/>
                  <a:gd name="T27" fmla="*/ 1534 h 2426"/>
                  <a:gd name="T28" fmla="*/ 2414 w 2782"/>
                  <a:gd name="T29" fmla="*/ 1234 h 2426"/>
                  <a:gd name="T30" fmla="*/ 2741 w 2782"/>
                  <a:gd name="T31" fmla="*/ 1102 h 2426"/>
                  <a:gd name="T32" fmla="*/ 316 w 2782"/>
                  <a:gd name="T33" fmla="*/ 1168 h 2426"/>
                  <a:gd name="T34" fmla="*/ 120 w 2782"/>
                  <a:gd name="T35" fmla="*/ 972 h 2426"/>
                  <a:gd name="T36" fmla="*/ 1005 w 2782"/>
                  <a:gd name="T37" fmla="*/ 106 h 2426"/>
                  <a:gd name="T38" fmla="*/ 1169 w 2782"/>
                  <a:gd name="T39" fmla="*/ 316 h 2426"/>
                  <a:gd name="T40" fmla="*/ 573 w 2782"/>
                  <a:gd name="T41" fmla="*/ 1501 h 2426"/>
                  <a:gd name="T42" fmla="*/ 481 w 2782"/>
                  <a:gd name="T43" fmla="*/ 1594 h 2426"/>
                  <a:gd name="T44" fmla="*/ 749 w 2782"/>
                  <a:gd name="T45" fmla="*/ 1719 h 2426"/>
                  <a:gd name="T46" fmla="*/ 972 w 2782"/>
                  <a:gd name="T47" fmla="*/ 2085 h 2426"/>
                  <a:gd name="T48" fmla="*/ 1047 w 2782"/>
                  <a:gd name="T49" fmla="*/ 2011 h 2426"/>
                  <a:gd name="T50" fmla="*/ 1037 w 2782"/>
                  <a:gd name="T51" fmla="*/ 2151 h 2426"/>
                  <a:gd name="T52" fmla="*/ 1201 w 2782"/>
                  <a:gd name="T53" fmla="*/ 2315 h 2426"/>
                  <a:gd name="T54" fmla="*/ 1758 w 2782"/>
                  <a:gd name="T55" fmla="*/ 1233 h 2426"/>
                  <a:gd name="T56" fmla="*/ 2119 w 2782"/>
                  <a:gd name="T57" fmla="*/ 1725 h 2426"/>
                  <a:gd name="T58" fmla="*/ 1496 w 2782"/>
                  <a:gd name="T59" fmla="*/ 1430 h 2426"/>
                  <a:gd name="T60" fmla="*/ 1791 w 2782"/>
                  <a:gd name="T61" fmla="*/ 2052 h 2426"/>
                  <a:gd name="T62" fmla="*/ 1300 w 2782"/>
                  <a:gd name="T63" fmla="*/ 1692 h 2426"/>
                  <a:gd name="T64" fmla="*/ 939 w 2782"/>
                  <a:gd name="T65" fmla="*/ 1790 h 2426"/>
                  <a:gd name="T66" fmla="*/ 609 w 2782"/>
                  <a:gd name="T67" fmla="*/ 1396 h 2426"/>
                  <a:gd name="T68" fmla="*/ 1329 w 2782"/>
                  <a:gd name="T69" fmla="*/ 559 h 2426"/>
                  <a:gd name="T70" fmla="*/ 862 w 2782"/>
                  <a:gd name="T71" fmla="*/ 1120 h 2426"/>
                  <a:gd name="T72" fmla="*/ 1096 w 2782"/>
                  <a:gd name="T73" fmla="*/ 1162 h 2426"/>
                  <a:gd name="T74" fmla="*/ 1791 w 2782"/>
                  <a:gd name="T75" fmla="*/ 939 h 2426"/>
                  <a:gd name="T76" fmla="*/ 1856 w 2782"/>
                  <a:gd name="T77" fmla="*/ 873 h 2426"/>
                  <a:gd name="T78" fmla="*/ 1771 w 2782"/>
                  <a:gd name="T79" fmla="*/ 834 h 2426"/>
                  <a:gd name="T80" fmla="*/ 1068 w 2782"/>
                  <a:gd name="T81" fmla="*/ 1073 h 2426"/>
                  <a:gd name="T82" fmla="*/ 1672 w 2782"/>
                  <a:gd name="T83" fmla="*/ 492 h 2426"/>
                  <a:gd name="T84" fmla="*/ 2675 w 2782"/>
                  <a:gd name="T85" fmla="*/ 1037 h 2426"/>
                  <a:gd name="T86" fmla="*/ 1721 w 2782"/>
                  <a:gd name="T87" fmla="*/ 410 h 2426"/>
                  <a:gd name="T88" fmla="*/ 1613 w 2782"/>
                  <a:gd name="T89" fmla="*/ 284 h 2426"/>
                  <a:gd name="T90" fmla="*/ 1791 w 2782"/>
                  <a:gd name="T91" fmla="*/ 106 h 2426"/>
                  <a:gd name="T92" fmla="*/ 2689 w 2782"/>
                  <a:gd name="T93" fmla="*/ 1004 h 2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2" h="2426">
                    <a:moveTo>
                      <a:pt x="2741" y="906"/>
                    </a:moveTo>
                    <a:lnTo>
                      <a:pt x="1889" y="54"/>
                    </a:lnTo>
                    <a:cubicBezTo>
                      <a:pt x="1835" y="0"/>
                      <a:pt x="1747" y="0"/>
                      <a:pt x="1693" y="54"/>
                    </a:cubicBezTo>
                    <a:lnTo>
                      <a:pt x="1562" y="185"/>
                    </a:lnTo>
                    <a:cubicBezTo>
                      <a:pt x="1535" y="212"/>
                      <a:pt x="1521" y="246"/>
                      <a:pt x="1521" y="284"/>
                    </a:cubicBezTo>
                    <a:cubicBezTo>
                      <a:pt x="1521" y="321"/>
                      <a:pt x="1535" y="355"/>
                      <a:pt x="1561" y="381"/>
                    </a:cubicBezTo>
                    <a:lnTo>
                      <a:pt x="1600" y="420"/>
                    </a:lnTo>
                    <a:cubicBezTo>
                      <a:pt x="1553" y="438"/>
                      <a:pt x="1488" y="467"/>
                      <a:pt x="1415" y="508"/>
                    </a:cubicBezTo>
                    <a:cubicBezTo>
                      <a:pt x="1339" y="450"/>
                      <a:pt x="1277" y="404"/>
                      <a:pt x="1239" y="376"/>
                    </a:cubicBezTo>
                    <a:cubicBezTo>
                      <a:pt x="1288" y="321"/>
                      <a:pt x="1286" y="238"/>
                      <a:pt x="1234" y="185"/>
                    </a:cubicBezTo>
                    <a:lnTo>
                      <a:pt x="1103" y="54"/>
                    </a:lnTo>
                    <a:cubicBezTo>
                      <a:pt x="1049" y="0"/>
                      <a:pt x="961" y="0"/>
                      <a:pt x="907" y="54"/>
                    </a:cubicBezTo>
                    <a:lnTo>
                      <a:pt x="54" y="906"/>
                    </a:lnTo>
                    <a:cubicBezTo>
                      <a:pt x="0" y="960"/>
                      <a:pt x="1" y="1048"/>
                      <a:pt x="55" y="1102"/>
                    </a:cubicBezTo>
                    <a:lnTo>
                      <a:pt x="186" y="1234"/>
                    </a:lnTo>
                    <a:cubicBezTo>
                      <a:pt x="213" y="1261"/>
                      <a:pt x="249" y="1274"/>
                      <a:pt x="284" y="1274"/>
                    </a:cubicBezTo>
                    <a:cubicBezTo>
                      <a:pt x="317" y="1274"/>
                      <a:pt x="350" y="1262"/>
                      <a:pt x="376" y="1239"/>
                    </a:cubicBezTo>
                    <a:cubicBezTo>
                      <a:pt x="407" y="1281"/>
                      <a:pt x="457" y="1349"/>
                      <a:pt x="516" y="1427"/>
                    </a:cubicBezTo>
                    <a:lnTo>
                      <a:pt x="382" y="1561"/>
                    </a:lnTo>
                    <a:cubicBezTo>
                      <a:pt x="374" y="1570"/>
                      <a:pt x="369" y="1582"/>
                      <a:pt x="369" y="1594"/>
                    </a:cubicBezTo>
                    <a:cubicBezTo>
                      <a:pt x="369" y="1606"/>
                      <a:pt x="374" y="1618"/>
                      <a:pt x="382" y="1627"/>
                    </a:cubicBezTo>
                    <a:lnTo>
                      <a:pt x="546" y="1790"/>
                    </a:lnTo>
                    <a:lnTo>
                      <a:pt x="546" y="1790"/>
                    </a:lnTo>
                    <a:lnTo>
                      <a:pt x="612" y="1856"/>
                    </a:lnTo>
                    <a:lnTo>
                      <a:pt x="612" y="1856"/>
                    </a:lnTo>
                    <a:lnTo>
                      <a:pt x="710" y="1954"/>
                    </a:lnTo>
                    <a:lnTo>
                      <a:pt x="775" y="2020"/>
                    </a:lnTo>
                    <a:lnTo>
                      <a:pt x="906" y="2151"/>
                    </a:lnTo>
                    <a:lnTo>
                      <a:pt x="906" y="2151"/>
                    </a:lnTo>
                    <a:lnTo>
                      <a:pt x="972" y="2216"/>
                    </a:lnTo>
                    <a:lnTo>
                      <a:pt x="1169" y="2413"/>
                    </a:lnTo>
                    <a:cubicBezTo>
                      <a:pt x="1178" y="2422"/>
                      <a:pt x="1189" y="2426"/>
                      <a:pt x="1201" y="2426"/>
                    </a:cubicBezTo>
                    <a:cubicBezTo>
                      <a:pt x="1213" y="2426"/>
                      <a:pt x="1225" y="2422"/>
                      <a:pt x="1234" y="2413"/>
                    </a:cubicBezTo>
                    <a:lnTo>
                      <a:pt x="1377" y="2270"/>
                    </a:lnTo>
                    <a:cubicBezTo>
                      <a:pt x="1464" y="2335"/>
                      <a:pt x="1528" y="2380"/>
                      <a:pt x="1535" y="2385"/>
                    </a:cubicBezTo>
                    <a:cubicBezTo>
                      <a:pt x="1543" y="2391"/>
                      <a:pt x="1552" y="2394"/>
                      <a:pt x="1562" y="2394"/>
                    </a:cubicBezTo>
                    <a:cubicBezTo>
                      <a:pt x="1574" y="2394"/>
                      <a:pt x="1585" y="2389"/>
                      <a:pt x="1594" y="2380"/>
                    </a:cubicBezTo>
                    <a:lnTo>
                      <a:pt x="2217" y="1758"/>
                    </a:lnTo>
                    <a:cubicBezTo>
                      <a:pt x="2217" y="1758"/>
                      <a:pt x="2217" y="1758"/>
                      <a:pt x="2217" y="1758"/>
                    </a:cubicBezTo>
                    <a:cubicBezTo>
                      <a:pt x="2217" y="1758"/>
                      <a:pt x="2217" y="1758"/>
                      <a:pt x="2217" y="1758"/>
                    </a:cubicBezTo>
                    <a:lnTo>
                      <a:pt x="2381" y="1594"/>
                    </a:lnTo>
                    <a:cubicBezTo>
                      <a:pt x="2397" y="1578"/>
                      <a:pt x="2399" y="1553"/>
                      <a:pt x="2386" y="1534"/>
                    </a:cubicBezTo>
                    <a:cubicBezTo>
                      <a:pt x="2380" y="1527"/>
                      <a:pt x="2329" y="1455"/>
                      <a:pt x="2257" y="1360"/>
                    </a:cubicBezTo>
                    <a:lnTo>
                      <a:pt x="2351" y="1171"/>
                    </a:lnTo>
                    <a:lnTo>
                      <a:pt x="2414" y="1234"/>
                    </a:lnTo>
                    <a:cubicBezTo>
                      <a:pt x="2441" y="1261"/>
                      <a:pt x="2476" y="1274"/>
                      <a:pt x="2512" y="1274"/>
                    </a:cubicBezTo>
                    <a:cubicBezTo>
                      <a:pt x="2547" y="1274"/>
                      <a:pt x="2583" y="1261"/>
                      <a:pt x="2610" y="1234"/>
                    </a:cubicBezTo>
                    <a:lnTo>
                      <a:pt x="2741" y="1102"/>
                    </a:lnTo>
                    <a:cubicBezTo>
                      <a:pt x="2767" y="1076"/>
                      <a:pt x="2782" y="1041"/>
                      <a:pt x="2782" y="1004"/>
                    </a:cubicBezTo>
                    <a:cubicBezTo>
                      <a:pt x="2782" y="967"/>
                      <a:pt x="2767" y="932"/>
                      <a:pt x="2741" y="906"/>
                    </a:cubicBezTo>
                    <a:close/>
                    <a:moveTo>
                      <a:pt x="316" y="1168"/>
                    </a:moveTo>
                    <a:cubicBezTo>
                      <a:pt x="298" y="1187"/>
                      <a:pt x="270" y="1186"/>
                      <a:pt x="251" y="1168"/>
                    </a:cubicBezTo>
                    <a:lnTo>
                      <a:pt x="120" y="1037"/>
                    </a:lnTo>
                    <a:cubicBezTo>
                      <a:pt x="102" y="1019"/>
                      <a:pt x="102" y="990"/>
                      <a:pt x="120" y="972"/>
                    </a:cubicBezTo>
                    <a:lnTo>
                      <a:pt x="972" y="119"/>
                    </a:lnTo>
                    <a:lnTo>
                      <a:pt x="972" y="119"/>
                    </a:lnTo>
                    <a:cubicBezTo>
                      <a:pt x="981" y="110"/>
                      <a:pt x="993" y="106"/>
                      <a:pt x="1005" y="106"/>
                    </a:cubicBezTo>
                    <a:cubicBezTo>
                      <a:pt x="1016" y="106"/>
                      <a:pt x="1028" y="110"/>
                      <a:pt x="1037" y="120"/>
                    </a:cubicBezTo>
                    <a:lnTo>
                      <a:pt x="1169" y="251"/>
                    </a:lnTo>
                    <a:cubicBezTo>
                      <a:pt x="1187" y="269"/>
                      <a:pt x="1187" y="298"/>
                      <a:pt x="1169" y="316"/>
                    </a:cubicBezTo>
                    <a:lnTo>
                      <a:pt x="316" y="1168"/>
                    </a:lnTo>
                    <a:close/>
                    <a:moveTo>
                      <a:pt x="481" y="1594"/>
                    </a:moveTo>
                    <a:lnTo>
                      <a:pt x="573" y="1501"/>
                    </a:lnTo>
                    <a:cubicBezTo>
                      <a:pt x="611" y="1549"/>
                      <a:pt x="650" y="1599"/>
                      <a:pt x="689" y="1647"/>
                    </a:cubicBezTo>
                    <a:lnTo>
                      <a:pt x="612" y="1725"/>
                    </a:lnTo>
                    <a:lnTo>
                      <a:pt x="481" y="1594"/>
                    </a:lnTo>
                    <a:close/>
                    <a:moveTo>
                      <a:pt x="775" y="1889"/>
                    </a:moveTo>
                    <a:lnTo>
                      <a:pt x="677" y="1790"/>
                    </a:lnTo>
                    <a:lnTo>
                      <a:pt x="749" y="1719"/>
                    </a:lnTo>
                    <a:cubicBezTo>
                      <a:pt x="781" y="1756"/>
                      <a:pt x="812" y="1791"/>
                      <a:pt x="842" y="1823"/>
                    </a:cubicBezTo>
                    <a:lnTo>
                      <a:pt x="775" y="1889"/>
                    </a:lnTo>
                    <a:close/>
                    <a:moveTo>
                      <a:pt x="972" y="2085"/>
                    </a:moveTo>
                    <a:lnTo>
                      <a:pt x="841" y="1954"/>
                    </a:lnTo>
                    <a:lnTo>
                      <a:pt x="907" y="1888"/>
                    </a:lnTo>
                    <a:cubicBezTo>
                      <a:pt x="948" y="1926"/>
                      <a:pt x="996" y="1968"/>
                      <a:pt x="1047" y="2011"/>
                    </a:cubicBezTo>
                    <a:lnTo>
                      <a:pt x="972" y="2085"/>
                    </a:lnTo>
                    <a:close/>
                    <a:moveTo>
                      <a:pt x="1201" y="2315"/>
                    </a:moveTo>
                    <a:lnTo>
                      <a:pt x="1037" y="2151"/>
                    </a:lnTo>
                    <a:lnTo>
                      <a:pt x="1119" y="2070"/>
                    </a:lnTo>
                    <a:cubicBezTo>
                      <a:pt x="1181" y="2120"/>
                      <a:pt x="1244" y="2169"/>
                      <a:pt x="1303" y="2213"/>
                    </a:cubicBezTo>
                    <a:lnTo>
                      <a:pt x="1201" y="2315"/>
                    </a:lnTo>
                    <a:close/>
                    <a:moveTo>
                      <a:pt x="2287" y="1556"/>
                    </a:moveTo>
                    <a:lnTo>
                      <a:pt x="2184" y="1659"/>
                    </a:lnTo>
                    <a:lnTo>
                      <a:pt x="1758" y="1233"/>
                    </a:lnTo>
                    <a:cubicBezTo>
                      <a:pt x="1740" y="1215"/>
                      <a:pt x="1711" y="1215"/>
                      <a:pt x="1693" y="1233"/>
                    </a:cubicBezTo>
                    <a:cubicBezTo>
                      <a:pt x="1675" y="1252"/>
                      <a:pt x="1675" y="1281"/>
                      <a:pt x="1693" y="1299"/>
                    </a:cubicBezTo>
                    <a:lnTo>
                      <a:pt x="2119" y="1725"/>
                    </a:lnTo>
                    <a:lnTo>
                      <a:pt x="1987" y="1856"/>
                    </a:lnTo>
                    <a:lnTo>
                      <a:pt x="1562" y="1430"/>
                    </a:lnTo>
                    <a:cubicBezTo>
                      <a:pt x="1544" y="1412"/>
                      <a:pt x="1514" y="1412"/>
                      <a:pt x="1496" y="1430"/>
                    </a:cubicBezTo>
                    <a:cubicBezTo>
                      <a:pt x="1478" y="1448"/>
                      <a:pt x="1478" y="1477"/>
                      <a:pt x="1496" y="1496"/>
                    </a:cubicBezTo>
                    <a:lnTo>
                      <a:pt x="1922" y="1921"/>
                    </a:lnTo>
                    <a:lnTo>
                      <a:pt x="1791" y="2052"/>
                    </a:lnTo>
                    <a:lnTo>
                      <a:pt x="1365" y="1627"/>
                    </a:lnTo>
                    <a:cubicBezTo>
                      <a:pt x="1347" y="1608"/>
                      <a:pt x="1318" y="1608"/>
                      <a:pt x="1300" y="1627"/>
                    </a:cubicBezTo>
                    <a:cubicBezTo>
                      <a:pt x="1281" y="1645"/>
                      <a:pt x="1281" y="1674"/>
                      <a:pt x="1300" y="1692"/>
                    </a:cubicBezTo>
                    <a:lnTo>
                      <a:pt x="1725" y="2118"/>
                    </a:lnTo>
                    <a:lnTo>
                      <a:pt x="1557" y="2287"/>
                    </a:lnTo>
                    <a:cubicBezTo>
                      <a:pt x="1450" y="2209"/>
                      <a:pt x="1101" y="1952"/>
                      <a:pt x="939" y="1790"/>
                    </a:cubicBezTo>
                    <a:cubicBezTo>
                      <a:pt x="847" y="1698"/>
                      <a:pt x="723" y="1544"/>
                      <a:pt x="620" y="1410"/>
                    </a:cubicBezTo>
                    <a:cubicBezTo>
                      <a:pt x="618" y="1405"/>
                      <a:pt x="615" y="1401"/>
                      <a:pt x="612" y="1397"/>
                    </a:cubicBezTo>
                    <a:cubicBezTo>
                      <a:pt x="611" y="1397"/>
                      <a:pt x="610" y="1396"/>
                      <a:pt x="609" y="1396"/>
                    </a:cubicBezTo>
                    <a:cubicBezTo>
                      <a:pt x="536" y="1301"/>
                      <a:pt x="475" y="1216"/>
                      <a:pt x="443" y="1173"/>
                    </a:cubicBezTo>
                    <a:lnTo>
                      <a:pt x="1173" y="443"/>
                    </a:lnTo>
                    <a:cubicBezTo>
                      <a:pt x="1205" y="466"/>
                      <a:pt x="1260" y="507"/>
                      <a:pt x="1329" y="559"/>
                    </a:cubicBezTo>
                    <a:cubicBezTo>
                      <a:pt x="1256" y="606"/>
                      <a:pt x="1179" y="665"/>
                      <a:pt x="1107" y="737"/>
                    </a:cubicBezTo>
                    <a:cubicBezTo>
                      <a:pt x="996" y="848"/>
                      <a:pt x="923" y="929"/>
                      <a:pt x="883" y="985"/>
                    </a:cubicBezTo>
                    <a:cubicBezTo>
                      <a:pt x="864" y="1012"/>
                      <a:pt x="818" y="1076"/>
                      <a:pt x="862" y="1120"/>
                    </a:cubicBezTo>
                    <a:cubicBezTo>
                      <a:pt x="872" y="1130"/>
                      <a:pt x="891" y="1149"/>
                      <a:pt x="1071" y="1166"/>
                    </a:cubicBezTo>
                    <a:cubicBezTo>
                      <a:pt x="1073" y="1166"/>
                      <a:pt x="1074" y="1166"/>
                      <a:pt x="1076" y="1166"/>
                    </a:cubicBezTo>
                    <a:cubicBezTo>
                      <a:pt x="1083" y="1166"/>
                      <a:pt x="1089" y="1165"/>
                      <a:pt x="1096" y="1162"/>
                    </a:cubicBezTo>
                    <a:cubicBezTo>
                      <a:pt x="1192" y="1117"/>
                      <a:pt x="1370" y="1048"/>
                      <a:pt x="1437" y="1055"/>
                    </a:cubicBezTo>
                    <a:cubicBezTo>
                      <a:pt x="1543" y="1067"/>
                      <a:pt x="1701" y="979"/>
                      <a:pt x="1786" y="931"/>
                    </a:cubicBezTo>
                    <a:cubicBezTo>
                      <a:pt x="1788" y="934"/>
                      <a:pt x="1789" y="936"/>
                      <a:pt x="1791" y="939"/>
                    </a:cubicBezTo>
                    <a:cubicBezTo>
                      <a:pt x="1953" y="1101"/>
                      <a:pt x="2210" y="1449"/>
                      <a:pt x="2287" y="1556"/>
                    </a:cubicBezTo>
                    <a:close/>
                    <a:moveTo>
                      <a:pt x="2195" y="1277"/>
                    </a:moveTo>
                    <a:cubicBezTo>
                      <a:pt x="2088" y="1137"/>
                      <a:pt x="1957" y="973"/>
                      <a:pt x="1856" y="873"/>
                    </a:cubicBezTo>
                    <a:cubicBezTo>
                      <a:pt x="1851" y="867"/>
                      <a:pt x="1844" y="864"/>
                      <a:pt x="1836" y="862"/>
                    </a:cubicBezTo>
                    <a:cubicBezTo>
                      <a:pt x="1835" y="859"/>
                      <a:pt x="1835" y="856"/>
                      <a:pt x="1833" y="853"/>
                    </a:cubicBezTo>
                    <a:cubicBezTo>
                      <a:pt x="1821" y="830"/>
                      <a:pt x="1793" y="822"/>
                      <a:pt x="1771" y="834"/>
                    </a:cubicBezTo>
                    <a:cubicBezTo>
                      <a:pt x="1763" y="838"/>
                      <a:pt x="1753" y="843"/>
                      <a:pt x="1742" y="850"/>
                    </a:cubicBezTo>
                    <a:cubicBezTo>
                      <a:pt x="1677" y="887"/>
                      <a:pt x="1525" y="972"/>
                      <a:pt x="1448" y="963"/>
                    </a:cubicBezTo>
                    <a:cubicBezTo>
                      <a:pt x="1342" y="951"/>
                      <a:pt x="1125" y="1046"/>
                      <a:pt x="1068" y="1073"/>
                    </a:cubicBezTo>
                    <a:cubicBezTo>
                      <a:pt x="1024" y="1068"/>
                      <a:pt x="976" y="1062"/>
                      <a:pt x="946" y="1056"/>
                    </a:cubicBezTo>
                    <a:cubicBezTo>
                      <a:pt x="966" y="1024"/>
                      <a:pt x="1021" y="954"/>
                      <a:pt x="1172" y="802"/>
                    </a:cubicBezTo>
                    <a:cubicBezTo>
                      <a:pt x="1360" y="614"/>
                      <a:pt x="1595" y="520"/>
                      <a:pt x="1672" y="492"/>
                    </a:cubicBezTo>
                    <a:lnTo>
                      <a:pt x="2282" y="1102"/>
                    </a:lnTo>
                    <a:lnTo>
                      <a:pt x="2195" y="1277"/>
                    </a:lnTo>
                    <a:close/>
                    <a:moveTo>
                      <a:pt x="2675" y="1037"/>
                    </a:moveTo>
                    <a:lnTo>
                      <a:pt x="2544" y="1168"/>
                    </a:lnTo>
                    <a:cubicBezTo>
                      <a:pt x="2526" y="1186"/>
                      <a:pt x="2497" y="1186"/>
                      <a:pt x="2479" y="1168"/>
                    </a:cubicBezTo>
                    <a:lnTo>
                      <a:pt x="1721" y="410"/>
                    </a:lnTo>
                    <a:cubicBezTo>
                      <a:pt x="1720" y="409"/>
                      <a:pt x="1719" y="408"/>
                      <a:pt x="1718" y="407"/>
                    </a:cubicBezTo>
                    <a:lnTo>
                      <a:pt x="1627" y="316"/>
                    </a:lnTo>
                    <a:cubicBezTo>
                      <a:pt x="1618" y="307"/>
                      <a:pt x="1613" y="296"/>
                      <a:pt x="1613" y="284"/>
                    </a:cubicBezTo>
                    <a:cubicBezTo>
                      <a:pt x="1613" y="271"/>
                      <a:pt x="1618" y="260"/>
                      <a:pt x="1627" y="251"/>
                    </a:cubicBezTo>
                    <a:lnTo>
                      <a:pt x="1758" y="120"/>
                    </a:lnTo>
                    <a:cubicBezTo>
                      <a:pt x="1767" y="111"/>
                      <a:pt x="1779" y="106"/>
                      <a:pt x="1791" y="106"/>
                    </a:cubicBezTo>
                    <a:cubicBezTo>
                      <a:pt x="1803" y="106"/>
                      <a:pt x="1814" y="111"/>
                      <a:pt x="1823" y="119"/>
                    </a:cubicBezTo>
                    <a:lnTo>
                      <a:pt x="2676" y="972"/>
                    </a:lnTo>
                    <a:cubicBezTo>
                      <a:pt x="2684" y="980"/>
                      <a:pt x="2689" y="992"/>
                      <a:pt x="2689" y="1004"/>
                    </a:cubicBezTo>
                    <a:cubicBezTo>
                      <a:pt x="2689" y="1016"/>
                      <a:pt x="2684" y="1028"/>
                      <a:pt x="2675" y="1037"/>
                    </a:cubicBezTo>
                    <a:close/>
                  </a:path>
                </a:pathLst>
              </a:custGeom>
              <a:solidFill>
                <a:srgbClr val="373D41"/>
              </a:solidFill>
              <a:ln>
                <a:noFill/>
              </a:ln>
            </p:spPr>
          </p:sp>
          <p:sp>
            <p:nvSpPr>
              <p:cNvPr id="193" name="organization_153154"/>
              <p:cNvSpPr>
                <a:spLocks noChangeAspect="1"/>
              </p:cNvSpPr>
              <p:nvPr/>
            </p:nvSpPr>
            <p:spPr bwMode="auto">
              <a:xfrm>
                <a:off x="7684386" y="3658867"/>
                <a:ext cx="110858" cy="93671"/>
              </a:xfrm>
              <a:custGeom>
                <a:avLst/>
                <a:gdLst>
                  <a:gd name="T0" fmla="*/ 6564 w 6827"/>
                  <a:gd name="T1" fmla="*/ 4026 h 5777"/>
                  <a:gd name="T2" fmla="*/ 5776 w 6827"/>
                  <a:gd name="T3" fmla="*/ 4026 h 5777"/>
                  <a:gd name="T4" fmla="*/ 5776 w 6827"/>
                  <a:gd name="T5" fmla="*/ 2888 h 5777"/>
                  <a:gd name="T6" fmla="*/ 5514 w 6827"/>
                  <a:gd name="T7" fmla="*/ 2626 h 5777"/>
                  <a:gd name="T8" fmla="*/ 3676 w 6827"/>
                  <a:gd name="T9" fmla="*/ 2626 h 5777"/>
                  <a:gd name="T10" fmla="*/ 3676 w 6827"/>
                  <a:gd name="T11" fmla="*/ 1751 h 5777"/>
                  <a:gd name="T12" fmla="*/ 4464 w 6827"/>
                  <a:gd name="T13" fmla="*/ 1751 h 5777"/>
                  <a:gd name="T14" fmla="*/ 4726 w 6827"/>
                  <a:gd name="T15" fmla="*/ 1488 h 5777"/>
                  <a:gd name="T16" fmla="*/ 4726 w 6827"/>
                  <a:gd name="T17" fmla="*/ 263 h 5777"/>
                  <a:gd name="T18" fmla="*/ 4464 w 6827"/>
                  <a:gd name="T19" fmla="*/ 0 h 5777"/>
                  <a:gd name="T20" fmla="*/ 2363 w 6827"/>
                  <a:gd name="T21" fmla="*/ 0 h 5777"/>
                  <a:gd name="T22" fmla="*/ 2101 w 6827"/>
                  <a:gd name="T23" fmla="*/ 263 h 5777"/>
                  <a:gd name="T24" fmla="*/ 2101 w 6827"/>
                  <a:gd name="T25" fmla="*/ 1488 h 5777"/>
                  <a:gd name="T26" fmla="*/ 2363 w 6827"/>
                  <a:gd name="T27" fmla="*/ 1751 h 5777"/>
                  <a:gd name="T28" fmla="*/ 3151 w 6827"/>
                  <a:gd name="T29" fmla="*/ 1751 h 5777"/>
                  <a:gd name="T30" fmla="*/ 3151 w 6827"/>
                  <a:gd name="T31" fmla="*/ 2626 h 5777"/>
                  <a:gd name="T32" fmla="*/ 1313 w 6827"/>
                  <a:gd name="T33" fmla="*/ 2626 h 5777"/>
                  <a:gd name="T34" fmla="*/ 1050 w 6827"/>
                  <a:gd name="T35" fmla="*/ 2888 h 5777"/>
                  <a:gd name="T36" fmla="*/ 1050 w 6827"/>
                  <a:gd name="T37" fmla="*/ 4026 h 5777"/>
                  <a:gd name="T38" fmla="*/ 263 w 6827"/>
                  <a:gd name="T39" fmla="*/ 4026 h 5777"/>
                  <a:gd name="T40" fmla="*/ 0 w 6827"/>
                  <a:gd name="T41" fmla="*/ 4289 h 5777"/>
                  <a:gd name="T42" fmla="*/ 0 w 6827"/>
                  <a:gd name="T43" fmla="*/ 5514 h 5777"/>
                  <a:gd name="T44" fmla="*/ 263 w 6827"/>
                  <a:gd name="T45" fmla="*/ 5777 h 5777"/>
                  <a:gd name="T46" fmla="*/ 2363 w 6827"/>
                  <a:gd name="T47" fmla="*/ 5777 h 5777"/>
                  <a:gd name="T48" fmla="*/ 4464 w 6827"/>
                  <a:gd name="T49" fmla="*/ 5777 h 5777"/>
                  <a:gd name="T50" fmla="*/ 6564 w 6827"/>
                  <a:gd name="T51" fmla="*/ 5777 h 5777"/>
                  <a:gd name="T52" fmla="*/ 6827 w 6827"/>
                  <a:gd name="T53" fmla="*/ 5514 h 5777"/>
                  <a:gd name="T54" fmla="*/ 6827 w 6827"/>
                  <a:gd name="T55" fmla="*/ 4289 h 5777"/>
                  <a:gd name="T56" fmla="*/ 6564 w 6827"/>
                  <a:gd name="T57" fmla="*/ 4026 h 5777"/>
                  <a:gd name="T58" fmla="*/ 2626 w 6827"/>
                  <a:gd name="T59" fmla="*/ 1225 h 5777"/>
                  <a:gd name="T60" fmla="*/ 2626 w 6827"/>
                  <a:gd name="T61" fmla="*/ 525 h 5777"/>
                  <a:gd name="T62" fmla="*/ 4201 w 6827"/>
                  <a:gd name="T63" fmla="*/ 525 h 5777"/>
                  <a:gd name="T64" fmla="*/ 4201 w 6827"/>
                  <a:gd name="T65" fmla="*/ 1225 h 5777"/>
                  <a:gd name="T66" fmla="*/ 2626 w 6827"/>
                  <a:gd name="T67" fmla="*/ 1225 h 5777"/>
                  <a:gd name="T68" fmla="*/ 2101 w 6827"/>
                  <a:gd name="T69" fmla="*/ 5251 h 5777"/>
                  <a:gd name="T70" fmla="*/ 525 w 6827"/>
                  <a:gd name="T71" fmla="*/ 5251 h 5777"/>
                  <a:gd name="T72" fmla="*/ 525 w 6827"/>
                  <a:gd name="T73" fmla="*/ 4551 h 5777"/>
                  <a:gd name="T74" fmla="*/ 2101 w 6827"/>
                  <a:gd name="T75" fmla="*/ 4551 h 5777"/>
                  <a:gd name="T76" fmla="*/ 2101 w 6827"/>
                  <a:gd name="T77" fmla="*/ 5251 h 5777"/>
                  <a:gd name="T78" fmla="*/ 1575 w 6827"/>
                  <a:gd name="T79" fmla="*/ 4026 h 5777"/>
                  <a:gd name="T80" fmla="*/ 1575 w 6827"/>
                  <a:gd name="T81" fmla="*/ 3151 h 5777"/>
                  <a:gd name="T82" fmla="*/ 3151 w 6827"/>
                  <a:gd name="T83" fmla="*/ 3151 h 5777"/>
                  <a:gd name="T84" fmla="*/ 3151 w 6827"/>
                  <a:gd name="T85" fmla="*/ 4026 h 5777"/>
                  <a:gd name="T86" fmla="*/ 2363 w 6827"/>
                  <a:gd name="T87" fmla="*/ 4026 h 5777"/>
                  <a:gd name="T88" fmla="*/ 1575 w 6827"/>
                  <a:gd name="T89" fmla="*/ 4026 h 5777"/>
                  <a:gd name="T90" fmla="*/ 4201 w 6827"/>
                  <a:gd name="T91" fmla="*/ 5251 h 5777"/>
                  <a:gd name="T92" fmla="*/ 2626 w 6827"/>
                  <a:gd name="T93" fmla="*/ 5251 h 5777"/>
                  <a:gd name="T94" fmla="*/ 2626 w 6827"/>
                  <a:gd name="T95" fmla="*/ 4551 h 5777"/>
                  <a:gd name="T96" fmla="*/ 4201 w 6827"/>
                  <a:gd name="T97" fmla="*/ 4551 h 5777"/>
                  <a:gd name="T98" fmla="*/ 4201 w 6827"/>
                  <a:gd name="T99" fmla="*/ 5251 h 5777"/>
                  <a:gd name="T100" fmla="*/ 3676 w 6827"/>
                  <a:gd name="T101" fmla="*/ 4026 h 5777"/>
                  <a:gd name="T102" fmla="*/ 3676 w 6827"/>
                  <a:gd name="T103" fmla="*/ 3151 h 5777"/>
                  <a:gd name="T104" fmla="*/ 5251 w 6827"/>
                  <a:gd name="T105" fmla="*/ 3151 h 5777"/>
                  <a:gd name="T106" fmla="*/ 5251 w 6827"/>
                  <a:gd name="T107" fmla="*/ 4026 h 5777"/>
                  <a:gd name="T108" fmla="*/ 4464 w 6827"/>
                  <a:gd name="T109" fmla="*/ 4026 h 5777"/>
                  <a:gd name="T110" fmla="*/ 3676 w 6827"/>
                  <a:gd name="T111" fmla="*/ 4026 h 5777"/>
                  <a:gd name="T112" fmla="*/ 6302 w 6827"/>
                  <a:gd name="T113" fmla="*/ 5251 h 5777"/>
                  <a:gd name="T114" fmla="*/ 4726 w 6827"/>
                  <a:gd name="T115" fmla="*/ 5251 h 5777"/>
                  <a:gd name="T116" fmla="*/ 4726 w 6827"/>
                  <a:gd name="T117" fmla="*/ 4551 h 5777"/>
                  <a:gd name="T118" fmla="*/ 6302 w 6827"/>
                  <a:gd name="T119" fmla="*/ 4551 h 5777"/>
                  <a:gd name="T120" fmla="*/ 6302 w 6827"/>
                  <a:gd name="T121" fmla="*/ 5251 h 5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7" h="5777">
                    <a:moveTo>
                      <a:pt x="6564" y="4026"/>
                    </a:moveTo>
                    <a:lnTo>
                      <a:pt x="5776" y="4026"/>
                    </a:lnTo>
                    <a:lnTo>
                      <a:pt x="5776" y="2888"/>
                    </a:lnTo>
                    <a:cubicBezTo>
                      <a:pt x="5776" y="2743"/>
                      <a:pt x="5659" y="2626"/>
                      <a:pt x="5514" y="2626"/>
                    </a:cubicBezTo>
                    <a:lnTo>
                      <a:pt x="3676" y="2626"/>
                    </a:lnTo>
                    <a:lnTo>
                      <a:pt x="3676" y="1751"/>
                    </a:lnTo>
                    <a:lnTo>
                      <a:pt x="4464" y="1751"/>
                    </a:lnTo>
                    <a:cubicBezTo>
                      <a:pt x="4609" y="1751"/>
                      <a:pt x="4726" y="1633"/>
                      <a:pt x="4726" y="1488"/>
                    </a:cubicBezTo>
                    <a:lnTo>
                      <a:pt x="4726" y="263"/>
                    </a:lnTo>
                    <a:cubicBezTo>
                      <a:pt x="4726" y="118"/>
                      <a:pt x="4609" y="0"/>
                      <a:pt x="4464" y="0"/>
                    </a:cubicBezTo>
                    <a:lnTo>
                      <a:pt x="2363" y="0"/>
                    </a:lnTo>
                    <a:cubicBezTo>
                      <a:pt x="2218" y="0"/>
                      <a:pt x="2101" y="118"/>
                      <a:pt x="2101" y="263"/>
                    </a:cubicBezTo>
                    <a:lnTo>
                      <a:pt x="2101" y="1488"/>
                    </a:lnTo>
                    <a:cubicBezTo>
                      <a:pt x="2101" y="1633"/>
                      <a:pt x="2218" y="1751"/>
                      <a:pt x="2363" y="1751"/>
                    </a:cubicBezTo>
                    <a:lnTo>
                      <a:pt x="3151" y="1751"/>
                    </a:lnTo>
                    <a:lnTo>
                      <a:pt x="3151" y="2626"/>
                    </a:lnTo>
                    <a:lnTo>
                      <a:pt x="1313" y="2626"/>
                    </a:lnTo>
                    <a:cubicBezTo>
                      <a:pt x="1168" y="2626"/>
                      <a:pt x="1050" y="2743"/>
                      <a:pt x="1050" y="2888"/>
                    </a:cubicBezTo>
                    <a:lnTo>
                      <a:pt x="1050" y="4026"/>
                    </a:lnTo>
                    <a:lnTo>
                      <a:pt x="263" y="4026"/>
                    </a:lnTo>
                    <a:cubicBezTo>
                      <a:pt x="118" y="4026"/>
                      <a:pt x="0" y="4144"/>
                      <a:pt x="0" y="4289"/>
                    </a:cubicBezTo>
                    <a:lnTo>
                      <a:pt x="0" y="5514"/>
                    </a:lnTo>
                    <a:cubicBezTo>
                      <a:pt x="0" y="5659"/>
                      <a:pt x="118" y="5777"/>
                      <a:pt x="263" y="5777"/>
                    </a:cubicBezTo>
                    <a:lnTo>
                      <a:pt x="2363" y="5777"/>
                    </a:lnTo>
                    <a:lnTo>
                      <a:pt x="4464" y="5777"/>
                    </a:lnTo>
                    <a:lnTo>
                      <a:pt x="6564" y="5777"/>
                    </a:lnTo>
                    <a:cubicBezTo>
                      <a:pt x="6709" y="5777"/>
                      <a:pt x="6827" y="5659"/>
                      <a:pt x="6827" y="5514"/>
                    </a:cubicBezTo>
                    <a:lnTo>
                      <a:pt x="6827" y="4289"/>
                    </a:lnTo>
                    <a:cubicBezTo>
                      <a:pt x="6827" y="4144"/>
                      <a:pt x="6709" y="4026"/>
                      <a:pt x="6564" y="4026"/>
                    </a:cubicBezTo>
                    <a:close/>
                    <a:moveTo>
                      <a:pt x="2626" y="1225"/>
                    </a:moveTo>
                    <a:lnTo>
                      <a:pt x="2626" y="525"/>
                    </a:lnTo>
                    <a:lnTo>
                      <a:pt x="4201" y="525"/>
                    </a:lnTo>
                    <a:lnTo>
                      <a:pt x="4201" y="1225"/>
                    </a:lnTo>
                    <a:lnTo>
                      <a:pt x="2626" y="1225"/>
                    </a:lnTo>
                    <a:close/>
                    <a:moveTo>
                      <a:pt x="2101" y="5251"/>
                    </a:moveTo>
                    <a:lnTo>
                      <a:pt x="525" y="5251"/>
                    </a:lnTo>
                    <a:lnTo>
                      <a:pt x="525" y="4551"/>
                    </a:lnTo>
                    <a:lnTo>
                      <a:pt x="2101" y="4551"/>
                    </a:lnTo>
                    <a:lnTo>
                      <a:pt x="2101" y="5251"/>
                    </a:lnTo>
                    <a:close/>
                    <a:moveTo>
                      <a:pt x="1575" y="4026"/>
                    </a:moveTo>
                    <a:lnTo>
                      <a:pt x="1575" y="3151"/>
                    </a:lnTo>
                    <a:lnTo>
                      <a:pt x="3151" y="3151"/>
                    </a:lnTo>
                    <a:lnTo>
                      <a:pt x="3151" y="4026"/>
                    </a:lnTo>
                    <a:lnTo>
                      <a:pt x="2363" y="4026"/>
                    </a:lnTo>
                    <a:lnTo>
                      <a:pt x="1575" y="4026"/>
                    </a:lnTo>
                    <a:close/>
                    <a:moveTo>
                      <a:pt x="4201" y="5251"/>
                    </a:moveTo>
                    <a:lnTo>
                      <a:pt x="2626" y="5251"/>
                    </a:lnTo>
                    <a:lnTo>
                      <a:pt x="2626" y="4551"/>
                    </a:lnTo>
                    <a:lnTo>
                      <a:pt x="4201" y="4551"/>
                    </a:lnTo>
                    <a:lnTo>
                      <a:pt x="4201" y="5251"/>
                    </a:lnTo>
                    <a:close/>
                    <a:moveTo>
                      <a:pt x="3676" y="4026"/>
                    </a:moveTo>
                    <a:lnTo>
                      <a:pt x="3676" y="3151"/>
                    </a:lnTo>
                    <a:lnTo>
                      <a:pt x="5251" y="3151"/>
                    </a:lnTo>
                    <a:lnTo>
                      <a:pt x="5251" y="4026"/>
                    </a:lnTo>
                    <a:lnTo>
                      <a:pt x="4464" y="4026"/>
                    </a:lnTo>
                    <a:lnTo>
                      <a:pt x="3676" y="4026"/>
                    </a:lnTo>
                    <a:close/>
                    <a:moveTo>
                      <a:pt x="6302" y="5251"/>
                    </a:moveTo>
                    <a:lnTo>
                      <a:pt x="4726" y="5251"/>
                    </a:lnTo>
                    <a:lnTo>
                      <a:pt x="4726" y="4551"/>
                    </a:lnTo>
                    <a:lnTo>
                      <a:pt x="6302" y="4551"/>
                    </a:lnTo>
                    <a:lnTo>
                      <a:pt x="6302" y="5251"/>
                    </a:lnTo>
                    <a:close/>
                  </a:path>
                </a:pathLst>
              </a:custGeom>
              <a:solidFill>
                <a:srgbClr val="373D41"/>
              </a:solidFill>
              <a:ln>
                <a:noFill/>
              </a:ln>
            </p:spPr>
            <p:txBody>
              <a:bodyPr/>
              <a:lstStyle/>
              <a:p>
                <a:endParaRPr lang="zh-CN" altLang="en-US"/>
              </a:p>
            </p:txBody>
          </p:sp>
          <p:sp>
            <p:nvSpPr>
              <p:cNvPr id="194" name="business-card_271328"/>
              <p:cNvSpPr>
                <a:spLocks noChangeAspect="1"/>
              </p:cNvSpPr>
              <p:nvPr/>
            </p:nvSpPr>
            <p:spPr bwMode="auto">
              <a:xfrm>
                <a:off x="7910102" y="3528976"/>
                <a:ext cx="121944" cy="74829"/>
              </a:xfrm>
              <a:custGeom>
                <a:avLst/>
                <a:gdLst>
                  <a:gd name="connsiteX0" fmla="*/ 487358 w 607639"/>
                  <a:gd name="connsiteY0" fmla="*/ 290730 h 372868"/>
                  <a:gd name="connsiteX1" fmla="*/ 545598 w 607639"/>
                  <a:gd name="connsiteY1" fmla="*/ 290730 h 372868"/>
                  <a:gd name="connsiteX2" fmla="*/ 558243 w 607639"/>
                  <a:gd name="connsiteY2" fmla="*/ 303361 h 372868"/>
                  <a:gd name="connsiteX3" fmla="*/ 545598 w 607639"/>
                  <a:gd name="connsiteY3" fmla="*/ 315992 h 372868"/>
                  <a:gd name="connsiteX4" fmla="*/ 487358 w 607639"/>
                  <a:gd name="connsiteY4" fmla="*/ 315992 h 372868"/>
                  <a:gd name="connsiteX5" fmla="*/ 474623 w 607639"/>
                  <a:gd name="connsiteY5" fmla="*/ 303361 h 372868"/>
                  <a:gd name="connsiteX6" fmla="*/ 487358 w 607639"/>
                  <a:gd name="connsiteY6" fmla="*/ 290730 h 372868"/>
                  <a:gd name="connsiteX7" fmla="*/ 390732 w 607639"/>
                  <a:gd name="connsiteY7" fmla="*/ 290730 h 372868"/>
                  <a:gd name="connsiteX8" fmla="*/ 434179 w 607639"/>
                  <a:gd name="connsiteY8" fmla="*/ 290730 h 372868"/>
                  <a:gd name="connsiteX9" fmla="*/ 446821 w 607639"/>
                  <a:gd name="connsiteY9" fmla="*/ 303361 h 372868"/>
                  <a:gd name="connsiteX10" fmla="*/ 434179 w 607639"/>
                  <a:gd name="connsiteY10" fmla="*/ 315992 h 372868"/>
                  <a:gd name="connsiteX11" fmla="*/ 390732 w 607639"/>
                  <a:gd name="connsiteY11" fmla="*/ 315992 h 372868"/>
                  <a:gd name="connsiteX12" fmla="*/ 378090 w 607639"/>
                  <a:gd name="connsiteY12" fmla="*/ 303361 h 372868"/>
                  <a:gd name="connsiteX13" fmla="*/ 390732 w 607639"/>
                  <a:gd name="connsiteY13" fmla="*/ 290730 h 372868"/>
                  <a:gd name="connsiteX14" fmla="*/ 252789 w 607639"/>
                  <a:gd name="connsiteY14" fmla="*/ 290730 h 372868"/>
                  <a:gd name="connsiteX15" fmla="*/ 340969 w 607639"/>
                  <a:gd name="connsiteY15" fmla="*/ 290730 h 372868"/>
                  <a:gd name="connsiteX16" fmla="*/ 353604 w 607639"/>
                  <a:gd name="connsiteY16" fmla="*/ 303361 h 372868"/>
                  <a:gd name="connsiteX17" fmla="*/ 340969 w 607639"/>
                  <a:gd name="connsiteY17" fmla="*/ 315992 h 372868"/>
                  <a:gd name="connsiteX18" fmla="*/ 252789 w 607639"/>
                  <a:gd name="connsiteY18" fmla="*/ 315992 h 372868"/>
                  <a:gd name="connsiteX19" fmla="*/ 240064 w 607639"/>
                  <a:gd name="connsiteY19" fmla="*/ 303361 h 372868"/>
                  <a:gd name="connsiteX20" fmla="*/ 252789 w 607639"/>
                  <a:gd name="connsiteY20" fmla="*/ 290730 h 372868"/>
                  <a:gd name="connsiteX21" fmla="*/ 518189 w 607639"/>
                  <a:gd name="connsiteY21" fmla="*/ 240134 h 372868"/>
                  <a:gd name="connsiteX22" fmla="*/ 545604 w 607639"/>
                  <a:gd name="connsiteY22" fmla="*/ 240134 h 372868"/>
                  <a:gd name="connsiteX23" fmla="*/ 558243 w 607639"/>
                  <a:gd name="connsiteY23" fmla="*/ 252765 h 372868"/>
                  <a:gd name="connsiteX24" fmla="*/ 545604 w 607639"/>
                  <a:gd name="connsiteY24" fmla="*/ 265396 h 372868"/>
                  <a:gd name="connsiteX25" fmla="*/ 518189 w 607639"/>
                  <a:gd name="connsiteY25" fmla="*/ 265396 h 372868"/>
                  <a:gd name="connsiteX26" fmla="*/ 505460 w 607639"/>
                  <a:gd name="connsiteY26" fmla="*/ 252765 h 372868"/>
                  <a:gd name="connsiteX27" fmla="*/ 518189 w 607639"/>
                  <a:gd name="connsiteY27" fmla="*/ 240134 h 372868"/>
                  <a:gd name="connsiteX28" fmla="*/ 376407 w 607639"/>
                  <a:gd name="connsiteY28" fmla="*/ 240134 h 372868"/>
                  <a:gd name="connsiteX29" fmla="*/ 476025 w 607639"/>
                  <a:gd name="connsiteY29" fmla="*/ 240134 h 372868"/>
                  <a:gd name="connsiteX30" fmla="*/ 488666 w 607639"/>
                  <a:gd name="connsiteY30" fmla="*/ 252765 h 372868"/>
                  <a:gd name="connsiteX31" fmla="*/ 476025 w 607639"/>
                  <a:gd name="connsiteY31" fmla="*/ 265396 h 372868"/>
                  <a:gd name="connsiteX32" fmla="*/ 376407 w 607639"/>
                  <a:gd name="connsiteY32" fmla="*/ 265396 h 372868"/>
                  <a:gd name="connsiteX33" fmla="*/ 363765 w 607639"/>
                  <a:gd name="connsiteY33" fmla="*/ 252765 h 372868"/>
                  <a:gd name="connsiteX34" fmla="*/ 376407 w 607639"/>
                  <a:gd name="connsiteY34" fmla="*/ 240134 h 372868"/>
                  <a:gd name="connsiteX35" fmla="*/ 252788 w 607639"/>
                  <a:gd name="connsiteY35" fmla="*/ 240134 h 372868"/>
                  <a:gd name="connsiteX36" fmla="*/ 324861 w 607639"/>
                  <a:gd name="connsiteY36" fmla="*/ 240134 h 372868"/>
                  <a:gd name="connsiteX37" fmla="*/ 337585 w 607639"/>
                  <a:gd name="connsiteY37" fmla="*/ 252765 h 372868"/>
                  <a:gd name="connsiteX38" fmla="*/ 324861 w 607639"/>
                  <a:gd name="connsiteY38" fmla="*/ 265396 h 372868"/>
                  <a:gd name="connsiteX39" fmla="*/ 252788 w 607639"/>
                  <a:gd name="connsiteY39" fmla="*/ 265396 h 372868"/>
                  <a:gd name="connsiteX40" fmla="*/ 240064 w 607639"/>
                  <a:gd name="connsiteY40" fmla="*/ 252765 h 372868"/>
                  <a:gd name="connsiteX41" fmla="*/ 252788 w 607639"/>
                  <a:gd name="connsiteY41" fmla="*/ 240134 h 372868"/>
                  <a:gd name="connsiteX42" fmla="*/ 442597 w 607639"/>
                  <a:gd name="connsiteY42" fmla="*/ 189609 h 372868"/>
                  <a:gd name="connsiteX43" fmla="*/ 545601 w 607639"/>
                  <a:gd name="connsiteY43" fmla="*/ 189609 h 372868"/>
                  <a:gd name="connsiteX44" fmla="*/ 558243 w 607639"/>
                  <a:gd name="connsiteY44" fmla="*/ 202205 h 372868"/>
                  <a:gd name="connsiteX45" fmla="*/ 545601 w 607639"/>
                  <a:gd name="connsiteY45" fmla="*/ 214801 h 372868"/>
                  <a:gd name="connsiteX46" fmla="*/ 442597 w 607639"/>
                  <a:gd name="connsiteY46" fmla="*/ 214801 h 372868"/>
                  <a:gd name="connsiteX47" fmla="*/ 429955 w 607639"/>
                  <a:gd name="connsiteY47" fmla="*/ 202205 h 372868"/>
                  <a:gd name="connsiteX48" fmla="*/ 442597 w 607639"/>
                  <a:gd name="connsiteY48" fmla="*/ 189609 h 372868"/>
                  <a:gd name="connsiteX49" fmla="*/ 208364 w 607639"/>
                  <a:gd name="connsiteY49" fmla="*/ 143718 h 372868"/>
                  <a:gd name="connsiteX50" fmla="*/ 171607 w 607639"/>
                  <a:gd name="connsiteY50" fmla="*/ 160071 h 372868"/>
                  <a:gd name="connsiteX51" fmla="*/ 158524 w 607639"/>
                  <a:gd name="connsiteY51" fmla="*/ 158383 h 372868"/>
                  <a:gd name="connsiteX52" fmla="*/ 143038 w 607639"/>
                  <a:gd name="connsiteY52" fmla="*/ 145940 h 372868"/>
                  <a:gd name="connsiteX53" fmla="*/ 114469 w 607639"/>
                  <a:gd name="connsiteY53" fmla="*/ 161760 h 372868"/>
                  <a:gd name="connsiteX54" fmla="*/ 158257 w 607639"/>
                  <a:gd name="connsiteY54" fmla="*/ 187002 h 372868"/>
                  <a:gd name="connsiteX55" fmla="*/ 208364 w 607639"/>
                  <a:gd name="connsiteY55" fmla="*/ 143718 h 372868"/>
                  <a:gd name="connsiteX56" fmla="*/ 419805 w 607639"/>
                  <a:gd name="connsiteY56" fmla="*/ 139014 h 372868"/>
                  <a:gd name="connsiteX57" fmla="*/ 545602 w 607639"/>
                  <a:gd name="connsiteY57" fmla="*/ 139014 h 372868"/>
                  <a:gd name="connsiteX58" fmla="*/ 558244 w 607639"/>
                  <a:gd name="connsiteY58" fmla="*/ 151645 h 372868"/>
                  <a:gd name="connsiteX59" fmla="*/ 545602 w 607639"/>
                  <a:gd name="connsiteY59" fmla="*/ 164276 h 372868"/>
                  <a:gd name="connsiteX60" fmla="*/ 419805 w 607639"/>
                  <a:gd name="connsiteY60" fmla="*/ 164276 h 372868"/>
                  <a:gd name="connsiteX61" fmla="*/ 407163 w 607639"/>
                  <a:gd name="connsiteY61" fmla="*/ 151645 h 372868"/>
                  <a:gd name="connsiteX62" fmla="*/ 419805 w 607639"/>
                  <a:gd name="connsiteY62" fmla="*/ 139014 h 372868"/>
                  <a:gd name="connsiteX63" fmla="*/ 310993 w 607639"/>
                  <a:gd name="connsiteY63" fmla="*/ 139014 h 372868"/>
                  <a:gd name="connsiteX64" fmla="*/ 368413 w 607639"/>
                  <a:gd name="connsiteY64" fmla="*/ 139014 h 372868"/>
                  <a:gd name="connsiteX65" fmla="*/ 381054 w 607639"/>
                  <a:gd name="connsiteY65" fmla="*/ 151645 h 372868"/>
                  <a:gd name="connsiteX66" fmla="*/ 368413 w 607639"/>
                  <a:gd name="connsiteY66" fmla="*/ 164276 h 372868"/>
                  <a:gd name="connsiteX67" fmla="*/ 310993 w 607639"/>
                  <a:gd name="connsiteY67" fmla="*/ 164276 h 372868"/>
                  <a:gd name="connsiteX68" fmla="*/ 298351 w 607639"/>
                  <a:gd name="connsiteY68" fmla="*/ 151645 h 372868"/>
                  <a:gd name="connsiteX69" fmla="*/ 310993 w 607639"/>
                  <a:gd name="connsiteY69" fmla="*/ 139014 h 372868"/>
                  <a:gd name="connsiteX70" fmla="*/ 370072 w 607639"/>
                  <a:gd name="connsiteY70" fmla="*/ 88489 h 372868"/>
                  <a:gd name="connsiteX71" fmla="*/ 545604 w 607639"/>
                  <a:gd name="connsiteY71" fmla="*/ 88489 h 372868"/>
                  <a:gd name="connsiteX72" fmla="*/ 558243 w 607639"/>
                  <a:gd name="connsiteY72" fmla="*/ 101111 h 372868"/>
                  <a:gd name="connsiteX73" fmla="*/ 545604 w 607639"/>
                  <a:gd name="connsiteY73" fmla="*/ 113822 h 372868"/>
                  <a:gd name="connsiteX74" fmla="*/ 370072 w 607639"/>
                  <a:gd name="connsiteY74" fmla="*/ 113822 h 372868"/>
                  <a:gd name="connsiteX75" fmla="*/ 357343 w 607639"/>
                  <a:gd name="connsiteY75" fmla="*/ 101111 h 372868"/>
                  <a:gd name="connsiteX76" fmla="*/ 370072 w 607639"/>
                  <a:gd name="connsiteY76" fmla="*/ 88489 h 372868"/>
                  <a:gd name="connsiteX77" fmla="*/ 158257 w 607639"/>
                  <a:gd name="connsiteY77" fmla="*/ 85946 h 372868"/>
                  <a:gd name="connsiteX78" fmla="*/ 107616 w 607639"/>
                  <a:gd name="connsiteY78" fmla="*/ 136518 h 372868"/>
                  <a:gd name="connsiteX79" fmla="*/ 107616 w 607639"/>
                  <a:gd name="connsiteY79" fmla="*/ 136607 h 372868"/>
                  <a:gd name="connsiteX80" fmla="*/ 138143 w 607639"/>
                  <a:gd name="connsiteY80" fmla="*/ 119720 h 372868"/>
                  <a:gd name="connsiteX81" fmla="*/ 152205 w 607639"/>
                  <a:gd name="connsiteY81" fmla="*/ 120965 h 372868"/>
                  <a:gd name="connsiteX82" fmla="*/ 168314 w 607639"/>
                  <a:gd name="connsiteY82" fmla="*/ 133852 h 372868"/>
                  <a:gd name="connsiteX83" fmla="*/ 205160 w 607639"/>
                  <a:gd name="connsiteY83" fmla="*/ 117498 h 372868"/>
                  <a:gd name="connsiteX84" fmla="*/ 158257 w 607639"/>
                  <a:gd name="connsiteY84" fmla="*/ 85946 h 372868"/>
                  <a:gd name="connsiteX85" fmla="*/ 158257 w 607639"/>
                  <a:gd name="connsiteY85" fmla="*/ 60616 h 372868"/>
                  <a:gd name="connsiteX86" fmla="*/ 228300 w 607639"/>
                  <a:gd name="connsiteY86" fmla="*/ 107188 h 372868"/>
                  <a:gd name="connsiteX87" fmla="*/ 273779 w 607639"/>
                  <a:gd name="connsiteY87" fmla="*/ 87013 h 372868"/>
                  <a:gd name="connsiteX88" fmla="*/ 290422 w 607639"/>
                  <a:gd name="connsiteY88" fmla="*/ 93412 h 372868"/>
                  <a:gd name="connsiteX89" fmla="*/ 284014 w 607639"/>
                  <a:gd name="connsiteY89" fmla="*/ 110033 h 372868"/>
                  <a:gd name="connsiteX90" fmla="*/ 234085 w 607639"/>
                  <a:gd name="connsiteY90" fmla="*/ 132252 h 372868"/>
                  <a:gd name="connsiteX91" fmla="*/ 234174 w 607639"/>
                  <a:gd name="connsiteY91" fmla="*/ 136518 h 372868"/>
                  <a:gd name="connsiteX92" fmla="*/ 158257 w 607639"/>
                  <a:gd name="connsiteY92" fmla="*/ 212332 h 372868"/>
                  <a:gd name="connsiteX93" fmla="*/ 92308 w 607639"/>
                  <a:gd name="connsiteY93" fmla="*/ 174025 h 372868"/>
                  <a:gd name="connsiteX94" fmla="*/ 62493 w 607639"/>
                  <a:gd name="connsiteY94" fmla="*/ 190557 h 372868"/>
                  <a:gd name="connsiteX95" fmla="*/ 56352 w 607639"/>
                  <a:gd name="connsiteY95" fmla="*/ 192068 h 372868"/>
                  <a:gd name="connsiteX96" fmla="*/ 45227 w 607639"/>
                  <a:gd name="connsiteY96" fmla="*/ 185580 h 372868"/>
                  <a:gd name="connsiteX97" fmla="*/ 50211 w 607639"/>
                  <a:gd name="connsiteY97" fmla="*/ 168426 h 372868"/>
                  <a:gd name="connsiteX98" fmla="*/ 83497 w 607639"/>
                  <a:gd name="connsiteY98" fmla="*/ 149939 h 372868"/>
                  <a:gd name="connsiteX99" fmla="*/ 82251 w 607639"/>
                  <a:gd name="connsiteY99" fmla="*/ 136518 h 372868"/>
                  <a:gd name="connsiteX100" fmla="*/ 158257 w 607639"/>
                  <a:gd name="connsiteY100" fmla="*/ 60616 h 372868"/>
                  <a:gd name="connsiteX101" fmla="*/ 25277 w 607639"/>
                  <a:gd name="connsiteY101" fmla="*/ 25243 h 372868"/>
                  <a:gd name="connsiteX102" fmla="*/ 25277 w 607639"/>
                  <a:gd name="connsiteY102" fmla="*/ 347625 h 372868"/>
                  <a:gd name="connsiteX103" fmla="*/ 582273 w 607639"/>
                  <a:gd name="connsiteY103" fmla="*/ 347625 h 372868"/>
                  <a:gd name="connsiteX104" fmla="*/ 582273 w 607639"/>
                  <a:gd name="connsiteY104" fmla="*/ 25243 h 372868"/>
                  <a:gd name="connsiteX105" fmla="*/ 12638 w 607639"/>
                  <a:gd name="connsiteY105" fmla="*/ 0 h 372868"/>
                  <a:gd name="connsiteX106" fmla="*/ 594911 w 607639"/>
                  <a:gd name="connsiteY106" fmla="*/ 0 h 372868"/>
                  <a:gd name="connsiteX107" fmla="*/ 607639 w 607639"/>
                  <a:gd name="connsiteY107" fmla="*/ 12622 h 372868"/>
                  <a:gd name="connsiteX108" fmla="*/ 607639 w 607639"/>
                  <a:gd name="connsiteY108" fmla="*/ 360246 h 372868"/>
                  <a:gd name="connsiteX109" fmla="*/ 594911 w 607639"/>
                  <a:gd name="connsiteY109" fmla="*/ 372868 h 372868"/>
                  <a:gd name="connsiteX110" fmla="*/ 12638 w 607639"/>
                  <a:gd name="connsiteY110" fmla="*/ 372868 h 372868"/>
                  <a:gd name="connsiteX111" fmla="*/ 0 w 607639"/>
                  <a:gd name="connsiteY111" fmla="*/ 360246 h 372868"/>
                  <a:gd name="connsiteX112" fmla="*/ 0 w 607639"/>
                  <a:gd name="connsiteY112" fmla="*/ 12622 h 372868"/>
                  <a:gd name="connsiteX113" fmla="*/ 12638 w 607639"/>
                  <a:gd name="connsiteY113" fmla="*/ 0 h 37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7639" h="372868">
                    <a:moveTo>
                      <a:pt x="487358" y="290730"/>
                    </a:moveTo>
                    <a:lnTo>
                      <a:pt x="545598" y="290730"/>
                    </a:lnTo>
                    <a:cubicBezTo>
                      <a:pt x="552544" y="290730"/>
                      <a:pt x="558243" y="296334"/>
                      <a:pt x="558243" y="303361"/>
                    </a:cubicBezTo>
                    <a:cubicBezTo>
                      <a:pt x="558243" y="310299"/>
                      <a:pt x="552544" y="315992"/>
                      <a:pt x="545598" y="315992"/>
                    </a:cubicBezTo>
                    <a:lnTo>
                      <a:pt x="487358" y="315992"/>
                    </a:lnTo>
                    <a:cubicBezTo>
                      <a:pt x="480323" y="315992"/>
                      <a:pt x="474623" y="310299"/>
                      <a:pt x="474623" y="303361"/>
                    </a:cubicBezTo>
                    <a:cubicBezTo>
                      <a:pt x="474623" y="296334"/>
                      <a:pt x="480323" y="290730"/>
                      <a:pt x="487358" y="290730"/>
                    </a:cubicBezTo>
                    <a:close/>
                    <a:moveTo>
                      <a:pt x="390732" y="290730"/>
                    </a:moveTo>
                    <a:lnTo>
                      <a:pt x="434179" y="290730"/>
                    </a:lnTo>
                    <a:cubicBezTo>
                      <a:pt x="441212" y="290730"/>
                      <a:pt x="446821" y="296334"/>
                      <a:pt x="446821" y="303361"/>
                    </a:cubicBezTo>
                    <a:cubicBezTo>
                      <a:pt x="446821" y="310299"/>
                      <a:pt x="441212" y="315992"/>
                      <a:pt x="434179" y="315992"/>
                    </a:cubicBezTo>
                    <a:lnTo>
                      <a:pt x="390732" y="315992"/>
                    </a:lnTo>
                    <a:cubicBezTo>
                      <a:pt x="383699" y="315992"/>
                      <a:pt x="378090" y="310299"/>
                      <a:pt x="378090" y="303361"/>
                    </a:cubicBezTo>
                    <a:cubicBezTo>
                      <a:pt x="378090" y="296334"/>
                      <a:pt x="383699" y="290730"/>
                      <a:pt x="390732" y="290730"/>
                    </a:cubicBezTo>
                    <a:close/>
                    <a:moveTo>
                      <a:pt x="252789" y="290730"/>
                    </a:moveTo>
                    <a:lnTo>
                      <a:pt x="340969" y="290730"/>
                    </a:lnTo>
                    <a:cubicBezTo>
                      <a:pt x="347909" y="290730"/>
                      <a:pt x="353604" y="296334"/>
                      <a:pt x="353604" y="303361"/>
                    </a:cubicBezTo>
                    <a:cubicBezTo>
                      <a:pt x="353604" y="310299"/>
                      <a:pt x="347909" y="315992"/>
                      <a:pt x="340969" y="315992"/>
                    </a:cubicBezTo>
                    <a:lnTo>
                      <a:pt x="252789" y="315992"/>
                    </a:lnTo>
                    <a:cubicBezTo>
                      <a:pt x="245759" y="315992"/>
                      <a:pt x="240064" y="310299"/>
                      <a:pt x="240064" y="303361"/>
                    </a:cubicBezTo>
                    <a:cubicBezTo>
                      <a:pt x="240064" y="296334"/>
                      <a:pt x="245759" y="290730"/>
                      <a:pt x="252789" y="290730"/>
                    </a:cubicBezTo>
                    <a:close/>
                    <a:moveTo>
                      <a:pt x="518189" y="240134"/>
                    </a:moveTo>
                    <a:lnTo>
                      <a:pt x="545604" y="240134"/>
                    </a:lnTo>
                    <a:cubicBezTo>
                      <a:pt x="552547" y="240134"/>
                      <a:pt x="558243" y="245738"/>
                      <a:pt x="558243" y="252765"/>
                    </a:cubicBezTo>
                    <a:cubicBezTo>
                      <a:pt x="558243" y="259792"/>
                      <a:pt x="552547" y="265396"/>
                      <a:pt x="545604" y="265396"/>
                    </a:cubicBezTo>
                    <a:lnTo>
                      <a:pt x="518189" y="265396"/>
                    </a:lnTo>
                    <a:cubicBezTo>
                      <a:pt x="511157" y="265396"/>
                      <a:pt x="505460" y="259792"/>
                      <a:pt x="505460" y="252765"/>
                    </a:cubicBezTo>
                    <a:cubicBezTo>
                      <a:pt x="505460" y="245738"/>
                      <a:pt x="511157" y="240134"/>
                      <a:pt x="518189" y="240134"/>
                    </a:cubicBezTo>
                    <a:close/>
                    <a:moveTo>
                      <a:pt x="376407" y="240134"/>
                    </a:moveTo>
                    <a:lnTo>
                      <a:pt x="476025" y="240134"/>
                    </a:lnTo>
                    <a:cubicBezTo>
                      <a:pt x="482969" y="240134"/>
                      <a:pt x="488666" y="245738"/>
                      <a:pt x="488666" y="252765"/>
                    </a:cubicBezTo>
                    <a:cubicBezTo>
                      <a:pt x="488666" y="259792"/>
                      <a:pt x="482969" y="265396"/>
                      <a:pt x="476025" y="265396"/>
                    </a:cubicBezTo>
                    <a:lnTo>
                      <a:pt x="376407" y="265396"/>
                    </a:lnTo>
                    <a:cubicBezTo>
                      <a:pt x="369374" y="265396"/>
                      <a:pt x="363765" y="259792"/>
                      <a:pt x="363765" y="252765"/>
                    </a:cubicBezTo>
                    <a:cubicBezTo>
                      <a:pt x="363765" y="245738"/>
                      <a:pt x="369374" y="240134"/>
                      <a:pt x="376407" y="240134"/>
                    </a:cubicBezTo>
                    <a:close/>
                    <a:moveTo>
                      <a:pt x="252788" y="240134"/>
                    </a:moveTo>
                    <a:lnTo>
                      <a:pt x="324861" y="240134"/>
                    </a:lnTo>
                    <a:cubicBezTo>
                      <a:pt x="331891" y="240134"/>
                      <a:pt x="337585" y="245738"/>
                      <a:pt x="337585" y="252765"/>
                    </a:cubicBezTo>
                    <a:cubicBezTo>
                      <a:pt x="337585" y="259792"/>
                      <a:pt x="331891" y="265396"/>
                      <a:pt x="324861" y="265396"/>
                    </a:cubicBezTo>
                    <a:lnTo>
                      <a:pt x="252788" y="265396"/>
                    </a:lnTo>
                    <a:cubicBezTo>
                      <a:pt x="245759" y="265396"/>
                      <a:pt x="240064" y="259792"/>
                      <a:pt x="240064" y="252765"/>
                    </a:cubicBezTo>
                    <a:cubicBezTo>
                      <a:pt x="240064" y="245738"/>
                      <a:pt x="245759" y="240134"/>
                      <a:pt x="252788" y="240134"/>
                    </a:cubicBezTo>
                    <a:close/>
                    <a:moveTo>
                      <a:pt x="442597" y="189609"/>
                    </a:moveTo>
                    <a:lnTo>
                      <a:pt x="545601" y="189609"/>
                    </a:lnTo>
                    <a:cubicBezTo>
                      <a:pt x="552546" y="189609"/>
                      <a:pt x="558243" y="195286"/>
                      <a:pt x="558243" y="202205"/>
                    </a:cubicBezTo>
                    <a:cubicBezTo>
                      <a:pt x="558243" y="209213"/>
                      <a:pt x="552546" y="214801"/>
                      <a:pt x="545601" y="214801"/>
                    </a:cubicBezTo>
                    <a:lnTo>
                      <a:pt x="442597" y="214801"/>
                    </a:lnTo>
                    <a:cubicBezTo>
                      <a:pt x="435653" y="214801"/>
                      <a:pt x="429955" y="209213"/>
                      <a:pt x="429955" y="202205"/>
                    </a:cubicBezTo>
                    <a:cubicBezTo>
                      <a:pt x="429955" y="195286"/>
                      <a:pt x="435653" y="189609"/>
                      <a:pt x="442597" y="189609"/>
                    </a:cubicBezTo>
                    <a:close/>
                    <a:moveTo>
                      <a:pt x="208364" y="143718"/>
                    </a:moveTo>
                    <a:lnTo>
                      <a:pt x="171607" y="160071"/>
                    </a:lnTo>
                    <a:cubicBezTo>
                      <a:pt x="167246" y="161938"/>
                      <a:pt x="162262" y="161316"/>
                      <a:pt x="158524" y="158383"/>
                    </a:cubicBezTo>
                    <a:lnTo>
                      <a:pt x="143038" y="145940"/>
                    </a:lnTo>
                    <a:lnTo>
                      <a:pt x="114469" y="161760"/>
                    </a:lnTo>
                    <a:cubicBezTo>
                      <a:pt x="123191" y="176869"/>
                      <a:pt x="139567" y="187002"/>
                      <a:pt x="158257" y="187002"/>
                    </a:cubicBezTo>
                    <a:cubicBezTo>
                      <a:pt x="183711" y="187002"/>
                      <a:pt x="204804" y="168159"/>
                      <a:pt x="208364" y="143718"/>
                    </a:cubicBezTo>
                    <a:close/>
                    <a:moveTo>
                      <a:pt x="419805" y="139014"/>
                    </a:moveTo>
                    <a:lnTo>
                      <a:pt x="545602" y="139014"/>
                    </a:lnTo>
                    <a:cubicBezTo>
                      <a:pt x="552546" y="139014"/>
                      <a:pt x="558244" y="144707"/>
                      <a:pt x="558244" y="151645"/>
                    </a:cubicBezTo>
                    <a:cubicBezTo>
                      <a:pt x="558244" y="158672"/>
                      <a:pt x="552546" y="164276"/>
                      <a:pt x="545602" y="164276"/>
                    </a:cubicBezTo>
                    <a:lnTo>
                      <a:pt x="419805" y="164276"/>
                    </a:lnTo>
                    <a:cubicBezTo>
                      <a:pt x="412861" y="164276"/>
                      <a:pt x="407163" y="158672"/>
                      <a:pt x="407163" y="151645"/>
                    </a:cubicBezTo>
                    <a:cubicBezTo>
                      <a:pt x="407163" y="144707"/>
                      <a:pt x="412861" y="139014"/>
                      <a:pt x="419805" y="139014"/>
                    </a:cubicBezTo>
                    <a:close/>
                    <a:moveTo>
                      <a:pt x="310993" y="139014"/>
                    </a:moveTo>
                    <a:lnTo>
                      <a:pt x="368413" y="139014"/>
                    </a:lnTo>
                    <a:cubicBezTo>
                      <a:pt x="375357" y="139014"/>
                      <a:pt x="381054" y="144707"/>
                      <a:pt x="381054" y="151645"/>
                    </a:cubicBezTo>
                    <a:cubicBezTo>
                      <a:pt x="381054" y="158672"/>
                      <a:pt x="375357" y="164276"/>
                      <a:pt x="368413" y="164276"/>
                    </a:cubicBezTo>
                    <a:lnTo>
                      <a:pt x="310993" y="164276"/>
                    </a:lnTo>
                    <a:cubicBezTo>
                      <a:pt x="303960" y="164276"/>
                      <a:pt x="298351" y="158672"/>
                      <a:pt x="298351" y="151645"/>
                    </a:cubicBezTo>
                    <a:cubicBezTo>
                      <a:pt x="298351" y="144707"/>
                      <a:pt x="303960" y="139014"/>
                      <a:pt x="310993" y="139014"/>
                    </a:cubicBezTo>
                    <a:close/>
                    <a:moveTo>
                      <a:pt x="370072" y="88489"/>
                    </a:moveTo>
                    <a:lnTo>
                      <a:pt x="545604" y="88489"/>
                    </a:lnTo>
                    <a:cubicBezTo>
                      <a:pt x="552546" y="88489"/>
                      <a:pt x="558243" y="94178"/>
                      <a:pt x="558243" y="101111"/>
                    </a:cubicBezTo>
                    <a:cubicBezTo>
                      <a:pt x="558243" y="108133"/>
                      <a:pt x="552546" y="113822"/>
                      <a:pt x="545604" y="113822"/>
                    </a:cubicBezTo>
                    <a:lnTo>
                      <a:pt x="370072" y="113822"/>
                    </a:lnTo>
                    <a:cubicBezTo>
                      <a:pt x="363040" y="113822"/>
                      <a:pt x="357343" y="108133"/>
                      <a:pt x="357343" y="101111"/>
                    </a:cubicBezTo>
                    <a:cubicBezTo>
                      <a:pt x="357343" y="94178"/>
                      <a:pt x="363040" y="88489"/>
                      <a:pt x="370072" y="88489"/>
                    </a:cubicBezTo>
                    <a:close/>
                    <a:moveTo>
                      <a:pt x="158257" y="85946"/>
                    </a:moveTo>
                    <a:cubicBezTo>
                      <a:pt x="130311" y="85946"/>
                      <a:pt x="107616" y="108611"/>
                      <a:pt x="107616" y="136518"/>
                    </a:cubicBezTo>
                    <a:cubicBezTo>
                      <a:pt x="107616" y="136518"/>
                      <a:pt x="107616" y="136607"/>
                      <a:pt x="107616" y="136607"/>
                    </a:cubicBezTo>
                    <a:lnTo>
                      <a:pt x="138143" y="119720"/>
                    </a:lnTo>
                    <a:cubicBezTo>
                      <a:pt x="142682" y="117232"/>
                      <a:pt x="148200" y="117765"/>
                      <a:pt x="152205" y="120965"/>
                    </a:cubicBezTo>
                    <a:lnTo>
                      <a:pt x="168314" y="133852"/>
                    </a:lnTo>
                    <a:lnTo>
                      <a:pt x="205160" y="117498"/>
                    </a:lnTo>
                    <a:cubicBezTo>
                      <a:pt x="197595" y="99012"/>
                      <a:pt x="179439" y="85946"/>
                      <a:pt x="158257" y="85946"/>
                    </a:cubicBezTo>
                    <a:close/>
                    <a:moveTo>
                      <a:pt x="158257" y="60616"/>
                    </a:moveTo>
                    <a:cubicBezTo>
                      <a:pt x="189674" y="60616"/>
                      <a:pt x="216819" y="79903"/>
                      <a:pt x="228300" y="107188"/>
                    </a:cubicBezTo>
                    <a:lnTo>
                      <a:pt x="273779" y="87013"/>
                    </a:lnTo>
                    <a:cubicBezTo>
                      <a:pt x="280098" y="84169"/>
                      <a:pt x="287574" y="87013"/>
                      <a:pt x="290422" y="93412"/>
                    </a:cubicBezTo>
                    <a:cubicBezTo>
                      <a:pt x="293270" y="99723"/>
                      <a:pt x="290422" y="107277"/>
                      <a:pt x="284014" y="110033"/>
                    </a:cubicBezTo>
                    <a:lnTo>
                      <a:pt x="234085" y="132252"/>
                    </a:lnTo>
                    <a:cubicBezTo>
                      <a:pt x="234174" y="133674"/>
                      <a:pt x="234174" y="135096"/>
                      <a:pt x="234174" y="136518"/>
                    </a:cubicBezTo>
                    <a:cubicBezTo>
                      <a:pt x="234174" y="178291"/>
                      <a:pt x="200087" y="212332"/>
                      <a:pt x="158257" y="212332"/>
                    </a:cubicBezTo>
                    <a:cubicBezTo>
                      <a:pt x="130044" y="212332"/>
                      <a:pt x="105391" y="196867"/>
                      <a:pt x="92308" y="174025"/>
                    </a:cubicBezTo>
                    <a:lnTo>
                      <a:pt x="62493" y="190557"/>
                    </a:lnTo>
                    <a:cubicBezTo>
                      <a:pt x="60535" y="191623"/>
                      <a:pt x="58399" y="192068"/>
                      <a:pt x="56352" y="192068"/>
                    </a:cubicBezTo>
                    <a:cubicBezTo>
                      <a:pt x="51902" y="192068"/>
                      <a:pt x="47541" y="189757"/>
                      <a:pt x="45227" y="185580"/>
                    </a:cubicBezTo>
                    <a:cubicBezTo>
                      <a:pt x="41845" y="179447"/>
                      <a:pt x="44070" y="171803"/>
                      <a:pt x="50211" y="168426"/>
                    </a:cubicBezTo>
                    <a:lnTo>
                      <a:pt x="83497" y="149939"/>
                    </a:lnTo>
                    <a:cubicBezTo>
                      <a:pt x="82696" y="145584"/>
                      <a:pt x="82251" y="141051"/>
                      <a:pt x="82251" y="136518"/>
                    </a:cubicBezTo>
                    <a:cubicBezTo>
                      <a:pt x="82251" y="94657"/>
                      <a:pt x="116338" y="60616"/>
                      <a:pt x="158257" y="60616"/>
                    </a:cubicBezTo>
                    <a:close/>
                    <a:moveTo>
                      <a:pt x="25277" y="25243"/>
                    </a:moveTo>
                    <a:lnTo>
                      <a:pt x="25277" y="347625"/>
                    </a:lnTo>
                    <a:lnTo>
                      <a:pt x="582273" y="347625"/>
                    </a:lnTo>
                    <a:lnTo>
                      <a:pt x="582273" y="25243"/>
                    </a:lnTo>
                    <a:close/>
                    <a:moveTo>
                      <a:pt x="12638" y="0"/>
                    </a:moveTo>
                    <a:lnTo>
                      <a:pt x="594911" y="0"/>
                    </a:lnTo>
                    <a:cubicBezTo>
                      <a:pt x="601943" y="0"/>
                      <a:pt x="607639" y="5600"/>
                      <a:pt x="607639" y="12622"/>
                    </a:cubicBezTo>
                    <a:lnTo>
                      <a:pt x="607639" y="360246"/>
                    </a:lnTo>
                    <a:cubicBezTo>
                      <a:pt x="607639" y="367179"/>
                      <a:pt x="601943" y="372868"/>
                      <a:pt x="594911" y="372868"/>
                    </a:cubicBezTo>
                    <a:lnTo>
                      <a:pt x="12638" y="372868"/>
                    </a:lnTo>
                    <a:cubicBezTo>
                      <a:pt x="5696" y="372868"/>
                      <a:pt x="0" y="367179"/>
                      <a:pt x="0" y="360246"/>
                    </a:cubicBezTo>
                    <a:lnTo>
                      <a:pt x="0" y="12622"/>
                    </a:lnTo>
                    <a:cubicBezTo>
                      <a:pt x="0" y="5600"/>
                      <a:pt x="5696" y="0"/>
                      <a:pt x="12638" y="0"/>
                    </a:cubicBezTo>
                    <a:close/>
                  </a:path>
                </a:pathLst>
              </a:custGeom>
              <a:solidFill>
                <a:srgbClr val="373D41"/>
              </a:solidFill>
              <a:ln>
                <a:noFill/>
              </a:ln>
            </p:spPr>
          </p:sp>
          <p:sp>
            <p:nvSpPr>
              <p:cNvPr id="195" name="wealth_330980"/>
              <p:cNvSpPr>
                <a:spLocks noChangeAspect="1"/>
              </p:cNvSpPr>
              <p:nvPr/>
            </p:nvSpPr>
            <p:spPr bwMode="auto">
              <a:xfrm>
                <a:off x="7465110" y="3516001"/>
                <a:ext cx="60553" cy="100780"/>
              </a:xfrm>
              <a:custGeom>
                <a:avLst/>
                <a:gdLst>
                  <a:gd name="connsiteX0" fmla="*/ 60742 w 364541"/>
                  <a:gd name="connsiteY0" fmla="*/ 535874 h 606722"/>
                  <a:gd name="connsiteX1" fmla="*/ 303817 w 364541"/>
                  <a:gd name="connsiteY1" fmla="*/ 535874 h 606722"/>
                  <a:gd name="connsiteX2" fmla="*/ 313875 w 364541"/>
                  <a:gd name="connsiteY2" fmla="*/ 546035 h 606722"/>
                  <a:gd name="connsiteX3" fmla="*/ 303817 w 364541"/>
                  <a:gd name="connsiteY3" fmla="*/ 556197 h 606722"/>
                  <a:gd name="connsiteX4" fmla="*/ 60742 w 364541"/>
                  <a:gd name="connsiteY4" fmla="*/ 556197 h 606722"/>
                  <a:gd name="connsiteX5" fmla="*/ 50595 w 364541"/>
                  <a:gd name="connsiteY5" fmla="*/ 546035 h 606722"/>
                  <a:gd name="connsiteX6" fmla="*/ 60742 w 364541"/>
                  <a:gd name="connsiteY6" fmla="*/ 535874 h 606722"/>
                  <a:gd name="connsiteX7" fmla="*/ 121568 w 364541"/>
                  <a:gd name="connsiteY7" fmla="*/ 485349 h 606722"/>
                  <a:gd name="connsiteX8" fmla="*/ 243044 w 364541"/>
                  <a:gd name="connsiteY8" fmla="*/ 485349 h 606722"/>
                  <a:gd name="connsiteX9" fmla="*/ 253189 w 364541"/>
                  <a:gd name="connsiteY9" fmla="*/ 495475 h 606722"/>
                  <a:gd name="connsiteX10" fmla="*/ 243044 w 364541"/>
                  <a:gd name="connsiteY10" fmla="*/ 505601 h 606722"/>
                  <a:gd name="connsiteX11" fmla="*/ 121568 w 364541"/>
                  <a:gd name="connsiteY11" fmla="*/ 505601 h 606722"/>
                  <a:gd name="connsiteX12" fmla="*/ 111423 w 364541"/>
                  <a:gd name="connsiteY12" fmla="*/ 495475 h 606722"/>
                  <a:gd name="connsiteX13" fmla="*/ 121568 w 364541"/>
                  <a:gd name="connsiteY13" fmla="*/ 485349 h 606722"/>
                  <a:gd name="connsiteX14" fmla="*/ 183303 w 364541"/>
                  <a:gd name="connsiteY14" fmla="*/ 394317 h 606722"/>
                  <a:gd name="connsiteX15" fmla="*/ 120470 w 364541"/>
                  <a:gd name="connsiteY15" fmla="*/ 434747 h 606722"/>
                  <a:gd name="connsiteX16" fmla="*/ 245069 w 364541"/>
                  <a:gd name="connsiteY16" fmla="*/ 434747 h 606722"/>
                  <a:gd name="connsiteX17" fmla="*/ 183303 w 364541"/>
                  <a:gd name="connsiteY17" fmla="*/ 394317 h 606722"/>
                  <a:gd name="connsiteX18" fmla="*/ 182236 w 364541"/>
                  <a:gd name="connsiteY18" fmla="*/ 313456 h 606722"/>
                  <a:gd name="connsiteX19" fmla="*/ 151887 w 364541"/>
                  <a:gd name="connsiteY19" fmla="*/ 343757 h 606722"/>
                  <a:gd name="connsiteX20" fmla="*/ 182236 w 364541"/>
                  <a:gd name="connsiteY20" fmla="*/ 374146 h 606722"/>
                  <a:gd name="connsiteX21" fmla="*/ 212673 w 364541"/>
                  <a:gd name="connsiteY21" fmla="*/ 343757 h 606722"/>
                  <a:gd name="connsiteX22" fmla="*/ 182236 w 364541"/>
                  <a:gd name="connsiteY22" fmla="*/ 313456 h 606722"/>
                  <a:gd name="connsiteX23" fmla="*/ 111392 w 364541"/>
                  <a:gd name="connsiteY23" fmla="*/ 273026 h 606722"/>
                  <a:gd name="connsiteX24" fmla="*/ 111392 w 364541"/>
                  <a:gd name="connsiteY24" fmla="*/ 413155 h 606722"/>
                  <a:gd name="connsiteX25" fmla="*/ 148950 w 364541"/>
                  <a:gd name="connsiteY25" fmla="*/ 382143 h 606722"/>
                  <a:gd name="connsiteX26" fmla="*/ 131595 w 364541"/>
                  <a:gd name="connsiteY26" fmla="*/ 343757 h 606722"/>
                  <a:gd name="connsiteX27" fmla="*/ 182236 w 364541"/>
                  <a:gd name="connsiteY27" fmla="*/ 293285 h 606722"/>
                  <a:gd name="connsiteX28" fmla="*/ 232876 w 364541"/>
                  <a:gd name="connsiteY28" fmla="*/ 343757 h 606722"/>
                  <a:gd name="connsiteX29" fmla="*/ 215610 w 364541"/>
                  <a:gd name="connsiteY29" fmla="*/ 382143 h 606722"/>
                  <a:gd name="connsiteX30" fmla="*/ 253168 w 364541"/>
                  <a:gd name="connsiteY30" fmla="*/ 412711 h 606722"/>
                  <a:gd name="connsiteX31" fmla="*/ 253168 w 364541"/>
                  <a:gd name="connsiteY31" fmla="*/ 273026 h 606722"/>
                  <a:gd name="connsiteX32" fmla="*/ 101246 w 364541"/>
                  <a:gd name="connsiteY32" fmla="*/ 252766 h 606722"/>
                  <a:gd name="connsiteX33" fmla="*/ 263314 w 364541"/>
                  <a:gd name="connsiteY33" fmla="*/ 252766 h 606722"/>
                  <a:gd name="connsiteX34" fmla="*/ 273371 w 364541"/>
                  <a:gd name="connsiteY34" fmla="*/ 262896 h 606722"/>
                  <a:gd name="connsiteX35" fmla="*/ 273371 w 364541"/>
                  <a:gd name="connsiteY35" fmla="*/ 444877 h 606722"/>
                  <a:gd name="connsiteX36" fmla="*/ 263314 w 364541"/>
                  <a:gd name="connsiteY36" fmla="*/ 455007 h 606722"/>
                  <a:gd name="connsiteX37" fmla="*/ 260199 w 364541"/>
                  <a:gd name="connsiteY37" fmla="*/ 455007 h 606722"/>
                  <a:gd name="connsiteX38" fmla="*/ 104272 w 364541"/>
                  <a:gd name="connsiteY38" fmla="*/ 455007 h 606722"/>
                  <a:gd name="connsiteX39" fmla="*/ 101246 w 364541"/>
                  <a:gd name="connsiteY39" fmla="*/ 455007 h 606722"/>
                  <a:gd name="connsiteX40" fmla="*/ 91100 w 364541"/>
                  <a:gd name="connsiteY40" fmla="*/ 444877 h 606722"/>
                  <a:gd name="connsiteX41" fmla="*/ 91100 w 364541"/>
                  <a:gd name="connsiteY41" fmla="*/ 262896 h 606722"/>
                  <a:gd name="connsiteX42" fmla="*/ 101246 w 364541"/>
                  <a:gd name="connsiteY42" fmla="*/ 252766 h 606722"/>
                  <a:gd name="connsiteX43" fmla="*/ 20292 w 364541"/>
                  <a:gd name="connsiteY43" fmla="*/ 182008 h 606722"/>
                  <a:gd name="connsiteX44" fmla="*/ 20292 w 364541"/>
                  <a:gd name="connsiteY44" fmla="*/ 586459 h 606722"/>
                  <a:gd name="connsiteX45" fmla="*/ 344338 w 364541"/>
                  <a:gd name="connsiteY45" fmla="*/ 586459 h 606722"/>
                  <a:gd name="connsiteX46" fmla="*/ 344338 w 364541"/>
                  <a:gd name="connsiteY46" fmla="*/ 182008 h 606722"/>
                  <a:gd name="connsiteX47" fmla="*/ 253203 w 364541"/>
                  <a:gd name="connsiteY47" fmla="*/ 182008 h 606722"/>
                  <a:gd name="connsiteX48" fmla="*/ 202562 w 364541"/>
                  <a:gd name="connsiteY48" fmla="*/ 182008 h 606722"/>
                  <a:gd name="connsiteX49" fmla="*/ 199803 w 364541"/>
                  <a:gd name="connsiteY49" fmla="*/ 182008 h 606722"/>
                  <a:gd name="connsiteX50" fmla="*/ 208970 w 364541"/>
                  <a:gd name="connsiteY50" fmla="*/ 202270 h 606722"/>
                  <a:gd name="connsiteX51" fmla="*/ 253203 w 364541"/>
                  <a:gd name="connsiteY51" fmla="*/ 202270 h 606722"/>
                  <a:gd name="connsiteX52" fmla="*/ 263349 w 364541"/>
                  <a:gd name="connsiteY52" fmla="*/ 212313 h 606722"/>
                  <a:gd name="connsiteX53" fmla="*/ 253203 w 364541"/>
                  <a:gd name="connsiteY53" fmla="*/ 222444 h 606722"/>
                  <a:gd name="connsiteX54" fmla="*/ 202562 w 364541"/>
                  <a:gd name="connsiteY54" fmla="*/ 222444 h 606722"/>
                  <a:gd name="connsiteX55" fmla="*/ 151922 w 364541"/>
                  <a:gd name="connsiteY55" fmla="*/ 222444 h 606722"/>
                  <a:gd name="connsiteX56" fmla="*/ 111427 w 364541"/>
                  <a:gd name="connsiteY56" fmla="*/ 222444 h 606722"/>
                  <a:gd name="connsiteX57" fmla="*/ 101281 w 364541"/>
                  <a:gd name="connsiteY57" fmla="*/ 212313 h 606722"/>
                  <a:gd name="connsiteX58" fmla="*/ 111427 w 364541"/>
                  <a:gd name="connsiteY58" fmla="*/ 202270 h 606722"/>
                  <a:gd name="connsiteX59" fmla="*/ 136436 w 364541"/>
                  <a:gd name="connsiteY59" fmla="*/ 202270 h 606722"/>
                  <a:gd name="connsiteX60" fmla="*/ 127358 w 364541"/>
                  <a:gd name="connsiteY60" fmla="*/ 182008 h 606722"/>
                  <a:gd name="connsiteX61" fmla="*/ 289604 w 364541"/>
                  <a:gd name="connsiteY61" fmla="*/ 20263 h 606722"/>
                  <a:gd name="connsiteX62" fmla="*/ 219294 w 364541"/>
                  <a:gd name="connsiteY62" fmla="*/ 160768 h 606722"/>
                  <a:gd name="connsiteX63" fmla="*/ 247596 w 364541"/>
                  <a:gd name="connsiteY63" fmla="*/ 160768 h 606722"/>
                  <a:gd name="connsiteX64" fmla="*/ 317994 w 364541"/>
                  <a:gd name="connsiteY64" fmla="*/ 20263 h 606722"/>
                  <a:gd name="connsiteX65" fmla="*/ 76005 w 364541"/>
                  <a:gd name="connsiteY65" fmla="*/ 20263 h 606722"/>
                  <a:gd name="connsiteX66" fmla="*/ 141064 w 364541"/>
                  <a:gd name="connsiteY66" fmla="*/ 164678 h 606722"/>
                  <a:gd name="connsiteX67" fmla="*/ 142844 w 364541"/>
                  <a:gd name="connsiteY67" fmla="*/ 167877 h 606722"/>
                  <a:gd name="connsiteX68" fmla="*/ 157974 w 364541"/>
                  <a:gd name="connsiteY68" fmla="*/ 202270 h 606722"/>
                  <a:gd name="connsiteX69" fmla="*/ 186364 w 364541"/>
                  <a:gd name="connsiteY69" fmla="*/ 202270 h 606722"/>
                  <a:gd name="connsiteX70" fmla="*/ 174172 w 364541"/>
                  <a:gd name="connsiteY70" fmla="*/ 175964 h 606722"/>
                  <a:gd name="connsiteX71" fmla="*/ 173727 w 364541"/>
                  <a:gd name="connsiteY71" fmla="*/ 173832 h 606722"/>
                  <a:gd name="connsiteX72" fmla="*/ 105375 w 364541"/>
                  <a:gd name="connsiteY72" fmla="*/ 20263 h 606722"/>
                  <a:gd name="connsiteX73" fmla="*/ 60786 w 364541"/>
                  <a:gd name="connsiteY73" fmla="*/ 0 h 606722"/>
                  <a:gd name="connsiteX74" fmla="*/ 111427 w 364541"/>
                  <a:gd name="connsiteY74" fmla="*/ 0 h 606722"/>
                  <a:gd name="connsiteX75" fmla="*/ 120505 w 364541"/>
                  <a:gd name="connsiteY75" fmla="*/ 6043 h 606722"/>
                  <a:gd name="connsiteX76" fmla="*/ 190280 w 364541"/>
                  <a:gd name="connsiteY76" fmla="*/ 160768 h 606722"/>
                  <a:gd name="connsiteX77" fmla="*/ 196510 w 364541"/>
                  <a:gd name="connsiteY77" fmla="*/ 160768 h 606722"/>
                  <a:gd name="connsiteX78" fmla="*/ 274474 w 364541"/>
                  <a:gd name="connsiteY78" fmla="*/ 5066 h 606722"/>
                  <a:gd name="connsiteX79" fmla="*/ 283552 w 364541"/>
                  <a:gd name="connsiteY79" fmla="*/ 0 h 606722"/>
                  <a:gd name="connsiteX80" fmla="*/ 334192 w 364541"/>
                  <a:gd name="connsiteY80" fmla="*/ 0 h 606722"/>
                  <a:gd name="connsiteX81" fmla="*/ 343270 w 364541"/>
                  <a:gd name="connsiteY81" fmla="*/ 5066 h 606722"/>
                  <a:gd name="connsiteX82" fmla="*/ 343270 w 364541"/>
                  <a:gd name="connsiteY82" fmla="*/ 15197 h 606722"/>
                  <a:gd name="connsiteX83" fmla="*/ 270380 w 364541"/>
                  <a:gd name="connsiteY83" fmla="*/ 160768 h 606722"/>
                  <a:gd name="connsiteX84" fmla="*/ 354484 w 364541"/>
                  <a:gd name="connsiteY84" fmla="*/ 160768 h 606722"/>
                  <a:gd name="connsiteX85" fmla="*/ 364541 w 364541"/>
                  <a:gd name="connsiteY85" fmla="*/ 170899 h 606722"/>
                  <a:gd name="connsiteX86" fmla="*/ 364541 w 364541"/>
                  <a:gd name="connsiteY86" fmla="*/ 595613 h 606722"/>
                  <a:gd name="connsiteX87" fmla="*/ 354484 w 364541"/>
                  <a:gd name="connsiteY87" fmla="*/ 606722 h 606722"/>
                  <a:gd name="connsiteX88" fmla="*/ 10146 w 364541"/>
                  <a:gd name="connsiteY88" fmla="*/ 606722 h 606722"/>
                  <a:gd name="connsiteX89" fmla="*/ 0 w 364541"/>
                  <a:gd name="connsiteY89" fmla="*/ 596591 h 606722"/>
                  <a:gd name="connsiteX90" fmla="*/ 0 w 364541"/>
                  <a:gd name="connsiteY90" fmla="*/ 171876 h 606722"/>
                  <a:gd name="connsiteX91" fmla="*/ 10146 w 364541"/>
                  <a:gd name="connsiteY91" fmla="*/ 161745 h 606722"/>
                  <a:gd name="connsiteX92" fmla="*/ 118191 w 364541"/>
                  <a:gd name="connsiteY92" fmla="*/ 161745 h 606722"/>
                  <a:gd name="connsiteX93" fmla="*/ 51709 w 364541"/>
                  <a:gd name="connsiteY93" fmla="*/ 14130 h 606722"/>
                  <a:gd name="connsiteX94" fmla="*/ 52688 w 364541"/>
                  <a:gd name="connsiteY94" fmla="*/ 5066 h 606722"/>
                  <a:gd name="connsiteX95" fmla="*/ 60786 w 364541"/>
                  <a:gd name="connsiteY9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64541" h="606722">
                    <a:moveTo>
                      <a:pt x="60742" y="535874"/>
                    </a:moveTo>
                    <a:lnTo>
                      <a:pt x="303817" y="535874"/>
                    </a:lnTo>
                    <a:cubicBezTo>
                      <a:pt x="309870" y="535874"/>
                      <a:pt x="313875" y="539974"/>
                      <a:pt x="313875" y="546035"/>
                    </a:cubicBezTo>
                    <a:cubicBezTo>
                      <a:pt x="313875" y="552097"/>
                      <a:pt x="309870" y="556197"/>
                      <a:pt x="303817" y="556197"/>
                    </a:cubicBezTo>
                    <a:lnTo>
                      <a:pt x="60742" y="556197"/>
                    </a:lnTo>
                    <a:cubicBezTo>
                      <a:pt x="54689" y="556197"/>
                      <a:pt x="50595" y="552097"/>
                      <a:pt x="50595" y="546035"/>
                    </a:cubicBezTo>
                    <a:cubicBezTo>
                      <a:pt x="50595" y="539974"/>
                      <a:pt x="54689" y="535874"/>
                      <a:pt x="60742" y="535874"/>
                    </a:cubicBezTo>
                    <a:close/>
                    <a:moveTo>
                      <a:pt x="121568" y="485349"/>
                    </a:moveTo>
                    <a:lnTo>
                      <a:pt x="243044" y="485349"/>
                    </a:lnTo>
                    <a:cubicBezTo>
                      <a:pt x="249095" y="485349"/>
                      <a:pt x="253189" y="489435"/>
                      <a:pt x="253189" y="495475"/>
                    </a:cubicBezTo>
                    <a:cubicBezTo>
                      <a:pt x="253189" y="501515"/>
                      <a:pt x="249095" y="505601"/>
                      <a:pt x="243044" y="505601"/>
                    </a:cubicBezTo>
                    <a:lnTo>
                      <a:pt x="121568" y="505601"/>
                    </a:lnTo>
                    <a:cubicBezTo>
                      <a:pt x="115428" y="505601"/>
                      <a:pt x="111423" y="501515"/>
                      <a:pt x="111423" y="495475"/>
                    </a:cubicBezTo>
                    <a:cubicBezTo>
                      <a:pt x="111423" y="489435"/>
                      <a:pt x="115428" y="485349"/>
                      <a:pt x="121568" y="485349"/>
                    </a:cubicBezTo>
                    <a:close/>
                    <a:moveTo>
                      <a:pt x="183303" y="394317"/>
                    </a:moveTo>
                    <a:cubicBezTo>
                      <a:pt x="157939" y="394317"/>
                      <a:pt x="132663" y="414577"/>
                      <a:pt x="120470" y="434747"/>
                    </a:cubicBezTo>
                    <a:lnTo>
                      <a:pt x="245069" y="434747"/>
                    </a:lnTo>
                    <a:cubicBezTo>
                      <a:pt x="232876" y="414577"/>
                      <a:pt x="208579" y="394317"/>
                      <a:pt x="183303" y="394317"/>
                    </a:cubicBezTo>
                    <a:close/>
                    <a:moveTo>
                      <a:pt x="182236" y="313456"/>
                    </a:moveTo>
                    <a:cubicBezTo>
                      <a:pt x="165059" y="313456"/>
                      <a:pt x="151887" y="326607"/>
                      <a:pt x="151887" y="343757"/>
                    </a:cubicBezTo>
                    <a:cubicBezTo>
                      <a:pt x="151887" y="360995"/>
                      <a:pt x="165059" y="374146"/>
                      <a:pt x="182236" y="374146"/>
                    </a:cubicBezTo>
                    <a:cubicBezTo>
                      <a:pt x="199501" y="374146"/>
                      <a:pt x="212673" y="360995"/>
                      <a:pt x="212673" y="343757"/>
                    </a:cubicBezTo>
                    <a:cubicBezTo>
                      <a:pt x="212673" y="326607"/>
                      <a:pt x="199501" y="313456"/>
                      <a:pt x="182236" y="313456"/>
                    </a:cubicBezTo>
                    <a:close/>
                    <a:moveTo>
                      <a:pt x="111392" y="273026"/>
                    </a:moveTo>
                    <a:lnTo>
                      <a:pt x="111392" y="413155"/>
                    </a:lnTo>
                    <a:cubicBezTo>
                      <a:pt x="121004" y="400892"/>
                      <a:pt x="133820" y="389430"/>
                      <a:pt x="148950" y="382143"/>
                    </a:cubicBezTo>
                    <a:cubicBezTo>
                      <a:pt x="138270" y="372902"/>
                      <a:pt x="131595" y="359218"/>
                      <a:pt x="131595" y="343757"/>
                    </a:cubicBezTo>
                    <a:cubicBezTo>
                      <a:pt x="131595" y="315500"/>
                      <a:pt x="153934" y="293285"/>
                      <a:pt x="182236" y="293285"/>
                    </a:cubicBezTo>
                    <a:cubicBezTo>
                      <a:pt x="210626" y="293285"/>
                      <a:pt x="232876" y="315500"/>
                      <a:pt x="232876" y="343757"/>
                    </a:cubicBezTo>
                    <a:cubicBezTo>
                      <a:pt x="232876" y="359218"/>
                      <a:pt x="226201" y="372902"/>
                      <a:pt x="215610" y="382143"/>
                    </a:cubicBezTo>
                    <a:cubicBezTo>
                      <a:pt x="230562" y="389341"/>
                      <a:pt x="243378" y="400715"/>
                      <a:pt x="253168" y="412711"/>
                    </a:cubicBezTo>
                    <a:lnTo>
                      <a:pt x="253168" y="273026"/>
                    </a:lnTo>
                    <a:close/>
                    <a:moveTo>
                      <a:pt x="101246" y="252766"/>
                    </a:moveTo>
                    <a:lnTo>
                      <a:pt x="263314" y="252766"/>
                    </a:lnTo>
                    <a:cubicBezTo>
                      <a:pt x="269366" y="252766"/>
                      <a:pt x="273371" y="256853"/>
                      <a:pt x="273371" y="262896"/>
                    </a:cubicBezTo>
                    <a:lnTo>
                      <a:pt x="273371" y="444877"/>
                    </a:lnTo>
                    <a:cubicBezTo>
                      <a:pt x="273371" y="450920"/>
                      <a:pt x="269366" y="455007"/>
                      <a:pt x="263314" y="455007"/>
                    </a:cubicBezTo>
                    <a:lnTo>
                      <a:pt x="260199" y="455007"/>
                    </a:lnTo>
                    <a:lnTo>
                      <a:pt x="104272" y="455007"/>
                    </a:lnTo>
                    <a:lnTo>
                      <a:pt x="101246" y="455007"/>
                    </a:lnTo>
                    <a:cubicBezTo>
                      <a:pt x="95194" y="455007"/>
                      <a:pt x="91100" y="450920"/>
                      <a:pt x="91100" y="444877"/>
                    </a:cubicBezTo>
                    <a:lnTo>
                      <a:pt x="91100" y="262896"/>
                    </a:lnTo>
                    <a:cubicBezTo>
                      <a:pt x="91100" y="256853"/>
                      <a:pt x="95194" y="252766"/>
                      <a:pt x="101246" y="252766"/>
                    </a:cubicBezTo>
                    <a:close/>
                    <a:moveTo>
                      <a:pt x="20292" y="182008"/>
                    </a:moveTo>
                    <a:lnTo>
                      <a:pt x="20292" y="586459"/>
                    </a:lnTo>
                    <a:lnTo>
                      <a:pt x="344338" y="586459"/>
                    </a:lnTo>
                    <a:lnTo>
                      <a:pt x="344338" y="182008"/>
                    </a:lnTo>
                    <a:lnTo>
                      <a:pt x="253203" y="182008"/>
                    </a:lnTo>
                    <a:lnTo>
                      <a:pt x="202562" y="182008"/>
                    </a:lnTo>
                    <a:lnTo>
                      <a:pt x="199803" y="182008"/>
                    </a:lnTo>
                    <a:lnTo>
                      <a:pt x="208970" y="202270"/>
                    </a:lnTo>
                    <a:lnTo>
                      <a:pt x="253203" y="202270"/>
                    </a:lnTo>
                    <a:cubicBezTo>
                      <a:pt x="259255" y="202270"/>
                      <a:pt x="263349" y="206269"/>
                      <a:pt x="263349" y="212313"/>
                    </a:cubicBezTo>
                    <a:cubicBezTo>
                      <a:pt x="263349" y="218445"/>
                      <a:pt x="259255" y="222444"/>
                      <a:pt x="253203" y="222444"/>
                    </a:cubicBezTo>
                    <a:lnTo>
                      <a:pt x="202562" y="222444"/>
                    </a:lnTo>
                    <a:lnTo>
                      <a:pt x="151922" y="222444"/>
                    </a:lnTo>
                    <a:lnTo>
                      <a:pt x="111427" y="222444"/>
                    </a:lnTo>
                    <a:cubicBezTo>
                      <a:pt x="105375" y="222444"/>
                      <a:pt x="101281" y="218445"/>
                      <a:pt x="101281" y="212313"/>
                    </a:cubicBezTo>
                    <a:cubicBezTo>
                      <a:pt x="101281" y="206269"/>
                      <a:pt x="105375" y="202270"/>
                      <a:pt x="111427" y="202270"/>
                    </a:cubicBezTo>
                    <a:lnTo>
                      <a:pt x="136436" y="202270"/>
                    </a:lnTo>
                    <a:lnTo>
                      <a:pt x="127358" y="182008"/>
                    </a:lnTo>
                    <a:close/>
                    <a:moveTo>
                      <a:pt x="289604" y="20263"/>
                    </a:moveTo>
                    <a:lnTo>
                      <a:pt x="219294" y="160768"/>
                    </a:lnTo>
                    <a:lnTo>
                      <a:pt x="247596" y="160768"/>
                    </a:lnTo>
                    <a:lnTo>
                      <a:pt x="317994" y="20263"/>
                    </a:lnTo>
                    <a:close/>
                    <a:moveTo>
                      <a:pt x="76005" y="20263"/>
                    </a:moveTo>
                    <a:lnTo>
                      <a:pt x="141064" y="164678"/>
                    </a:lnTo>
                    <a:cubicBezTo>
                      <a:pt x="141865" y="165567"/>
                      <a:pt x="142488" y="166633"/>
                      <a:pt x="142844" y="167877"/>
                    </a:cubicBezTo>
                    <a:lnTo>
                      <a:pt x="157974" y="202270"/>
                    </a:lnTo>
                    <a:lnTo>
                      <a:pt x="186364" y="202270"/>
                    </a:lnTo>
                    <a:lnTo>
                      <a:pt x="174172" y="175964"/>
                    </a:lnTo>
                    <a:cubicBezTo>
                      <a:pt x="173994" y="175254"/>
                      <a:pt x="173816" y="174543"/>
                      <a:pt x="173727" y="173832"/>
                    </a:cubicBezTo>
                    <a:lnTo>
                      <a:pt x="105375" y="20263"/>
                    </a:lnTo>
                    <a:close/>
                    <a:moveTo>
                      <a:pt x="60786" y="0"/>
                    </a:moveTo>
                    <a:lnTo>
                      <a:pt x="111427" y="0"/>
                    </a:lnTo>
                    <a:cubicBezTo>
                      <a:pt x="115432" y="0"/>
                      <a:pt x="119526" y="2044"/>
                      <a:pt x="120505" y="6043"/>
                    </a:cubicBezTo>
                    <a:lnTo>
                      <a:pt x="190280" y="160768"/>
                    </a:lnTo>
                    <a:lnTo>
                      <a:pt x="196510" y="160768"/>
                    </a:lnTo>
                    <a:lnTo>
                      <a:pt x="274474" y="5066"/>
                    </a:lnTo>
                    <a:cubicBezTo>
                      <a:pt x="276432" y="2044"/>
                      <a:pt x="279547" y="0"/>
                      <a:pt x="283552" y="0"/>
                    </a:cubicBezTo>
                    <a:lnTo>
                      <a:pt x="334192" y="0"/>
                    </a:lnTo>
                    <a:cubicBezTo>
                      <a:pt x="337218" y="0"/>
                      <a:pt x="341312" y="2044"/>
                      <a:pt x="343270" y="5066"/>
                    </a:cubicBezTo>
                    <a:cubicBezTo>
                      <a:pt x="345317" y="8087"/>
                      <a:pt x="345317" y="12175"/>
                      <a:pt x="343270" y="15197"/>
                    </a:cubicBezTo>
                    <a:lnTo>
                      <a:pt x="270380" y="160768"/>
                    </a:lnTo>
                    <a:lnTo>
                      <a:pt x="354484" y="160768"/>
                    </a:lnTo>
                    <a:cubicBezTo>
                      <a:pt x="360536" y="160768"/>
                      <a:pt x="364541" y="164856"/>
                      <a:pt x="364541" y="170899"/>
                    </a:cubicBezTo>
                    <a:lnTo>
                      <a:pt x="364541" y="595613"/>
                    </a:lnTo>
                    <a:cubicBezTo>
                      <a:pt x="364541" y="602634"/>
                      <a:pt x="360536" y="606722"/>
                      <a:pt x="354484" y="606722"/>
                    </a:cubicBezTo>
                    <a:lnTo>
                      <a:pt x="10146" y="606722"/>
                    </a:lnTo>
                    <a:cubicBezTo>
                      <a:pt x="4094" y="606722"/>
                      <a:pt x="0" y="602634"/>
                      <a:pt x="0" y="596591"/>
                    </a:cubicBezTo>
                    <a:lnTo>
                      <a:pt x="0" y="171876"/>
                    </a:lnTo>
                    <a:cubicBezTo>
                      <a:pt x="0" y="165833"/>
                      <a:pt x="4094" y="161745"/>
                      <a:pt x="10146" y="161745"/>
                    </a:cubicBezTo>
                    <a:lnTo>
                      <a:pt x="118191" y="161745"/>
                    </a:lnTo>
                    <a:lnTo>
                      <a:pt x="51709" y="14130"/>
                    </a:lnTo>
                    <a:cubicBezTo>
                      <a:pt x="49662" y="11109"/>
                      <a:pt x="50641" y="7110"/>
                      <a:pt x="52688" y="5066"/>
                    </a:cubicBezTo>
                    <a:cubicBezTo>
                      <a:pt x="53667" y="2044"/>
                      <a:pt x="57761" y="0"/>
                      <a:pt x="60786" y="0"/>
                    </a:cubicBezTo>
                    <a:close/>
                  </a:path>
                </a:pathLst>
              </a:custGeom>
              <a:solidFill>
                <a:srgbClr val="373D41"/>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196" name="point-of-service_313427"/>
              <p:cNvSpPr>
                <a:spLocks noChangeAspect="1"/>
              </p:cNvSpPr>
              <p:nvPr/>
            </p:nvSpPr>
            <p:spPr bwMode="auto">
              <a:xfrm>
                <a:off x="7697931" y="3516001"/>
                <a:ext cx="57094" cy="100780"/>
              </a:xfrm>
              <a:custGeom>
                <a:avLst/>
                <a:gdLst>
                  <a:gd name="connsiteX0" fmla="*/ 90742 w 343724"/>
                  <a:gd name="connsiteY0" fmla="*/ 547165 h 606722"/>
                  <a:gd name="connsiteX1" fmla="*/ 253053 w 343724"/>
                  <a:gd name="connsiteY1" fmla="*/ 547165 h 606722"/>
                  <a:gd name="connsiteX2" fmla="*/ 262574 w 343724"/>
                  <a:gd name="connsiteY2" fmla="*/ 556692 h 606722"/>
                  <a:gd name="connsiteX3" fmla="*/ 253053 w 343724"/>
                  <a:gd name="connsiteY3" fmla="*/ 566218 h 606722"/>
                  <a:gd name="connsiteX4" fmla="*/ 90742 w 343724"/>
                  <a:gd name="connsiteY4" fmla="*/ 566218 h 606722"/>
                  <a:gd name="connsiteX5" fmla="*/ 81221 w 343724"/>
                  <a:gd name="connsiteY5" fmla="*/ 556692 h 606722"/>
                  <a:gd name="connsiteX6" fmla="*/ 90742 w 343724"/>
                  <a:gd name="connsiteY6" fmla="*/ 547165 h 606722"/>
                  <a:gd name="connsiteX7" fmla="*/ 242924 w 343724"/>
                  <a:gd name="connsiteY7" fmla="*/ 485090 h 606722"/>
                  <a:gd name="connsiteX8" fmla="*/ 242301 w 343724"/>
                  <a:gd name="connsiteY8" fmla="*/ 485801 h 606722"/>
                  <a:gd name="connsiteX9" fmla="*/ 242301 w 343724"/>
                  <a:gd name="connsiteY9" fmla="*/ 506068 h 606722"/>
                  <a:gd name="connsiteX10" fmla="*/ 242924 w 343724"/>
                  <a:gd name="connsiteY10" fmla="*/ 506690 h 606722"/>
                  <a:gd name="connsiteX11" fmla="*/ 263222 w 343724"/>
                  <a:gd name="connsiteY11" fmla="*/ 506690 h 606722"/>
                  <a:gd name="connsiteX12" fmla="*/ 263934 w 343724"/>
                  <a:gd name="connsiteY12" fmla="*/ 506068 h 606722"/>
                  <a:gd name="connsiteX13" fmla="*/ 263934 w 343724"/>
                  <a:gd name="connsiteY13" fmla="*/ 485801 h 606722"/>
                  <a:gd name="connsiteX14" fmla="*/ 263222 w 343724"/>
                  <a:gd name="connsiteY14" fmla="*/ 485090 h 606722"/>
                  <a:gd name="connsiteX15" fmla="*/ 161716 w 343724"/>
                  <a:gd name="connsiteY15" fmla="*/ 485090 h 606722"/>
                  <a:gd name="connsiteX16" fmla="*/ 161093 w 343724"/>
                  <a:gd name="connsiteY16" fmla="*/ 485801 h 606722"/>
                  <a:gd name="connsiteX17" fmla="*/ 161093 w 343724"/>
                  <a:gd name="connsiteY17" fmla="*/ 506068 h 606722"/>
                  <a:gd name="connsiteX18" fmla="*/ 161716 w 343724"/>
                  <a:gd name="connsiteY18" fmla="*/ 506690 h 606722"/>
                  <a:gd name="connsiteX19" fmla="*/ 182008 w 343724"/>
                  <a:gd name="connsiteY19" fmla="*/ 506690 h 606722"/>
                  <a:gd name="connsiteX20" fmla="*/ 182631 w 343724"/>
                  <a:gd name="connsiteY20" fmla="*/ 506068 h 606722"/>
                  <a:gd name="connsiteX21" fmla="*/ 182631 w 343724"/>
                  <a:gd name="connsiteY21" fmla="*/ 485801 h 606722"/>
                  <a:gd name="connsiteX22" fmla="*/ 182008 w 343724"/>
                  <a:gd name="connsiteY22" fmla="*/ 485090 h 606722"/>
                  <a:gd name="connsiteX23" fmla="*/ 80566 w 343724"/>
                  <a:gd name="connsiteY23" fmla="*/ 485090 h 606722"/>
                  <a:gd name="connsiteX24" fmla="*/ 79943 w 343724"/>
                  <a:gd name="connsiteY24" fmla="*/ 485801 h 606722"/>
                  <a:gd name="connsiteX25" fmla="*/ 79943 w 343724"/>
                  <a:gd name="connsiteY25" fmla="*/ 506068 h 606722"/>
                  <a:gd name="connsiteX26" fmla="*/ 80566 w 343724"/>
                  <a:gd name="connsiteY26" fmla="*/ 506690 h 606722"/>
                  <a:gd name="connsiteX27" fmla="*/ 100858 w 343724"/>
                  <a:gd name="connsiteY27" fmla="*/ 506690 h 606722"/>
                  <a:gd name="connsiteX28" fmla="*/ 101481 w 343724"/>
                  <a:gd name="connsiteY28" fmla="*/ 506068 h 606722"/>
                  <a:gd name="connsiteX29" fmla="*/ 101481 w 343724"/>
                  <a:gd name="connsiteY29" fmla="*/ 485801 h 606722"/>
                  <a:gd name="connsiteX30" fmla="*/ 100858 w 343724"/>
                  <a:gd name="connsiteY30" fmla="*/ 485090 h 606722"/>
                  <a:gd name="connsiteX31" fmla="*/ 242924 w 343724"/>
                  <a:gd name="connsiteY31" fmla="*/ 466156 h 606722"/>
                  <a:gd name="connsiteX32" fmla="*/ 263222 w 343724"/>
                  <a:gd name="connsiteY32" fmla="*/ 466156 h 606722"/>
                  <a:gd name="connsiteX33" fmla="*/ 282896 w 343724"/>
                  <a:gd name="connsiteY33" fmla="*/ 485801 h 606722"/>
                  <a:gd name="connsiteX34" fmla="*/ 282896 w 343724"/>
                  <a:gd name="connsiteY34" fmla="*/ 506068 h 606722"/>
                  <a:gd name="connsiteX35" fmla="*/ 263222 w 343724"/>
                  <a:gd name="connsiteY35" fmla="*/ 525713 h 606722"/>
                  <a:gd name="connsiteX36" fmla="*/ 242924 w 343724"/>
                  <a:gd name="connsiteY36" fmla="*/ 525713 h 606722"/>
                  <a:gd name="connsiteX37" fmla="*/ 223339 w 343724"/>
                  <a:gd name="connsiteY37" fmla="*/ 506068 h 606722"/>
                  <a:gd name="connsiteX38" fmla="*/ 223339 w 343724"/>
                  <a:gd name="connsiteY38" fmla="*/ 485801 h 606722"/>
                  <a:gd name="connsiteX39" fmla="*/ 242924 w 343724"/>
                  <a:gd name="connsiteY39" fmla="*/ 466156 h 606722"/>
                  <a:gd name="connsiteX40" fmla="*/ 161716 w 343724"/>
                  <a:gd name="connsiteY40" fmla="*/ 466156 h 606722"/>
                  <a:gd name="connsiteX41" fmla="*/ 182008 w 343724"/>
                  <a:gd name="connsiteY41" fmla="*/ 466156 h 606722"/>
                  <a:gd name="connsiteX42" fmla="*/ 201676 w 343724"/>
                  <a:gd name="connsiteY42" fmla="*/ 485801 h 606722"/>
                  <a:gd name="connsiteX43" fmla="*/ 201676 w 343724"/>
                  <a:gd name="connsiteY43" fmla="*/ 506068 h 606722"/>
                  <a:gd name="connsiteX44" fmla="*/ 182008 w 343724"/>
                  <a:gd name="connsiteY44" fmla="*/ 525713 h 606722"/>
                  <a:gd name="connsiteX45" fmla="*/ 161716 w 343724"/>
                  <a:gd name="connsiteY45" fmla="*/ 525713 h 606722"/>
                  <a:gd name="connsiteX46" fmla="*/ 142048 w 343724"/>
                  <a:gd name="connsiteY46" fmla="*/ 506068 h 606722"/>
                  <a:gd name="connsiteX47" fmla="*/ 142048 w 343724"/>
                  <a:gd name="connsiteY47" fmla="*/ 485801 h 606722"/>
                  <a:gd name="connsiteX48" fmla="*/ 161716 w 343724"/>
                  <a:gd name="connsiteY48" fmla="*/ 466156 h 606722"/>
                  <a:gd name="connsiteX49" fmla="*/ 80566 w 343724"/>
                  <a:gd name="connsiteY49" fmla="*/ 466156 h 606722"/>
                  <a:gd name="connsiteX50" fmla="*/ 100858 w 343724"/>
                  <a:gd name="connsiteY50" fmla="*/ 466156 h 606722"/>
                  <a:gd name="connsiteX51" fmla="*/ 120526 w 343724"/>
                  <a:gd name="connsiteY51" fmla="*/ 485801 h 606722"/>
                  <a:gd name="connsiteX52" fmla="*/ 120526 w 343724"/>
                  <a:gd name="connsiteY52" fmla="*/ 506068 h 606722"/>
                  <a:gd name="connsiteX53" fmla="*/ 100858 w 343724"/>
                  <a:gd name="connsiteY53" fmla="*/ 525713 h 606722"/>
                  <a:gd name="connsiteX54" fmla="*/ 80566 w 343724"/>
                  <a:gd name="connsiteY54" fmla="*/ 525713 h 606722"/>
                  <a:gd name="connsiteX55" fmla="*/ 60898 w 343724"/>
                  <a:gd name="connsiteY55" fmla="*/ 506068 h 606722"/>
                  <a:gd name="connsiteX56" fmla="*/ 60898 w 343724"/>
                  <a:gd name="connsiteY56" fmla="*/ 485801 h 606722"/>
                  <a:gd name="connsiteX57" fmla="*/ 80566 w 343724"/>
                  <a:gd name="connsiteY57" fmla="*/ 466156 h 606722"/>
                  <a:gd name="connsiteX58" fmla="*/ 242924 w 343724"/>
                  <a:gd name="connsiteY58" fmla="*/ 404016 h 606722"/>
                  <a:gd name="connsiteX59" fmla="*/ 242301 w 343724"/>
                  <a:gd name="connsiteY59" fmla="*/ 404638 h 606722"/>
                  <a:gd name="connsiteX60" fmla="*/ 242301 w 343724"/>
                  <a:gd name="connsiteY60" fmla="*/ 425001 h 606722"/>
                  <a:gd name="connsiteX61" fmla="*/ 242924 w 343724"/>
                  <a:gd name="connsiteY61" fmla="*/ 425623 h 606722"/>
                  <a:gd name="connsiteX62" fmla="*/ 263222 w 343724"/>
                  <a:gd name="connsiteY62" fmla="*/ 425623 h 606722"/>
                  <a:gd name="connsiteX63" fmla="*/ 263934 w 343724"/>
                  <a:gd name="connsiteY63" fmla="*/ 425001 h 606722"/>
                  <a:gd name="connsiteX64" fmla="*/ 263934 w 343724"/>
                  <a:gd name="connsiteY64" fmla="*/ 404638 h 606722"/>
                  <a:gd name="connsiteX65" fmla="*/ 263222 w 343724"/>
                  <a:gd name="connsiteY65" fmla="*/ 404016 h 606722"/>
                  <a:gd name="connsiteX66" fmla="*/ 161716 w 343724"/>
                  <a:gd name="connsiteY66" fmla="*/ 404016 h 606722"/>
                  <a:gd name="connsiteX67" fmla="*/ 161093 w 343724"/>
                  <a:gd name="connsiteY67" fmla="*/ 404638 h 606722"/>
                  <a:gd name="connsiteX68" fmla="*/ 161093 w 343724"/>
                  <a:gd name="connsiteY68" fmla="*/ 425001 h 606722"/>
                  <a:gd name="connsiteX69" fmla="*/ 161716 w 343724"/>
                  <a:gd name="connsiteY69" fmla="*/ 425623 h 606722"/>
                  <a:gd name="connsiteX70" fmla="*/ 182008 w 343724"/>
                  <a:gd name="connsiteY70" fmla="*/ 425623 h 606722"/>
                  <a:gd name="connsiteX71" fmla="*/ 182631 w 343724"/>
                  <a:gd name="connsiteY71" fmla="*/ 425001 h 606722"/>
                  <a:gd name="connsiteX72" fmla="*/ 182631 w 343724"/>
                  <a:gd name="connsiteY72" fmla="*/ 404638 h 606722"/>
                  <a:gd name="connsiteX73" fmla="*/ 182008 w 343724"/>
                  <a:gd name="connsiteY73" fmla="*/ 404016 h 606722"/>
                  <a:gd name="connsiteX74" fmla="*/ 80566 w 343724"/>
                  <a:gd name="connsiteY74" fmla="*/ 404016 h 606722"/>
                  <a:gd name="connsiteX75" fmla="*/ 79943 w 343724"/>
                  <a:gd name="connsiteY75" fmla="*/ 404638 h 606722"/>
                  <a:gd name="connsiteX76" fmla="*/ 79943 w 343724"/>
                  <a:gd name="connsiteY76" fmla="*/ 425001 h 606722"/>
                  <a:gd name="connsiteX77" fmla="*/ 80566 w 343724"/>
                  <a:gd name="connsiteY77" fmla="*/ 425623 h 606722"/>
                  <a:gd name="connsiteX78" fmla="*/ 100858 w 343724"/>
                  <a:gd name="connsiteY78" fmla="*/ 425623 h 606722"/>
                  <a:gd name="connsiteX79" fmla="*/ 101481 w 343724"/>
                  <a:gd name="connsiteY79" fmla="*/ 425001 h 606722"/>
                  <a:gd name="connsiteX80" fmla="*/ 101481 w 343724"/>
                  <a:gd name="connsiteY80" fmla="*/ 404638 h 606722"/>
                  <a:gd name="connsiteX81" fmla="*/ 100858 w 343724"/>
                  <a:gd name="connsiteY81" fmla="*/ 404016 h 606722"/>
                  <a:gd name="connsiteX82" fmla="*/ 242924 w 343724"/>
                  <a:gd name="connsiteY82" fmla="*/ 385076 h 606722"/>
                  <a:gd name="connsiteX83" fmla="*/ 263222 w 343724"/>
                  <a:gd name="connsiteY83" fmla="*/ 385076 h 606722"/>
                  <a:gd name="connsiteX84" fmla="*/ 282896 w 343724"/>
                  <a:gd name="connsiteY84" fmla="*/ 404638 h 606722"/>
                  <a:gd name="connsiteX85" fmla="*/ 282896 w 343724"/>
                  <a:gd name="connsiteY85" fmla="*/ 425001 h 606722"/>
                  <a:gd name="connsiteX86" fmla="*/ 263222 w 343724"/>
                  <a:gd name="connsiteY86" fmla="*/ 444563 h 606722"/>
                  <a:gd name="connsiteX87" fmla="*/ 242924 w 343724"/>
                  <a:gd name="connsiteY87" fmla="*/ 444563 h 606722"/>
                  <a:gd name="connsiteX88" fmla="*/ 223339 w 343724"/>
                  <a:gd name="connsiteY88" fmla="*/ 425001 h 606722"/>
                  <a:gd name="connsiteX89" fmla="*/ 223339 w 343724"/>
                  <a:gd name="connsiteY89" fmla="*/ 404638 h 606722"/>
                  <a:gd name="connsiteX90" fmla="*/ 242924 w 343724"/>
                  <a:gd name="connsiteY90" fmla="*/ 385076 h 606722"/>
                  <a:gd name="connsiteX91" fmla="*/ 161716 w 343724"/>
                  <a:gd name="connsiteY91" fmla="*/ 385076 h 606722"/>
                  <a:gd name="connsiteX92" fmla="*/ 182008 w 343724"/>
                  <a:gd name="connsiteY92" fmla="*/ 385076 h 606722"/>
                  <a:gd name="connsiteX93" fmla="*/ 201676 w 343724"/>
                  <a:gd name="connsiteY93" fmla="*/ 404638 h 606722"/>
                  <a:gd name="connsiteX94" fmla="*/ 201676 w 343724"/>
                  <a:gd name="connsiteY94" fmla="*/ 425001 h 606722"/>
                  <a:gd name="connsiteX95" fmla="*/ 182008 w 343724"/>
                  <a:gd name="connsiteY95" fmla="*/ 444563 h 606722"/>
                  <a:gd name="connsiteX96" fmla="*/ 161716 w 343724"/>
                  <a:gd name="connsiteY96" fmla="*/ 444563 h 606722"/>
                  <a:gd name="connsiteX97" fmla="*/ 142048 w 343724"/>
                  <a:gd name="connsiteY97" fmla="*/ 425001 h 606722"/>
                  <a:gd name="connsiteX98" fmla="*/ 142048 w 343724"/>
                  <a:gd name="connsiteY98" fmla="*/ 404638 h 606722"/>
                  <a:gd name="connsiteX99" fmla="*/ 161716 w 343724"/>
                  <a:gd name="connsiteY99" fmla="*/ 385076 h 606722"/>
                  <a:gd name="connsiteX100" fmla="*/ 80566 w 343724"/>
                  <a:gd name="connsiteY100" fmla="*/ 385076 h 606722"/>
                  <a:gd name="connsiteX101" fmla="*/ 100858 w 343724"/>
                  <a:gd name="connsiteY101" fmla="*/ 385076 h 606722"/>
                  <a:gd name="connsiteX102" fmla="*/ 120526 w 343724"/>
                  <a:gd name="connsiteY102" fmla="*/ 404638 h 606722"/>
                  <a:gd name="connsiteX103" fmla="*/ 120526 w 343724"/>
                  <a:gd name="connsiteY103" fmla="*/ 425001 h 606722"/>
                  <a:gd name="connsiteX104" fmla="*/ 100858 w 343724"/>
                  <a:gd name="connsiteY104" fmla="*/ 444563 h 606722"/>
                  <a:gd name="connsiteX105" fmla="*/ 80566 w 343724"/>
                  <a:gd name="connsiteY105" fmla="*/ 444563 h 606722"/>
                  <a:gd name="connsiteX106" fmla="*/ 60898 w 343724"/>
                  <a:gd name="connsiteY106" fmla="*/ 425001 h 606722"/>
                  <a:gd name="connsiteX107" fmla="*/ 60898 w 343724"/>
                  <a:gd name="connsiteY107" fmla="*/ 404638 h 606722"/>
                  <a:gd name="connsiteX108" fmla="*/ 80566 w 343724"/>
                  <a:gd name="connsiteY108" fmla="*/ 385076 h 606722"/>
                  <a:gd name="connsiteX109" fmla="*/ 242924 w 343724"/>
                  <a:gd name="connsiteY109" fmla="*/ 322949 h 606722"/>
                  <a:gd name="connsiteX110" fmla="*/ 242301 w 343724"/>
                  <a:gd name="connsiteY110" fmla="*/ 323571 h 606722"/>
                  <a:gd name="connsiteX111" fmla="*/ 242301 w 343724"/>
                  <a:gd name="connsiteY111" fmla="*/ 343838 h 606722"/>
                  <a:gd name="connsiteX112" fmla="*/ 242924 w 343724"/>
                  <a:gd name="connsiteY112" fmla="*/ 344549 h 606722"/>
                  <a:gd name="connsiteX113" fmla="*/ 263222 w 343724"/>
                  <a:gd name="connsiteY113" fmla="*/ 344549 h 606722"/>
                  <a:gd name="connsiteX114" fmla="*/ 263934 w 343724"/>
                  <a:gd name="connsiteY114" fmla="*/ 343838 h 606722"/>
                  <a:gd name="connsiteX115" fmla="*/ 263934 w 343724"/>
                  <a:gd name="connsiteY115" fmla="*/ 323571 h 606722"/>
                  <a:gd name="connsiteX116" fmla="*/ 263222 w 343724"/>
                  <a:gd name="connsiteY116" fmla="*/ 322949 h 606722"/>
                  <a:gd name="connsiteX117" fmla="*/ 161716 w 343724"/>
                  <a:gd name="connsiteY117" fmla="*/ 322949 h 606722"/>
                  <a:gd name="connsiteX118" fmla="*/ 161093 w 343724"/>
                  <a:gd name="connsiteY118" fmla="*/ 323571 h 606722"/>
                  <a:gd name="connsiteX119" fmla="*/ 161093 w 343724"/>
                  <a:gd name="connsiteY119" fmla="*/ 343838 h 606722"/>
                  <a:gd name="connsiteX120" fmla="*/ 161716 w 343724"/>
                  <a:gd name="connsiteY120" fmla="*/ 344549 h 606722"/>
                  <a:gd name="connsiteX121" fmla="*/ 182008 w 343724"/>
                  <a:gd name="connsiteY121" fmla="*/ 344549 h 606722"/>
                  <a:gd name="connsiteX122" fmla="*/ 182631 w 343724"/>
                  <a:gd name="connsiteY122" fmla="*/ 343838 h 606722"/>
                  <a:gd name="connsiteX123" fmla="*/ 182631 w 343724"/>
                  <a:gd name="connsiteY123" fmla="*/ 323571 h 606722"/>
                  <a:gd name="connsiteX124" fmla="*/ 182008 w 343724"/>
                  <a:gd name="connsiteY124" fmla="*/ 322949 h 606722"/>
                  <a:gd name="connsiteX125" fmla="*/ 80566 w 343724"/>
                  <a:gd name="connsiteY125" fmla="*/ 322949 h 606722"/>
                  <a:gd name="connsiteX126" fmla="*/ 79943 w 343724"/>
                  <a:gd name="connsiteY126" fmla="*/ 323571 h 606722"/>
                  <a:gd name="connsiteX127" fmla="*/ 79943 w 343724"/>
                  <a:gd name="connsiteY127" fmla="*/ 343838 h 606722"/>
                  <a:gd name="connsiteX128" fmla="*/ 80566 w 343724"/>
                  <a:gd name="connsiteY128" fmla="*/ 344549 h 606722"/>
                  <a:gd name="connsiteX129" fmla="*/ 100858 w 343724"/>
                  <a:gd name="connsiteY129" fmla="*/ 344549 h 606722"/>
                  <a:gd name="connsiteX130" fmla="*/ 101481 w 343724"/>
                  <a:gd name="connsiteY130" fmla="*/ 343838 h 606722"/>
                  <a:gd name="connsiteX131" fmla="*/ 101481 w 343724"/>
                  <a:gd name="connsiteY131" fmla="*/ 323571 h 606722"/>
                  <a:gd name="connsiteX132" fmla="*/ 100858 w 343724"/>
                  <a:gd name="connsiteY132" fmla="*/ 322949 h 606722"/>
                  <a:gd name="connsiteX133" fmla="*/ 242924 w 343724"/>
                  <a:gd name="connsiteY133" fmla="*/ 303926 h 606722"/>
                  <a:gd name="connsiteX134" fmla="*/ 263222 w 343724"/>
                  <a:gd name="connsiteY134" fmla="*/ 303926 h 606722"/>
                  <a:gd name="connsiteX135" fmla="*/ 282896 w 343724"/>
                  <a:gd name="connsiteY135" fmla="*/ 323571 h 606722"/>
                  <a:gd name="connsiteX136" fmla="*/ 282896 w 343724"/>
                  <a:gd name="connsiteY136" fmla="*/ 343838 h 606722"/>
                  <a:gd name="connsiteX137" fmla="*/ 263222 w 343724"/>
                  <a:gd name="connsiteY137" fmla="*/ 363483 h 606722"/>
                  <a:gd name="connsiteX138" fmla="*/ 242924 w 343724"/>
                  <a:gd name="connsiteY138" fmla="*/ 363483 h 606722"/>
                  <a:gd name="connsiteX139" fmla="*/ 223339 w 343724"/>
                  <a:gd name="connsiteY139" fmla="*/ 343838 h 606722"/>
                  <a:gd name="connsiteX140" fmla="*/ 223339 w 343724"/>
                  <a:gd name="connsiteY140" fmla="*/ 323571 h 606722"/>
                  <a:gd name="connsiteX141" fmla="*/ 242924 w 343724"/>
                  <a:gd name="connsiteY141" fmla="*/ 303926 h 606722"/>
                  <a:gd name="connsiteX142" fmla="*/ 161716 w 343724"/>
                  <a:gd name="connsiteY142" fmla="*/ 303926 h 606722"/>
                  <a:gd name="connsiteX143" fmla="*/ 182008 w 343724"/>
                  <a:gd name="connsiteY143" fmla="*/ 303926 h 606722"/>
                  <a:gd name="connsiteX144" fmla="*/ 201676 w 343724"/>
                  <a:gd name="connsiteY144" fmla="*/ 323571 h 606722"/>
                  <a:gd name="connsiteX145" fmla="*/ 201676 w 343724"/>
                  <a:gd name="connsiteY145" fmla="*/ 343838 h 606722"/>
                  <a:gd name="connsiteX146" fmla="*/ 182008 w 343724"/>
                  <a:gd name="connsiteY146" fmla="*/ 363483 h 606722"/>
                  <a:gd name="connsiteX147" fmla="*/ 161716 w 343724"/>
                  <a:gd name="connsiteY147" fmla="*/ 363483 h 606722"/>
                  <a:gd name="connsiteX148" fmla="*/ 142048 w 343724"/>
                  <a:gd name="connsiteY148" fmla="*/ 343838 h 606722"/>
                  <a:gd name="connsiteX149" fmla="*/ 142048 w 343724"/>
                  <a:gd name="connsiteY149" fmla="*/ 323571 h 606722"/>
                  <a:gd name="connsiteX150" fmla="*/ 161716 w 343724"/>
                  <a:gd name="connsiteY150" fmla="*/ 303926 h 606722"/>
                  <a:gd name="connsiteX151" fmla="*/ 80566 w 343724"/>
                  <a:gd name="connsiteY151" fmla="*/ 303926 h 606722"/>
                  <a:gd name="connsiteX152" fmla="*/ 100858 w 343724"/>
                  <a:gd name="connsiteY152" fmla="*/ 303926 h 606722"/>
                  <a:gd name="connsiteX153" fmla="*/ 120526 w 343724"/>
                  <a:gd name="connsiteY153" fmla="*/ 323571 h 606722"/>
                  <a:gd name="connsiteX154" fmla="*/ 120526 w 343724"/>
                  <a:gd name="connsiteY154" fmla="*/ 343838 h 606722"/>
                  <a:gd name="connsiteX155" fmla="*/ 100858 w 343724"/>
                  <a:gd name="connsiteY155" fmla="*/ 363483 h 606722"/>
                  <a:gd name="connsiteX156" fmla="*/ 80566 w 343724"/>
                  <a:gd name="connsiteY156" fmla="*/ 363483 h 606722"/>
                  <a:gd name="connsiteX157" fmla="*/ 60898 w 343724"/>
                  <a:gd name="connsiteY157" fmla="*/ 343838 h 606722"/>
                  <a:gd name="connsiteX158" fmla="*/ 60898 w 343724"/>
                  <a:gd name="connsiteY158" fmla="*/ 323571 h 606722"/>
                  <a:gd name="connsiteX159" fmla="*/ 80566 w 343724"/>
                  <a:gd name="connsiteY159" fmla="*/ 303926 h 606722"/>
                  <a:gd name="connsiteX160" fmla="*/ 242925 w 343724"/>
                  <a:gd name="connsiteY160" fmla="*/ 222916 h 606722"/>
                  <a:gd name="connsiteX161" fmla="*/ 253061 w 343724"/>
                  <a:gd name="connsiteY161" fmla="*/ 222916 h 606722"/>
                  <a:gd name="connsiteX162" fmla="*/ 262574 w 343724"/>
                  <a:gd name="connsiteY162" fmla="*/ 232407 h 606722"/>
                  <a:gd name="connsiteX163" fmla="*/ 253061 w 343724"/>
                  <a:gd name="connsiteY163" fmla="*/ 241898 h 606722"/>
                  <a:gd name="connsiteX164" fmla="*/ 242925 w 343724"/>
                  <a:gd name="connsiteY164" fmla="*/ 241898 h 606722"/>
                  <a:gd name="connsiteX165" fmla="*/ 233501 w 343724"/>
                  <a:gd name="connsiteY165" fmla="*/ 232407 h 606722"/>
                  <a:gd name="connsiteX166" fmla="*/ 242925 w 343724"/>
                  <a:gd name="connsiteY166" fmla="*/ 222916 h 606722"/>
                  <a:gd name="connsiteX167" fmla="*/ 192153 w 343724"/>
                  <a:gd name="connsiteY167" fmla="*/ 222916 h 606722"/>
                  <a:gd name="connsiteX168" fmla="*/ 202307 w 343724"/>
                  <a:gd name="connsiteY168" fmla="*/ 222916 h 606722"/>
                  <a:gd name="connsiteX169" fmla="*/ 211837 w 343724"/>
                  <a:gd name="connsiteY169" fmla="*/ 232407 h 606722"/>
                  <a:gd name="connsiteX170" fmla="*/ 202307 w 343724"/>
                  <a:gd name="connsiteY170" fmla="*/ 241898 h 606722"/>
                  <a:gd name="connsiteX171" fmla="*/ 192153 w 343724"/>
                  <a:gd name="connsiteY171" fmla="*/ 241898 h 606722"/>
                  <a:gd name="connsiteX172" fmla="*/ 182623 w 343724"/>
                  <a:gd name="connsiteY172" fmla="*/ 232407 h 606722"/>
                  <a:gd name="connsiteX173" fmla="*/ 192153 w 343724"/>
                  <a:gd name="connsiteY173" fmla="*/ 222916 h 606722"/>
                  <a:gd name="connsiteX174" fmla="*/ 141417 w 343724"/>
                  <a:gd name="connsiteY174" fmla="*/ 222916 h 606722"/>
                  <a:gd name="connsiteX175" fmla="*/ 151571 w 343724"/>
                  <a:gd name="connsiteY175" fmla="*/ 222916 h 606722"/>
                  <a:gd name="connsiteX176" fmla="*/ 161101 w 343724"/>
                  <a:gd name="connsiteY176" fmla="*/ 232407 h 606722"/>
                  <a:gd name="connsiteX177" fmla="*/ 151571 w 343724"/>
                  <a:gd name="connsiteY177" fmla="*/ 241898 h 606722"/>
                  <a:gd name="connsiteX178" fmla="*/ 141417 w 343724"/>
                  <a:gd name="connsiteY178" fmla="*/ 241898 h 606722"/>
                  <a:gd name="connsiteX179" fmla="*/ 131887 w 343724"/>
                  <a:gd name="connsiteY179" fmla="*/ 232407 h 606722"/>
                  <a:gd name="connsiteX180" fmla="*/ 141417 w 343724"/>
                  <a:gd name="connsiteY180" fmla="*/ 222916 h 606722"/>
                  <a:gd name="connsiteX181" fmla="*/ 90728 w 343724"/>
                  <a:gd name="connsiteY181" fmla="*/ 222916 h 606722"/>
                  <a:gd name="connsiteX182" fmla="*/ 100858 w 343724"/>
                  <a:gd name="connsiteY182" fmla="*/ 222916 h 606722"/>
                  <a:gd name="connsiteX183" fmla="*/ 110365 w 343724"/>
                  <a:gd name="connsiteY183" fmla="*/ 232407 h 606722"/>
                  <a:gd name="connsiteX184" fmla="*/ 100858 w 343724"/>
                  <a:gd name="connsiteY184" fmla="*/ 241898 h 606722"/>
                  <a:gd name="connsiteX185" fmla="*/ 90728 w 343724"/>
                  <a:gd name="connsiteY185" fmla="*/ 241898 h 606722"/>
                  <a:gd name="connsiteX186" fmla="*/ 81221 w 343724"/>
                  <a:gd name="connsiteY186" fmla="*/ 232407 h 606722"/>
                  <a:gd name="connsiteX187" fmla="*/ 90728 w 343724"/>
                  <a:gd name="connsiteY187" fmla="*/ 222916 h 606722"/>
                  <a:gd name="connsiteX188" fmla="*/ 100887 w 343724"/>
                  <a:gd name="connsiteY188" fmla="*/ 100096 h 606722"/>
                  <a:gd name="connsiteX189" fmla="*/ 100264 w 343724"/>
                  <a:gd name="connsiteY189" fmla="*/ 100718 h 606722"/>
                  <a:gd name="connsiteX190" fmla="*/ 100264 w 343724"/>
                  <a:gd name="connsiteY190" fmla="*/ 181756 h 606722"/>
                  <a:gd name="connsiteX191" fmla="*/ 100887 w 343724"/>
                  <a:gd name="connsiteY191" fmla="*/ 182378 h 606722"/>
                  <a:gd name="connsiteX192" fmla="*/ 242908 w 343724"/>
                  <a:gd name="connsiteY192" fmla="*/ 182378 h 606722"/>
                  <a:gd name="connsiteX193" fmla="*/ 243620 w 343724"/>
                  <a:gd name="connsiteY193" fmla="*/ 181756 h 606722"/>
                  <a:gd name="connsiteX194" fmla="*/ 243620 w 343724"/>
                  <a:gd name="connsiteY194" fmla="*/ 100718 h 606722"/>
                  <a:gd name="connsiteX195" fmla="*/ 242908 w 343724"/>
                  <a:gd name="connsiteY195" fmla="*/ 100096 h 606722"/>
                  <a:gd name="connsiteX196" fmla="*/ 100887 w 343724"/>
                  <a:gd name="connsiteY196" fmla="*/ 81080 h 606722"/>
                  <a:gd name="connsiteX197" fmla="*/ 242908 w 343724"/>
                  <a:gd name="connsiteY197" fmla="*/ 81080 h 606722"/>
                  <a:gd name="connsiteX198" fmla="*/ 262574 w 343724"/>
                  <a:gd name="connsiteY198" fmla="*/ 100718 h 606722"/>
                  <a:gd name="connsiteX199" fmla="*/ 262574 w 343724"/>
                  <a:gd name="connsiteY199" fmla="*/ 181756 h 606722"/>
                  <a:gd name="connsiteX200" fmla="*/ 242908 w 343724"/>
                  <a:gd name="connsiteY200" fmla="*/ 201394 h 606722"/>
                  <a:gd name="connsiteX201" fmla="*/ 100887 w 343724"/>
                  <a:gd name="connsiteY201" fmla="*/ 201394 h 606722"/>
                  <a:gd name="connsiteX202" fmla="*/ 81221 w 343724"/>
                  <a:gd name="connsiteY202" fmla="*/ 181756 h 606722"/>
                  <a:gd name="connsiteX203" fmla="*/ 81221 w 343724"/>
                  <a:gd name="connsiteY203" fmla="*/ 100718 h 606722"/>
                  <a:gd name="connsiteX204" fmla="*/ 100887 w 343724"/>
                  <a:gd name="connsiteY204" fmla="*/ 81080 h 606722"/>
                  <a:gd name="connsiteX205" fmla="*/ 39962 w 343724"/>
                  <a:gd name="connsiteY205" fmla="*/ 49412 h 606722"/>
                  <a:gd name="connsiteX206" fmla="*/ 19046 w 343724"/>
                  <a:gd name="connsiteY206" fmla="*/ 70297 h 606722"/>
                  <a:gd name="connsiteX207" fmla="*/ 19046 w 343724"/>
                  <a:gd name="connsiteY207" fmla="*/ 256748 h 606722"/>
                  <a:gd name="connsiteX208" fmla="*/ 26878 w 343724"/>
                  <a:gd name="connsiteY208" fmla="*/ 305005 h 606722"/>
                  <a:gd name="connsiteX209" fmla="*/ 30528 w 343724"/>
                  <a:gd name="connsiteY209" fmla="*/ 315936 h 606722"/>
                  <a:gd name="connsiteX210" fmla="*/ 39339 w 343724"/>
                  <a:gd name="connsiteY210" fmla="*/ 370148 h 606722"/>
                  <a:gd name="connsiteX211" fmla="*/ 39339 w 343724"/>
                  <a:gd name="connsiteY211" fmla="*/ 566819 h 606722"/>
                  <a:gd name="connsiteX212" fmla="*/ 60254 w 343724"/>
                  <a:gd name="connsiteY212" fmla="*/ 587704 h 606722"/>
                  <a:gd name="connsiteX213" fmla="*/ 283559 w 343724"/>
                  <a:gd name="connsiteY213" fmla="*/ 587704 h 606722"/>
                  <a:gd name="connsiteX214" fmla="*/ 304474 w 343724"/>
                  <a:gd name="connsiteY214" fmla="*/ 566819 h 606722"/>
                  <a:gd name="connsiteX215" fmla="*/ 304474 w 343724"/>
                  <a:gd name="connsiteY215" fmla="*/ 370148 h 606722"/>
                  <a:gd name="connsiteX216" fmla="*/ 313285 w 343724"/>
                  <a:gd name="connsiteY216" fmla="*/ 315936 h 606722"/>
                  <a:gd name="connsiteX217" fmla="*/ 316935 w 343724"/>
                  <a:gd name="connsiteY217" fmla="*/ 305005 h 606722"/>
                  <a:gd name="connsiteX218" fmla="*/ 324767 w 343724"/>
                  <a:gd name="connsiteY218" fmla="*/ 256748 h 606722"/>
                  <a:gd name="connsiteX219" fmla="*/ 324767 w 343724"/>
                  <a:gd name="connsiteY219" fmla="*/ 70297 h 606722"/>
                  <a:gd name="connsiteX220" fmla="*/ 303851 w 343724"/>
                  <a:gd name="connsiteY220" fmla="*/ 49412 h 606722"/>
                  <a:gd name="connsiteX221" fmla="*/ 303139 w 343724"/>
                  <a:gd name="connsiteY221" fmla="*/ 49412 h 606722"/>
                  <a:gd name="connsiteX222" fmla="*/ 303139 w 343724"/>
                  <a:gd name="connsiteY222" fmla="*/ 242529 h 606722"/>
                  <a:gd name="connsiteX223" fmla="*/ 263178 w 343724"/>
                  <a:gd name="connsiteY223" fmla="*/ 282432 h 606722"/>
                  <a:gd name="connsiteX224" fmla="*/ 80546 w 343724"/>
                  <a:gd name="connsiteY224" fmla="*/ 282432 h 606722"/>
                  <a:gd name="connsiteX225" fmla="*/ 40585 w 343724"/>
                  <a:gd name="connsiteY225" fmla="*/ 242529 h 606722"/>
                  <a:gd name="connsiteX226" fmla="*/ 40585 w 343724"/>
                  <a:gd name="connsiteY226" fmla="*/ 49412 h 606722"/>
                  <a:gd name="connsiteX227" fmla="*/ 90742 w 343724"/>
                  <a:gd name="connsiteY227" fmla="*/ 40505 h 606722"/>
                  <a:gd name="connsiteX228" fmla="*/ 253053 w 343724"/>
                  <a:gd name="connsiteY228" fmla="*/ 40505 h 606722"/>
                  <a:gd name="connsiteX229" fmla="*/ 262574 w 343724"/>
                  <a:gd name="connsiteY229" fmla="*/ 50032 h 606722"/>
                  <a:gd name="connsiteX230" fmla="*/ 253053 w 343724"/>
                  <a:gd name="connsiteY230" fmla="*/ 59558 h 606722"/>
                  <a:gd name="connsiteX231" fmla="*/ 90742 w 343724"/>
                  <a:gd name="connsiteY231" fmla="*/ 59558 h 606722"/>
                  <a:gd name="connsiteX232" fmla="*/ 81221 w 343724"/>
                  <a:gd name="connsiteY232" fmla="*/ 50032 h 606722"/>
                  <a:gd name="connsiteX233" fmla="*/ 90742 w 343724"/>
                  <a:gd name="connsiteY233" fmla="*/ 40505 h 606722"/>
                  <a:gd name="connsiteX234" fmla="*/ 80546 w 343724"/>
                  <a:gd name="connsiteY234" fmla="*/ 19018 h 606722"/>
                  <a:gd name="connsiteX235" fmla="*/ 59631 w 343724"/>
                  <a:gd name="connsiteY235" fmla="*/ 39903 h 606722"/>
                  <a:gd name="connsiteX236" fmla="*/ 59631 w 343724"/>
                  <a:gd name="connsiteY236" fmla="*/ 39992 h 606722"/>
                  <a:gd name="connsiteX237" fmla="*/ 59631 w 343724"/>
                  <a:gd name="connsiteY237" fmla="*/ 242529 h 606722"/>
                  <a:gd name="connsiteX238" fmla="*/ 80546 w 343724"/>
                  <a:gd name="connsiteY238" fmla="*/ 263414 h 606722"/>
                  <a:gd name="connsiteX239" fmla="*/ 263178 w 343724"/>
                  <a:gd name="connsiteY239" fmla="*/ 263414 h 606722"/>
                  <a:gd name="connsiteX240" fmla="*/ 284182 w 343724"/>
                  <a:gd name="connsiteY240" fmla="*/ 242529 h 606722"/>
                  <a:gd name="connsiteX241" fmla="*/ 284182 w 343724"/>
                  <a:gd name="connsiteY241" fmla="*/ 39992 h 606722"/>
                  <a:gd name="connsiteX242" fmla="*/ 284182 w 343724"/>
                  <a:gd name="connsiteY242" fmla="*/ 39903 h 606722"/>
                  <a:gd name="connsiteX243" fmla="*/ 263178 w 343724"/>
                  <a:gd name="connsiteY243" fmla="*/ 19018 h 606722"/>
                  <a:gd name="connsiteX244" fmla="*/ 80546 w 343724"/>
                  <a:gd name="connsiteY244" fmla="*/ 0 h 606722"/>
                  <a:gd name="connsiteX245" fmla="*/ 263178 w 343724"/>
                  <a:gd name="connsiteY245" fmla="*/ 0 h 606722"/>
                  <a:gd name="connsiteX246" fmla="*/ 301982 w 343724"/>
                  <a:gd name="connsiteY246" fmla="*/ 30394 h 606722"/>
                  <a:gd name="connsiteX247" fmla="*/ 303851 w 343724"/>
                  <a:gd name="connsiteY247" fmla="*/ 30394 h 606722"/>
                  <a:gd name="connsiteX248" fmla="*/ 343724 w 343724"/>
                  <a:gd name="connsiteY248" fmla="*/ 70297 h 606722"/>
                  <a:gd name="connsiteX249" fmla="*/ 343724 w 343724"/>
                  <a:gd name="connsiteY249" fmla="*/ 256748 h 606722"/>
                  <a:gd name="connsiteX250" fmla="*/ 334913 w 343724"/>
                  <a:gd name="connsiteY250" fmla="*/ 311048 h 606722"/>
                  <a:gd name="connsiteX251" fmla="*/ 331353 w 343724"/>
                  <a:gd name="connsiteY251" fmla="*/ 321891 h 606722"/>
                  <a:gd name="connsiteX252" fmla="*/ 323432 w 343724"/>
                  <a:gd name="connsiteY252" fmla="*/ 370148 h 606722"/>
                  <a:gd name="connsiteX253" fmla="*/ 323432 w 343724"/>
                  <a:gd name="connsiteY253" fmla="*/ 566819 h 606722"/>
                  <a:gd name="connsiteX254" fmla="*/ 283470 w 343724"/>
                  <a:gd name="connsiteY254" fmla="*/ 606722 h 606722"/>
                  <a:gd name="connsiteX255" fmla="*/ 60254 w 343724"/>
                  <a:gd name="connsiteY255" fmla="*/ 606722 h 606722"/>
                  <a:gd name="connsiteX256" fmla="*/ 20292 w 343724"/>
                  <a:gd name="connsiteY256" fmla="*/ 566819 h 606722"/>
                  <a:gd name="connsiteX257" fmla="*/ 20292 w 343724"/>
                  <a:gd name="connsiteY257" fmla="*/ 370148 h 606722"/>
                  <a:gd name="connsiteX258" fmla="*/ 12460 w 343724"/>
                  <a:gd name="connsiteY258" fmla="*/ 321891 h 606722"/>
                  <a:gd name="connsiteX259" fmla="*/ 8811 w 343724"/>
                  <a:gd name="connsiteY259" fmla="*/ 311048 h 606722"/>
                  <a:gd name="connsiteX260" fmla="*/ 0 w 343724"/>
                  <a:gd name="connsiteY260" fmla="*/ 256748 h 606722"/>
                  <a:gd name="connsiteX261" fmla="*/ 0 w 343724"/>
                  <a:gd name="connsiteY261" fmla="*/ 70297 h 606722"/>
                  <a:gd name="connsiteX262" fmla="*/ 39962 w 343724"/>
                  <a:gd name="connsiteY262" fmla="*/ 30394 h 606722"/>
                  <a:gd name="connsiteX263" fmla="*/ 41742 w 343724"/>
                  <a:gd name="connsiteY263" fmla="*/ 30394 h 606722"/>
                  <a:gd name="connsiteX264" fmla="*/ 80546 w 343724"/>
                  <a:gd name="connsiteY26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343724" h="606722">
                    <a:moveTo>
                      <a:pt x="90742" y="547165"/>
                    </a:moveTo>
                    <a:lnTo>
                      <a:pt x="253053" y="547165"/>
                    </a:lnTo>
                    <a:cubicBezTo>
                      <a:pt x="258303" y="547165"/>
                      <a:pt x="262574" y="551439"/>
                      <a:pt x="262574" y="556692"/>
                    </a:cubicBezTo>
                    <a:cubicBezTo>
                      <a:pt x="262574" y="561944"/>
                      <a:pt x="258303" y="566218"/>
                      <a:pt x="253053" y="566218"/>
                    </a:cubicBezTo>
                    <a:lnTo>
                      <a:pt x="90742" y="566218"/>
                    </a:lnTo>
                    <a:cubicBezTo>
                      <a:pt x="85492" y="566218"/>
                      <a:pt x="81221" y="561944"/>
                      <a:pt x="81221" y="556692"/>
                    </a:cubicBezTo>
                    <a:cubicBezTo>
                      <a:pt x="81221" y="551439"/>
                      <a:pt x="85492" y="547165"/>
                      <a:pt x="90742" y="547165"/>
                    </a:cubicBezTo>
                    <a:close/>
                    <a:moveTo>
                      <a:pt x="242924" y="485090"/>
                    </a:moveTo>
                    <a:cubicBezTo>
                      <a:pt x="242657" y="485090"/>
                      <a:pt x="242301" y="485445"/>
                      <a:pt x="242301" y="485801"/>
                    </a:cubicBezTo>
                    <a:lnTo>
                      <a:pt x="242301" y="506068"/>
                    </a:lnTo>
                    <a:cubicBezTo>
                      <a:pt x="242301" y="506424"/>
                      <a:pt x="242657" y="506690"/>
                      <a:pt x="242924" y="506690"/>
                    </a:cubicBezTo>
                    <a:lnTo>
                      <a:pt x="263222" y="506690"/>
                    </a:lnTo>
                    <a:cubicBezTo>
                      <a:pt x="263578" y="506690"/>
                      <a:pt x="263934" y="506424"/>
                      <a:pt x="263934" y="506068"/>
                    </a:cubicBezTo>
                    <a:lnTo>
                      <a:pt x="263934" y="485801"/>
                    </a:lnTo>
                    <a:cubicBezTo>
                      <a:pt x="263934" y="485445"/>
                      <a:pt x="263578" y="485090"/>
                      <a:pt x="263222" y="485090"/>
                    </a:cubicBezTo>
                    <a:close/>
                    <a:moveTo>
                      <a:pt x="161716" y="485090"/>
                    </a:moveTo>
                    <a:cubicBezTo>
                      <a:pt x="161360" y="485090"/>
                      <a:pt x="161093" y="485445"/>
                      <a:pt x="161093" y="485801"/>
                    </a:cubicBezTo>
                    <a:lnTo>
                      <a:pt x="161093" y="506068"/>
                    </a:lnTo>
                    <a:cubicBezTo>
                      <a:pt x="161093" y="506424"/>
                      <a:pt x="161360" y="506690"/>
                      <a:pt x="161716" y="506690"/>
                    </a:cubicBezTo>
                    <a:lnTo>
                      <a:pt x="182008" y="506690"/>
                    </a:lnTo>
                    <a:cubicBezTo>
                      <a:pt x="182364" y="506690"/>
                      <a:pt x="182631" y="506424"/>
                      <a:pt x="182631" y="506068"/>
                    </a:cubicBezTo>
                    <a:lnTo>
                      <a:pt x="182631" y="485801"/>
                    </a:lnTo>
                    <a:cubicBezTo>
                      <a:pt x="182631" y="485445"/>
                      <a:pt x="182364" y="485090"/>
                      <a:pt x="182008" y="485090"/>
                    </a:cubicBezTo>
                    <a:close/>
                    <a:moveTo>
                      <a:pt x="80566" y="485090"/>
                    </a:moveTo>
                    <a:cubicBezTo>
                      <a:pt x="80210" y="485090"/>
                      <a:pt x="79943" y="485445"/>
                      <a:pt x="79943" y="485801"/>
                    </a:cubicBezTo>
                    <a:lnTo>
                      <a:pt x="79943" y="506068"/>
                    </a:lnTo>
                    <a:cubicBezTo>
                      <a:pt x="79943" y="506424"/>
                      <a:pt x="80210" y="506690"/>
                      <a:pt x="80566" y="506690"/>
                    </a:cubicBezTo>
                    <a:lnTo>
                      <a:pt x="100858" y="506690"/>
                    </a:lnTo>
                    <a:cubicBezTo>
                      <a:pt x="101214" y="506690"/>
                      <a:pt x="101481" y="506424"/>
                      <a:pt x="101481" y="506068"/>
                    </a:cubicBezTo>
                    <a:lnTo>
                      <a:pt x="101481" y="485801"/>
                    </a:lnTo>
                    <a:cubicBezTo>
                      <a:pt x="101481" y="485445"/>
                      <a:pt x="101214" y="485090"/>
                      <a:pt x="100858" y="485090"/>
                    </a:cubicBezTo>
                    <a:close/>
                    <a:moveTo>
                      <a:pt x="242924" y="466156"/>
                    </a:moveTo>
                    <a:lnTo>
                      <a:pt x="263222" y="466156"/>
                    </a:lnTo>
                    <a:cubicBezTo>
                      <a:pt x="274083" y="466156"/>
                      <a:pt x="282896" y="474956"/>
                      <a:pt x="282896" y="485801"/>
                    </a:cubicBezTo>
                    <a:lnTo>
                      <a:pt x="282896" y="506068"/>
                    </a:lnTo>
                    <a:cubicBezTo>
                      <a:pt x="282896" y="516824"/>
                      <a:pt x="274083" y="525713"/>
                      <a:pt x="263222" y="525713"/>
                    </a:cubicBezTo>
                    <a:lnTo>
                      <a:pt x="242924" y="525713"/>
                    </a:lnTo>
                    <a:cubicBezTo>
                      <a:pt x="232152" y="525713"/>
                      <a:pt x="223339" y="516824"/>
                      <a:pt x="223339" y="506068"/>
                    </a:cubicBezTo>
                    <a:lnTo>
                      <a:pt x="223339" y="485801"/>
                    </a:lnTo>
                    <a:cubicBezTo>
                      <a:pt x="223339" y="474956"/>
                      <a:pt x="232152" y="466156"/>
                      <a:pt x="242924" y="466156"/>
                    </a:cubicBezTo>
                    <a:close/>
                    <a:moveTo>
                      <a:pt x="161716" y="466156"/>
                    </a:moveTo>
                    <a:lnTo>
                      <a:pt x="182008" y="466156"/>
                    </a:lnTo>
                    <a:cubicBezTo>
                      <a:pt x="192865" y="466156"/>
                      <a:pt x="201676" y="474956"/>
                      <a:pt x="201676" y="485801"/>
                    </a:cubicBezTo>
                    <a:lnTo>
                      <a:pt x="201676" y="506068"/>
                    </a:lnTo>
                    <a:cubicBezTo>
                      <a:pt x="201676" y="516824"/>
                      <a:pt x="192865" y="525713"/>
                      <a:pt x="182008" y="525713"/>
                    </a:cubicBezTo>
                    <a:lnTo>
                      <a:pt x="161716" y="525713"/>
                    </a:lnTo>
                    <a:cubicBezTo>
                      <a:pt x="150948" y="525713"/>
                      <a:pt x="142048" y="516824"/>
                      <a:pt x="142048" y="506068"/>
                    </a:cubicBezTo>
                    <a:lnTo>
                      <a:pt x="142048" y="485801"/>
                    </a:lnTo>
                    <a:cubicBezTo>
                      <a:pt x="142048" y="474956"/>
                      <a:pt x="150948" y="466156"/>
                      <a:pt x="161716" y="466156"/>
                    </a:cubicBezTo>
                    <a:close/>
                    <a:moveTo>
                      <a:pt x="80566" y="466156"/>
                    </a:moveTo>
                    <a:lnTo>
                      <a:pt x="100858" y="466156"/>
                    </a:lnTo>
                    <a:cubicBezTo>
                      <a:pt x="111715" y="466156"/>
                      <a:pt x="120526" y="474956"/>
                      <a:pt x="120526" y="485801"/>
                    </a:cubicBezTo>
                    <a:lnTo>
                      <a:pt x="120526" y="506068"/>
                    </a:lnTo>
                    <a:cubicBezTo>
                      <a:pt x="120526" y="516824"/>
                      <a:pt x="111715" y="525713"/>
                      <a:pt x="100858" y="525713"/>
                    </a:cubicBezTo>
                    <a:lnTo>
                      <a:pt x="80566" y="525713"/>
                    </a:lnTo>
                    <a:cubicBezTo>
                      <a:pt x="69709" y="525713"/>
                      <a:pt x="60898" y="516824"/>
                      <a:pt x="60898" y="506068"/>
                    </a:cubicBezTo>
                    <a:lnTo>
                      <a:pt x="60898" y="485801"/>
                    </a:lnTo>
                    <a:cubicBezTo>
                      <a:pt x="60898" y="474956"/>
                      <a:pt x="69709" y="466156"/>
                      <a:pt x="80566" y="466156"/>
                    </a:cubicBezTo>
                    <a:close/>
                    <a:moveTo>
                      <a:pt x="242924" y="404016"/>
                    </a:moveTo>
                    <a:cubicBezTo>
                      <a:pt x="242657" y="404016"/>
                      <a:pt x="242301" y="404371"/>
                      <a:pt x="242301" y="404638"/>
                    </a:cubicBezTo>
                    <a:lnTo>
                      <a:pt x="242301" y="425001"/>
                    </a:lnTo>
                    <a:cubicBezTo>
                      <a:pt x="242301" y="425268"/>
                      <a:pt x="242657" y="425623"/>
                      <a:pt x="242924" y="425623"/>
                    </a:cubicBezTo>
                    <a:lnTo>
                      <a:pt x="263222" y="425623"/>
                    </a:lnTo>
                    <a:cubicBezTo>
                      <a:pt x="263578" y="425623"/>
                      <a:pt x="263934" y="425268"/>
                      <a:pt x="263934" y="425001"/>
                    </a:cubicBezTo>
                    <a:lnTo>
                      <a:pt x="263934" y="404638"/>
                    </a:lnTo>
                    <a:cubicBezTo>
                      <a:pt x="263934" y="404371"/>
                      <a:pt x="263578" y="404016"/>
                      <a:pt x="263222" y="404016"/>
                    </a:cubicBezTo>
                    <a:close/>
                    <a:moveTo>
                      <a:pt x="161716" y="404016"/>
                    </a:moveTo>
                    <a:cubicBezTo>
                      <a:pt x="161360" y="404016"/>
                      <a:pt x="161093" y="404371"/>
                      <a:pt x="161093" y="404638"/>
                    </a:cubicBezTo>
                    <a:lnTo>
                      <a:pt x="161093" y="425001"/>
                    </a:lnTo>
                    <a:cubicBezTo>
                      <a:pt x="161093" y="425268"/>
                      <a:pt x="161360" y="425623"/>
                      <a:pt x="161716" y="425623"/>
                    </a:cubicBezTo>
                    <a:lnTo>
                      <a:pt x="182008" y="425623"/>
                    </a:lnTo>
                    <a:cubicBezTo>
                      <a:pt x="182364" y="425623"/>
                      <a:pt x="182631" y="425268"/>
                      <a:pt x="182631" y="425001"/>
                    </a:cubicBezTo>
                    <a:lnTo>
                      <a:pt x="182631" y="404638"/>
                    </a:lnTo>
                    <a:cubicBezTo>
                      <a:pt x="182631" y="404371"/>
                      <a:pt x="182364" y="404016"/>
                      <a:pt x="182008" y="404016"/>
                    </a:cubicBezTo>
                    <a:close/>
                    <a:moveTo>
                      <a:pt x="80566" y="404016"/>
                    </a:moveTo>
                    <a:cubicBezTo>
                      <a:pt x="80210" y="404016"/>
                      <a:pt x="79943" y="404371"/>
                      <a:pt x="79943" y="404638"/>
                    </a:cubicBezTo>
                    <a:lnTo>
                      <a:pt x="79943" y="425001"/>
                    </a:lnTo>
                    <a:cubicBezTo>
                      <a:pt x="79943" y="425268"/>
                      <a:pt x="80210" y="425623"/>
                      <a:pt x="80566" y="425623"/>
                    </a:cubicBezTo>
                    <a:lnTo>
                      <a:pt x="100858" y="425623"/>
                    </a:lnTo>
                    <a:cubicBezTo>
                      <a:pt x="101214" y="425623"/>
                      <a:pt x="101481" y="425268"/>
                      <a:pt x="101481" y="425001"/>
                    </a:cubicBezTo>
                    <a:lnTo>
                      <a:pt x="101481" y="404638"/>
                    </a:lnTo>
                    <a:cubicBezTo>
                      <a:pt x="101481" y="404371"/>
                      <a:pt x="101214" y="404016"/>
                      <a:pt x="100858" y="404016"/>
                    </a:cubicBezTo>
                    <a:close/>
                    <a:moveTo>
                      <a:pt x="242924" y="385076"/>
                    </a:moveTo>
                    <a:lnTo>
                      <a:pt x="263222" y="385076"/>
                    </a:lnTo>
                    <a:cubicBezTo>
                      <a:pt x="274083" y="385076"/>
                      <a:pt x="282896" y="393879"/>
                      <a:pt x="282896" y="404638"/>
                    </a:cubicBezTo>
                    <a:lnTo>
                      <a:pt x="282896" y="425001"/>
                    </a:lnTo>
                    <a:cubicBezTo>
                      <a:pt x="282896" y="435760"/>
                      <a:pt x="274083" y="444563"/>
                      <a:pt x="263222" y="444563"/>
                    </a:cubicBezTo>
                    <a:lnTo>
                      <a:pt x="242924" y="444563"/>
                    </a:lnTo>
                    <a:cubicBezTo>
                      <a:pt x="232152" y="444563"/>
                      <a:pt x="223339" y="435760"/>
                      <a:pt x="223339" y="425001"/>
                    </a:cubicBezTo>
                    <a:lnTo>
                      <a:pt x="223339" y="404638"/>
                    </a:lnTo>
                    <a:cubicBezTo>
                      <a:pt x="223339" y="393879"/>
                      <a:pt x="232152" y="385076"/>
                      <a:pt x="242924" y="385076"/>
                    </a:cubicBezTo>
                    <a:close/>
                    <a:moveTo>
                      <a:pt x="161716" y="385076"/>
                    </a:moveTo>
                    <a:lnTo>
                      <a:pt x="182008" y="385076"/>
                    </a:lnTo>
                    <a:cubicBezTo>
                      <a:pt x="192865" y="385076"/>
                      <a:pt x="201676" y="393879"/>
                      <a:pt x="201676" y="404638"/>
                    </a:cubicBezTo>
                    <a:lnTo>
                      <a:pt x="201676" y="425001"/>
                    </a:lnTo>
                    <a:cubicBezTo>
                      <a:pt x="201676" y="435760"/>
                      <a:pt x="192865" y="444563"/>
                      <a:pt x="182008" y="444563"/>
                    </a:cubicBezTo>
                    <a:lnTo>
                      <a:pt x="161716" y="444563"/>
                    </a:lnTo>
                    <a:cubicBezTo>
                      <a:pt x="150948" y="444563"/>
                      <a:pt x="142048" y="435760"/>
                      <a:pt x="142048" y="425001"/>
                    </a:cubicBezTo>
                    <a:lnTo>
                      <a:pt x="142048" y="404638"/>
                    </a:lnTo>
                    <a:cubicBezTo>
                      <a:pt x="142048" y="393879"/>
                      <a:pt x="150948" y="385076"/>
                      <a:pt x="161716" y="385076"/>
                    </a:cubicBezTo>
                    <a:close/>
                    <a:moveTo>
                      <a:pt x="80566" y="385076"/>
                    </a:moveTo>
                    <a:lnTo>
                      <a:pt x="100858" y="385076"/>
                    </a:lnTo>
                    <a:cubicBezTo>
                      <a:pt x="111715" y="385076"/>
                      <a:pt x="120526" y="393879"/>
                      <a:pt x="120526" y="404638"/>
                    </a:cubicBezTo>
                    <a:lnTo>
                      <a:pt x="120526" y="425001"/>
                    </a:lnTo>
                    <a:cubicBezTo>
                      <a:pt x="120526" y="435760"/>
                      <a:pt x="111715" y="444563"/>
                      <a:pt x="100858" y="444563"/>
                    </a:cubicBezTo>
                    <a:lnTo>
                      <a:pt x="80566" y="444563"/>
                    </a:lnTo>
                    <a:cubicBezTo>
                      <a:pt x="69709" y="444563"/>
                      <a:pt x="60898" y="435760"/>
                      <a:pt x="60898" y="425001"/>
                    </a:cubicBezTo>
                    <a:lnTo>
                      <a:pt x="60898" y="404638"/>
                    </a:lnTo>
                    <a:cubicBezTo>
                      <a:pt x="60898" y="393879"/>
                      <a:pt x="69709" y="385076"/>
                      <a:pt x="80566" y="385076"/>
                    </a:cubicBezTo>
                    <a:close/>
                    <a:moveTo>
                      <a:pt x="242924" y="322949"/>
                    </a:moveTo>
                    <a:cubicBezTo>
                      <a:pt x="242657" y="322949"/>
                      <a:pt x="242301" y="323215"/>
                      <a:pt x="242301" y="323571"/>
                    </a:cubicBezTo>
                    <a:lnTo>
                      <a:pt x="242301" y="343838"/>
                    </a:lnTo>
                    <a:cubicBezTo>
                      <a:pt x="242301" y="344194"/>
                      <a:pt x="242657" y="344549"/>
                      <a:pt x="242924" y="344549"/>
                    </a:cubicBezTo>
                    <a:lnTo>
                      <a:pt x="263222" y="344549"/>
                    </a:lnTo>
                    <a:cubicBezTo>
                      <a:pt x="263578" y="344549"/>
                      <a:pt x="263934" y="344194"/>
                      <a:pt x="263934" y="343838"/>
                    </a:cubicBezTo>
                    <a:lnTo>
                      <a:pt x="263934" y="323571"/>
                    </a:lnTo>
                    <a:cubicBezTo>
                      <a:pt x="263934" y="323215"/>
                      <a:pt x="263578" y="322949"/>
                      <a:pt x="263222" y="322949"/>
                    </a:cubicBezTo>
                    <a:close/>
                    <a:moveTo>
                      <a:pt x="161716" y="322949"/>
                    </a:moveTo>
                    <a:cubicBezTo>
                      <a:pt x="161360" y="322949"/>
                      <a:pt x="161093" y="323215"/>
                      <a:pt x="161093" y="323571"/>
                    </a:cubicBezTo>
                    <a:lnTo>
                      <a:pt x="161093" y="343838"/>
                    </a:lnTo>
                    <a:cubicBezTo>
                      <a:pt x="161093" y="344194"/>
                      <a:pt x="161360" y="344549"/>
                      <a:pt x="161716" y="344549"/>
                    </a:cubicBezTo>
                    <a:lnTo>
                      <a:pt x="182008" y="344549"/>
                    </a:lnTo>
                    <a:cubicBezTo>
                      <a:pt x="182364" y="344549"/>
                      <a:pt x="182631" y="344194"/>
                      <a:pt x="182631" y="343838"/>
                    </a:cubicBezTo>
                    <a:lnTo>
                      <a:pt x="182631" y="323571"/>
                    </a:lnTo>
                    <a:cubicBezTo>
                      <a:pt x="182631" y="323215"/>
                      <a:pt x="182364" y="322949"/>
                      <a:pt x="182008" y="322949"/>
                    </a:cubicBezTo>
                    <a:close/>
                    <a:moveTo>
                      <a:pt x="80566" y="322949"/>
                    </a:moveTo>
                    <a:cubicBezTo>
                      <a:pt x="80210" y="322949"/>
                      <a:pt x="79943" y="323215"/>
                      <a:pt x="79943" y="323571"/>
                    </a:cubicBezTo>
                    <a:lnTo>
                      <a:pt x="79943" y="343838"/>
                    </a:lnTo>
                    <a:cubicBezTo>
                      <a:pt x="79943" y="344194"/>
                      <a:pt x="80210" y="344549"/>
                      <a:pt x="80566" y="344549"/>
                    </a:cubicBezTo>
                    <a:lnTo>
                      <a:pt x="100858" y="344549"/>
                    </a:lnTo>
                    <a:cubicBezTo>
                      <a:pt x="101214" y="344549"/>
                      <a:pt x="101481" y="344194"/>
                      <a:pt x="101481" y="343838"/>
                    </a:cubicBezTo>
                    <a:lnTo>
                      <a:pt x="101481" y="323571"/>
                    </a:lnTo>
                    <a:cubicBezTo>
                      <a:pt x="101481" y="323215"/>
                      <a:pt x="101214" y="322949"/>
                      <a:pt x="100858" y="322949"/>
                    </a:cubicBezTo>
                    <a:close/>
                    <a:moveTo>
                      <a:pt x="242924" y="303926"/>
                    </a:moveTo>
                    <a:lnTo>
                      <a:pt x="263222" y="303926"/>
                    </a:lnTo>
                    <a:cubicBezTo>
                      <a:pt x="274083" y="303926"/>
                      <a:pt x="282896" y="312815"/>
                      <a:pt x="282896" y="323571"/>
                    </a:cubicBezTo>
                    <a:lnTo>
                      <a:pt x="282896" y="343838"/>
                    </a:lnTo>
                    <a:cubicBezTo>
                      <a:pt x="282896" y="354683"/>
                      <a:pt x="274083" y="363483"/>
                      <a:pt x="263222" y="363483"/>
                    </a:cubicBezTo>
                    <a:lnTo>
                      <a:pt x="242924" y="363483"/>
                    </a:lnTo>
                    <a:cubicBezTo>
                      <a:pt x="232152" y="363483"/>
                      <a:pt x="223339" y="354683"/>
                      <a:pt x="223339" y="343838"/>
                    </a:cubicBezTo>
                    <a:lnTo>
                      <a:pt x="223339" y="323571"/>
                    </a:lnTo>
                    <a:cubicBezTo>
                      <a:pt x="223339" y="312815"/>
                      <a:pt x="232152" y="303926"/>
                      <a:pt x="242924" y="303926"/>
                    </a:cubicBezTo>
                    <a:close/>
                    <a:moveTo>
                      <a:pt x="161716" y="303926"/>
                    </a:moveTo>
                    <a:lnTo>
                      <a:pt x="182008" y="303926"/>
                    </a:lnTo>
                    <a:cubicBezTo>
                      <a:pt x="192865" y="303926"/>
                      <a:pt x="201676" y="312815"/>
                      <a:pt x="201676" y="323571"/>
                    </a:cubicBezTo>
                    <a:lnTo>
                      <a:pt x="201676" y="343838"/>
                    </a:lnTo>
                    <a:cubicBezTo>
                      <a:pt x="201676" y="354683"/>
                      <a:pt x="192865" y="363483"/>
                      <a:pt x="182008" y="363483"/>
                    </a:cubicBezTo>
                    <a:lnTo>
                      <a:pt x="161716" y="363483"/>
                    </a:lnTo>
                    <a:cubicBezTo>
                      <a:pt x="150948" y="363483"/>
                      <a:pt x="142048" y="354683"/>
                      <a:pt x="142048" y="343838"/>
                    </a:cubicBezTo>
                    <a:lnTo>
                      <a:pt x="142048" y="323571"/>
                    </a:lnTo>
                    <a:cubicBezTo>
                      <a:pt x="142048" y="312815"/>
                      <a:pt x="150948" y="303926"/>
                      <a:pt x="161716" y="303926"/>
                    </a:cubicBezTo>
                    <a:close/>
                    <a:moveTo>
                      <a:pt x="80566" y="303926"/>
                    </a:moveTo>
                    <a:lnTo>
                      <a:pt x="100858" y="303926"/>
                    </a:lnTo>
                    <a:cubicBezTo>
                      <a:pt x="111715" y="303926"/>
                      <a:pt x="120526" y="312815"/>
                      <a:pt x="120526" y="323571"/>
                    </a:cubicBezTo>
                    <a:lnTo>
                      <a:pt x="120526" y="343838"/>
                    </a:lnTo>
                    <a:cubicBezTo>
                      <a:pt x="120526" y="354683"/>
                      <a:pt x="111715" y="363483"/>
                      <a:pt x="100858" y="363483"/>
                    </a:cubicBezTo>
                    <a:lnTo>
                      <a:pt x="80566" y="363483"/>
                    </a:lnTo>
                    <a:cubicBezTo>
                      <a:pt x="69709" y="363483"/>
                      <a:pt x="60898" y="354683"/>
                      <a:pt x="60898" y="343838"/>
                    </a:cubicBezTo>
                    <a:lnTo>
                      <a:pt x="60898" y="323571"/>
                    </a:lnTo>
                    <a:cubicBezTo>
                      <a:pt x="60898" y="312815"/>
                      <a:pt x="69709" y="303926"/>
                      <a:pt x="80566" y="303926"/>
                    </a:cubicBezTo>
                    <a:close/>
                    <a:moveTo>
                      <a:pt x="242925" y="222916"/>
                    </a:moveTo>
                    <a:lnTo>
                      <a:pt x="253061" y="222916"/>
                    </a:lnTo>
                    <a:cubicBezTo>
                      <a:pt x="258306" y="222916"/>
                      <a:pt x="262574" y="227174"/>
                      <a:pt x="262574" y="232407"/>
                    </a:cubicBezTo>
                    <a:cubicBezTo>
                      <a:pt x="262574" y="237640"/>
                      <a:pt x="258306" y="241898"/>
                      <a:pt x="253061" y="241898"/>
                    </a:cubicBezTo>
                    <a:lnTo>
                      <a:pt x="242925" y="241898"/>
                    </a:lnTo>
                    <a:cubicBezTo>
                      <a:pt x="237680" y="241898"/>
                      <a:pt x="233501" y="237640"/>
                      <a:pt x="233501" y="232407"/>
                    </a:cubicBezTo>
                    <a:cubicBezTo>
                      <a:pt x="233501" y="227174"/>
                      <a:pt x="237680" y="222916"/>
                      <a:pt x="242925" y="222916"/>
                    </a:cubicBezTo>
                    <a:close/>
                    <a:moveTo>
                      <a:pt x="192153" y="222916"/>
                    </a:moveTo>
                    <a:lnTo>
                      <a:pt x="202307" y="222916"/>
                    </a:lnTo>
                    <a:cubicBezTo>
                      <a:pt x="207562" y="222916"/>
                      <a:pt x="211837" y="227174"/>
                      <a:pt x="211837" y="232407"/>
                    </a:cubicBezTo>
                    <a:cubicBezTo>
                      <a:pt x="211837" y="237640"/>
                      <a:pt x="207562" y="241898"/>
                      <a:pt x="202307" y="241898"/>
                    </a:cubicBezTo>
                    <a:lnTo>
                      <a:pt x="192153" y="241898"/>
                    </a:lnTo>
                    <a:cubicBezTo>
                      <a:pt x="186898" y="241898"/>
                      <a:pt x="182623" y="237640"/>
                      <a:pt x="182623" y="232407"/>
                    </a:cubicBezTo>
                    <a:cubicBezTo>
                      <a:pt x="182623" y="227174"/>
                      <a:pt x="186898" y="222916"/>
                      <a:pt x="192153" y="222916"/>
                    </a:cubicBezTo>
                    <a:close/>
                    <a:moveTo>
                      <a:pt x="141417" y="222916"/>
                    </a:moveTo>
                    <a:lnTo>
                      <a:pt x="151571" y="222916"/>
                    </a:lnTo>
                    <a:cubicBezTo>
                      <a:pt x="156826" y="222916"/>
                      <a:pt x="161101" y="227174"/>
                      <a:pt x="161101" y="232407"/>
                    </a:cubicBezTo>
                    <a:cubicBezTo>
                      <a:pt x="161101" y="237640"/>
                      <a:pt x="156826" y="241898"/>
                      <a:pt x="151571" y="241898"/>
                    </a:cubicBezTo>
                    <a:lnTo>
                      <a:pt x="141417" y="241898"/>
                    </a:lnTo>
                    <a:cubicBezTo>
                      <a:pt x="136162" y="241898"/>
                      <a:pt x="131887" y="237640"/>
                      <a:pt x="131887" y="232407"/>
                    </a:cubicBezTo>
                    <a:cubicBezTo>
                      <a:pt x="131887" y="227174"/>
                      <a:pt x="136162" y="222916"/>
                      <a:pt x="141417" y="222916"/>
                    </a:cubicBezTo>
                    <a:close/>
                    <a:moveTo>
                      <a:pt x="90728" y="222916"/>
                    </a:moveTo>
                    <a:lnTo>
                      <a:pt x="100858" y="222916"/>
                    </a:lnTo>
                    <a:cubicBezTo>
                      <a:pt x="106100" y="222916"/>
                      <a:pt x="110365" y="227174"/>
                      <a:pt x="110365" y="232407"/>
                    </a:cubicBezTo>
                    <a:cubicBezTo>
                      <a:pt x="110365" y="237640"/>
                      <a:pt x="106100" y="241898"/>
                      <a:pt x="100858" y="241898"/>
                    </a:cubicBezTo>
                    <a:lnTo>
                      <a:pt x="90728" y="241898"/>
                    </a:lnTo>
                    <a:cubicBezTo>
                      <a:pt x="85486" y="241898"/>
                      <a:pt x="81221" y="237640"/>
                      <a:pt x="81221" y="232407"/>
                    </a:cubicBezTo>
                    <a:cubicBezTo>
                      <a:pt x="81221" y="227174"/>
                      <a:pt x="85486" y="222916"/>
                      <a:pt x="90728" y="222916"/>
                    </a:cubicBezTo>
                    <a:close/>
                    <a:moveTo>
                      <a:pt x="100887" y="100096"/>
                    </a:moveTo>
                    <a:cubicBezTo>
                      <a:pt x="100531" y="100096"/>
                      <a:pt x="100264" y="100362"/>
                      <a:pt x="100264" y="100718"/>
                    </a:cubicBezTo>
                    <a:lnTo>
                      <a:pt x="100264" y="181756"/>
                    </a:lnTo>
                    <a:cubicBezTo>
                      <a:pt x="100264" y="182112"/>
                      <a:pt x="100531" y="182378"/>
                      <a:pt x="100887" y="182378"/>
                    </a:cubicBezTo>
                    <a:lnTo>
                      <a:pt x="242908" y="182378"/>
                    </a:lnTo>
                    <a:cubicBezTo>
                      <a:pt x="243264" y="182378"/>
                      <a:pt x="243620" y="182112"/>
                      <a:pt x="243620" y="181756"/>
                    </a:cubicBezTo>
                    <a:lnTo>
                      <a:pt x="243620" y="100718"/>
                    </a:lnTo>
                    <a:cubicBezTo>
                      <a:pt x="243620" y="100362"/>
                      <a:pt x="243264" y="100096"/>
                      <a:pt x="242908" y="100096"/>
                    </a:cubicBezTo>
                    <a:close/>
                    <a:moveTo>
                      <a:pt x="100887" y="81080"/>
                    </a:moveTo>
                    <a:lnTo>
                      <a:pt x="242908" y="81080"/>
                    </a:lnTo>
                    <a:cubicBezTo>
                      <a:pt x="253764" y="81080"/>
                      <a:pt x="262574" y="89877"/>
                      <a:pt x="262574" y="100718"/>
                    </a:cubicBezTo>
                    <a:lnTo>
                      <a:pt x="262574" y="181756"/>
                    </a:lnTo>
                    <a:cubicBezTo>
                      <a:pt x="262574" y="192597"/>
                      <a:pt x="253764" y="201394"/>
                      <a:pt x="242908" y="201394"/>
                    </a:cubicBezTo>
                    <a:lnTo>
                      <a:pt x="100887" y="201394"/>
                    </a:lnTo>
                    <a:cubicBezTo>
                      <a:pt x="90031" y="201394"/>
                      <a:pt x="81221" y="192597"/>
                      <a:pt x="81221" y="181756"/>
                    </a:cubicBezTo>
                    <a:lnTo>
                      <a:pt x="81221" y="100718"/>
                    </a:lnTo>
                    <a:cubicBezTo>
                      <a:pt x="81221" y="89877"/>
                      <a:pt x="90031" y="81080"/>
                      <a:pt x="100887" y="81080"/>
                    </a:cubicBezTo>
                    <a:close/>
                    <a:moveTo>
                      <a:pt x="39962" y="49412"/>
                    </a:moveTo>
                    <a:cubicBezTo>
                      <a:pt x="28391" y="49412"/>
                      <a:pt x="19046" y="58744"/>
                      <a:pt x="19046" y="70297"/>
                    </a:cubicBezTo>
                    <a:lnTo>
                      <a:pt x="19046" y="256748"/>
                    </a:lnTo>
                    <a:cubicBezTo>
                      <a:pt x="19046" y="273189"/>
                      <a:pt x="21716" y="289453"/>
                      <a:pt x="26878" y="305005"/>
                    </a:cubicBezTo>
                    <a:lnTo>
                      <a:pt x="30528" y="315936"/>
                    </a:lnTo>
                    <a:cubicBezTo>
                      <a:pt x="36402" y="333444"/>
                      <a:pt x="39339" y="351662"/>
                      <a:pt x="39339" y="370148"/>
                    </a:cubicBezTo>
                    <a:lnTo>
                      <a:pt x="39339" y="566819"/>
                    </a:lnTo>
                    <a:cubicBezTo>
                      <a:pt x="39339" y="578283"/>
                      <a:pt x="48684" y="587704"/>
                      <a:pt x="60254" y="587704"/>
                    </a:cubicBezTo>
                    <a:lnTo>
                      <a:pt x="283559" y="587704"/>
                    </a:lnTo>
                    <a:cubicBezTo>
                      <a:pt x="295040" y="587704"/>
                      <a:pt x="304474" y="578283"/>
                      <a:pt x="304474" y="566819"/>
                    </a:cubicBezTo>
                    <a:lnTo>
                      <a:pt x="304474" y="370148"/>
                    </a:lnTo>
                    <a:cubicBezTo>
                      <a:pt x="304474" y="351662"/>
                      <a:pt x="307411" y="333444"/>
                      <a:pt x="313285" y="315936"/>
                    </a:cubicBezTo>
                    <a:lnTo>
                      <a:pt x="316935" y="305005"/>
                    </a:lnTo>
                    <a:cubicBezTo>
                      <a:pt x="322097" y="289453"/>
                      <a:pt x="324767" y="273189"/>
                      <a:pt x="324767" y="256748"/>
                    </a:cubicBezTo>
                    <a:lnTo>
                      <a:pt x="324767" y="70297"/>
                    </a:lnTo>
                    <a:cubicBezTo>
                      <a:pt x="324767" y="58744"/>
                      <a:pt x="315333" y="49412"/>
                      <a:pt x="303851" y="49412"/>
                    </a:cubicBezTo>
                    <a:lnTo>
                      <a:pt x="303139" y="49412"/>
                    </a:lnTo>
                    <a:lnTo>
                      <a:pt x="303139" y="242529"/>
                    </a:lnTo>
                    <a:cubicBezTo>
                      <a:pt x="303139" y="264569"/>
                      <a:pt x="285250" y="282432"/>
                      <a:pt x="263178" y="282432"/>
                    </a:cubicBezTo>
                    <a:lnTo>
                      <a:pt x="80546" y="282432"/>
                    </a:lnTo>
                    <a:cubicBezTo>
                      <a:pt x="58563" y="282432"/>
                      <a:pt x="40585" y="264569"/>
                      <a:pt x="40585" y="242529"/>
                    </a:cubicBezTo>
                    <a:lnTo>
                      <a:pt x="40585" y="49412"/>
                    </a:lnTo>
                    <a:close/>
                    <a:moveTo>
                      <a:pt x="90742" y="40505"/>
                    </a:moveTo>
                    <a:lnTo>
                      <a:pt x="253053" y="40505"/>
                    </a:lnTo>
                    <a:cubicBezTo>
                      <a:pt x="258303" y="40505"/>
                      <a:pt x="262574" y="44779"/>
                      <a:pt x="262574" y="50032"/>
                    </a:cubicBezTo>
                    <a:cubicBezTo>
                      <a:pt x="262574" y="55284"/>
                      <a:pt x="258303" y="59558"/>
                      <a:pt x="253053" y="59558"/>
                    </a:cubicBezTo>
                    <a:lnTo>
                      <a:pt x="90742" y="59558"/>
                    </a:lnTo>
                    <a:cubicBezTo>
                      <a:pt x="85492" y="59558"/>
                      <a:pt x="81221" y="55284"/>
                      <a:pt x="81221" y="50032"/>
                    </a:cubicBezTo>
                    <a:cubicBezTo>
                      <a:pt x="81221" y="44779"/>
                      <a:pt x="85492" y="40505"/>
                      <a:pt x="90742" y="40505"/>
                    </a:cubicBezTo>
                    <a:close/>
                    <a:moveTo>
                      <a:pt x="80546" y="19018"/>
                    </a:moveTo>
                    <a:cubicBezTo>
                      <a:pt x="69065" y="19018"/>
                      <a:pt x="59631" y="28350"/>
                      <a:pt x="59631" y="39903"/>
                    </a:cubicBezTo>
                    <a:cubicBezTo>
                      <a:pt x="59631" y="39903"/>
                      <a:pt x="59631" y="39903"/>
                      <a:pt x="59631" y="39992"/>
                    </a:cubicBezTo>
                    <a:lnTo>
                      <a:pt x="59631" y="242529"/>
                    </a:lnTo>
                    <a:cubicBezTo>
                      <a:pt x="59631" y="254082"/>
                      <a:pt x="69065" y="263414"/>
                      <a:pt x="80546" y="263414"/>
                    </a:cubicBezTo>
                    <a:lnTo>
                      <a:pt x="263178" y="263414"/>
                    </a:lnTo>
                    <a:cubicBezTo>
                      <a:pt x="274748" y="263414"/>
                      <a:pt x="284182" y="254082"/>
                      <a:pt x="284182" y="242529"/>
                    </a:cubicBezTo>
                    <a:lnTo>
                      <a:pt x="284182" y="39992"/>
                    </a:lnTo>
                    <a:cubicBezTo>
                      <a:pt x="284182" y="39903"/>
                      <a:pt x="284182" y="39903"/>
                      <a:pt x="284182" y="39903"/>
                    </a:cubicBezTo>
                    <a:cubicBezTo>
                      <a:pt x="284093" y="28350"/>
                      <a:pt x="274748" y="19018"/>
                      <a:pt x="263178" y="19018"/>
                    </a:cubicBezTo>
                    <a:close/>
                    <a:moveTo>
                      <a:pt x="80546" y="0"/>
                    </a:moveTo>
                    <a:lnTo>
                      <a:pt x="263178" y="0"/>
                    </a:lnTo>
                    <a:cubicBezTo>
                      <a:pt x="281957" y="0"/>
                      <a:pt x="297710" y="12975"/>
                      <a:pt x="301982" y="30394"/>
                    </a:cubicBezTo>
                    <a:lnTo>
                      <a:pt x="303851" y="30394"/>
                    </a:lnTo>
                    <a:cubicBezTo>
                      <a:pt x="325835" y="30394"/>
                      <a:pt x="343724" y="48257"/>
                      <a:pt x="343724" y="70297"/>
                    </a:cubicBezTo>
                    <a:lnTo>
                      <a:pt x="343724" y="256748"/>
                    </a:lnTo>
                    <a:cubicBezTo>
                      <a:pt x="343724" y="275233"/>
                      <a:pt x="340787" y="293541"/>
                      <a:pt x="334913" y="311048"/>
                    </a:cubicBezTo>
                    <a:lnTo>
                      <a:pt x="331353" y="321891"/>
                    </a:lnTo>
                    <a:cubicBezTo>
                      <a:pt x="326102" y="337532"/>
                      <a:pt x="323432" y="353706"/>
                      <a:pt x="323432" y="370148"/>
                    </a:cubicBezTo>
                    <a:lnTo>
                      <a:pt x="323432" y="566819"/>
                    </a:lnTo>
                    <a:cubicBezTo>
                      <a:pt x="323432" y="588770"/>
                      <a:pt x="305542" y="606722"/>
                      <a:pt x="283470" y="606722"/>
                    </a:cubicBezTo>
                    <a:lnTo>
                      <a:pt x="60254" y="606722"/>
                    </a:lnTo>
                    <a:cubicBezTo>
                      <a:pt x="38271" y="606722"/>
                      <a:pt x="20292" y="588770"/>
                      <a:pt x="20292" y="566819"/>
                    </a:cubicBezTo>
                    <a:lnTo>
                      <a:pt x="20292" y="370148"/>
                    </a:lnTo>
                    <a:cubicBezTo>
                      <a:pt x="20292" y="353706"/>
                      <a:pt x="17711" y="337532"/>
                      <a:pt x="12460" y="321891"/>
                    </a:cubicBezTo>
                    <a:lnTo>
                      <a:pt x="8811" y="311048"/>
                    </a:lnTo>
                    <a:cubicBezTo>
                      <a:pt x="3026" y="293541"/>
                      <a:pt x="0" y="275233"/>
                      <a:pt x="0" y="256748"/>
                    </a:cubicBezTo>
                    <a:lnTo>
                      <a:pt x="0" y="70297"/>
                    </a:lnTo>
                    <a:cubicBezTo>
                      <a:pt x="0" y="48257"/>
                      <a:pt x="17978" y="30394"/>
                      <a:pt x="39962" y="30394"/>
                    </a:cubicBezTo>
                    <a:lnTo>
                      <a:pt x="41742" y="30394"/>
                    </a:lnTo>
                    <a:cubicBezTo>
                      <a:pt x="46014" y="12975"/>
                      <a:pt x="61767" y="0"/>
                      <a:pt x="80546" y="0"/>
                    </a:cubicBezTo>
                    <a:close/>
                  </a:path>
                </a:pathLst>
              </a:custGeom>
              <a:solidFill>
                <a:srgbClr val="373D41"/>
              </a:solidFill>
              <a:ln>
                <a:noFill/>
              </a:ln>
            </p:spPr>
          </p:sp>
          <p:sp>
            <p:nvSpPr>
              <p:cNvPr id="197" name="stamp_235701"/>
              <p:cNvSpPr>
                <a:spLocks noChangeAspect="1"/>
              </p:cNvSpPr>
              <p:nvPr/>
            </p:nvSpPr>
            <p:spPr bwMode="auto">
              <a:xfrm>
                <a:off x="7785720" y="3516001"/>
                <a:ext cx="86210" cy="100780"/>
              </a:xfrm>
              <a:custGeom>
                <a:avLst/>
                <a:gdLst>
                  <a:gd name="connsiteX0" fmla="*/ 114821 w 519008"/>
                  <a:gd name="connsiteY0" fmla="*/ 521406 h 606722"/>
                  <a:gd name="connsiteX1" fmla="*/ 114821 w 519008"/>
                  <a:gd name="connsiteY1" fmla="*/ 562287 h 606722"/>
                  <a:gd name="connsiteX2" fmla="*/ 404098 w 519008"/>
                  <a:gd name="connsiteY2" fmla="*/ 562287 h 606722"/>
                  <a:gd name="connsiteX3" fmla="*/ 404098 w 519008"/>
                  <a:gd name="connsiteY3" fmla="*/ 521406 h 606722"/>
                  <a:gd name="connsiteX4" fmla="*/ 44415 w 519008"/>
                  <a:gd name="connsiteY4" fmla="*/ 414405 h 606722"/>
                  <a:gd name="connsiteX5" fmla="*/ 44415 w 519008"/>
                  <a:gd name="connsiteY5" fmla="*/ 477059 h 606722"/>
                  <a:gd name="connsiteX6" fmla="*/ 474504 w 519008"/>
                  <a:gd name="connsiteY6" fmla="*/ 477059 h 606722"/>
                  <a:gd name="connsiteX7" fmla="*/ 474504 w 519008"/>
                  <a:gd name="connsiteY7" fmla="*/ 414405 h 606722"/>
                  <a:gd name="connsiteX8" fmla="*/ 259504 w 519008"/>
                  <a:gd name="connsiteY8" fmla="*/ 104084 h 606722"/>
                  <a:gd name="connsiteX9" fmla="*/ 291576 w 519008"/>
                  <a:gd name="connsiteY9" fmla="*/ 136121 h 606722"/>
                  <a:gd name="connsiteX10" fmla="*/ 259504 w 519008"/>
                  <a:gd name="connsiteY10" fmla="*/ 168158 h 606722"/>
                  <a:gd name="connsiteX11" fmla="*/ 227432 w 519008"/>
                  <a:gd name="connsiteY11" fmla="*/ 136121 h 606722"/>
                  <a:gd name="connsiteX12" fmla="*/ 259504 w 519008"/>
                  <a:gd name="connsiteY12" fmla="*/ 104084 h 606722"/>
                  <a:gd name="connsiteX13" fmla="*/ 259460 w 519008"/>
                  <a:gd name="connsiteY13" fmla="*/ 44435 h 606722"/>
                  <a:gd name="connsiteX14" fmla="*/ 204097 w 519008"/>
                  <a:gd name="connsiteY14" fmla="*/ 209380 h 606722"/>
                  <a:gd name="connsiteX15" fmla="*/ 212819 w 519008"/>
                  <a:gd name="connsiteY15" fmla="*/ 225021 h 606722"/>
                  <a:gd name="connsiteX16" fmla="*/ 225904 w 519008"/>
                  <a:gd name="connsiteY16" fmla="*/ 369970 h 606722"/>
                  <a:gd name="connsiteX17" fmla="*/ 293016 w 519008"/>
                  <a:gd name="connsiteY17" fmla="*/ 369970 h 606722"/>
                  <a:gd name="connsiteX18" fmla="*/ 306189 w 519008"/>
                  <a:gd name="connsiteY18" fmla="*/ 225021 h 606722"/>
                  <a:gd name="connsiteX19" fmla="*/ 314912 w 519008"/>
                  <a:gd name="connsiteY19" fmla="*/ 209380 h 606722"/>
                  <a:gd name="connsiteX20" fmla="*/ 259460 w 519008"/>
                  <a:gd name="connsiteY20" fmla="*/ 44435 h 606722"/>
                  <a:gd name="connsiteX21" fmla="*/ 259460 w 519008"/>
                  <a:gd name="connsiteY21" fmla="*/ 0 h 606722"/>
                  <a:gd name="connsiteX22" fmla="*/ 349625 w 519008"/>
                  <a:gd name="connsiteY22" fmla="*/ 238352 h 606722"/>
                  <a:gd name="connsiteX23" fmla="*/ 337698 w 519008"/>
                  <a:gd name="connsiteY23" fmla="*/ 369970 h 606722"/>
                  <a:gd name="connsiteX24" fmla="*/ 496756 w 519008"/>
                  <a:gd name="connsiteY24" fmla="*/ 369970 h 606722"/>
                  <a:gd name="connsiteX25" fmla="*/ 519008 w 519008"/>
                  <a:gd name="connsiteY25" fmla="*/ 392188 h 606722"/>
                  <a:gd name="connsiteX26" fmla="*/ 519008 w 519008"/>
                  <a:gd name="connsiteY26" fmla="*/ 499188 h 606722"/>
                  <a:gd name="connsiteX27" fmla="*/ 496756 w 519008"/>
                  <a:gd name="connsiteY27" fmla="*/ 521406 h 606722"/>
                  <a:gd name="connsiteX28" fmla="*/ 448603 w 519008"/>
                  <a:gd name="connsiteY28" fmla="*/ 521406 h 606722"/>
                  <a:gd name="connsiteX29" fmla="*/ 448603 w 519008"/>
                  <a:gd name="connsiteY29" fmla="*/ 584504 h 606722"/>
                  <a:gd name="connsiteX30" fmla="*/ 426350 w 519008"/>
                  <a:gd name="connsiteY30" fmla="*/ 606722 h 606722"/>
                  <a:gd name="connsiteX31" fmla="*/ 92658 w 519008"/>
                  <a:gd name="connsiteY31" fmla="*/ 606722 h 606722"/>
                  <a:gd name="connsiteX32" fmla="*/ 70406 w 519008"/>
                  <a:gd name="connsiteY32" fmla="*/ 584504 h 606722"/>
                  <a:gd name="connsiteX33" fmla="*/ 70406 w 519008"/>
                  <a:gd name="connsiteY33" fmla="*/ 521406 h 606722"/>
                  <a:gd name="connsiteX34" fmla="*/ 22252 w 519008"/>
                  <a:gd name="connsiteY34" fmla="*/ 521406 h 606722"/>
                  <a:gd name="connsiteX35" fmla="*/ 0 w 519008"/>
                  <a:gd name="connsiteY35" fmla="*/ 499188 h 606722"/>
                  <a:gd name="connsiteX36" fmla="*/ 0 w 519008"/>
                  <a:gd name="connsiteY36" fmla="*/ 392188 h 606722"/>
                  <a:gd name="connsiteX37" fmla="*/ 22252 w 519008"/>
                  <a:gd name="connsiteY37" fmla="*/ 369970 h 606722"/>
                  <a:gd name="connsiteX38" fmla="*/ 181310 w 519008"/>
                  <a:gd name="connsiteY38" fmla="*/ 369970 h 606722"/>
                  <a:gd name="connsiteX39" fmla="*/ 169383 w 519008"/>
                  <a:gd name="connsiteY39" fmla="*/ 238352 h 606722"/>
                  <a:gd name="connsiteX40" fmla="*/ 259460 w 519008"/>
                  <a:gd name="connsiteY4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008" h="606722">
                    <a:moveTo>
                      <a:pt x="114821" y="521406"/>
                    </a:moveTo>
                    <a:lnTo>
                      <a:pt x="114821" y="562287"/>
                    </a:lnTo>
                    <a:lnTo>
                      <a:pt x="404098" y="562287"/>
                    </a:lnTo>
                    <a:lnTo>
                      <a:pt x="404098" y="521406"/>
                    </a:lnTo>
                    <a:close/>
                    <a:moveTo>
                      <a:pt x="44415" y="414405"/>
                    </a:moveTo>
                    <a:lnTo>
                      <a:pt x="44415" y="477059"/>
                    </a:lnTo>
                    <a:lnTo>
                      <a:pt x="474504" y="477059"/>
                    </a:lnTo>
                    <a:lnTo>
                      <a:pt x="474504" y="414405"/>
                    </a:lnTo>
                    <a:close/>
                    <a:moveTo>
                      <a:pt x="259504" y="104084"/>
                    </a:moveTo>
                    <a:cubicBezTo>
                      <a:pt x="277217" y="104084"/>
                      <a:pt x="291576" y="118427"/>
                      <a:pt x="291576" y="136121"/>
                    </a:cubicBezTo>
                    <a:cubicBezTo>
                      <a:pt x="291576" y="153815"/>
                      <a:pt x="277217" y="168158"/>
                      <a:pt x="259504" y="168158"/>
                    </a:cubicBezTo>
                    <a:cubicBezTo>
                      <a:pt x="241791" y="168158"/>
                      <a:pt x="227432" y="153815"/>
                      <a:pt x="227432" y="136121"/>
                    </a:cubicBezTo>
                    <a:cubicBezTo>
                      <a:pt x="227432" y="118427"/>
                      <a:pt x="241791" y="104084"/>
                      <a:pt x="259504" y="104084"/>
                    </a:cubicBezTo>
                    <a:close/>
                    <a:moveTo>
                      <a:pt x="259460" y="44435"/>
                    </a:moveTo>
                    <a:cubicBezTo>
                      <a:pt x="171519" y="44435"/>
                      <a:pt x="134225" y="156502"/>
                      <a:pt x="204097" y="209380"/>
                    </a:cubicBezTo>
                    <a:cubicBezTo>
                      <a:pt x="209081" y="213113"/>
                      <a:pt x="212285" y="218800"/>
                      <a:pt x="212819" y="225021"/>
                    </a:cubicBezTo>
                    <a:lnTo>
                      <a:pt x="225904" y="369970"/>
                    </a:lnTo>
                    <a:lnTo>
                      <a:pt x="293016" y="369970"/>
                    </a:lnTo>
                    <a:lnTo>
                      <a:pt x="306189" y="225021"/>
                    </a:lnTo>
                    <a:cubicBezTo>
                      <a:pt x="306723" y="218800"/>
                      <a:pt x="309838" y="213113"/>
                      <a:pt x="314912" y="209380"/>
                    </a:cubicBezTo>
                    <a:cubicBezTo>
                      <a:pt x="384962" y="156413"/>
                      <a:pt x="347400" y="44435"/>
                      <a:pt x="259460" y="44435"/>
                    </a:cubicBezTo>
                    <a:close/>
                    <a:moveTo>
                      <a:pt x="259460" y="0"/>
                    </a:moveTo>
                    <a:cubicBezTo>
                      <a:pt x="385852" y="0"/>
                      <a:pt x="443084" y="156679"/>
                      <a:pt x="349625" y="238352"/>
                    </a:cubicBezTo>
                    <a:lnTo>
                      <a:pt x="337698" y="369970"/>
                    </a:lnTo>
                    <a:lnTo>
                      <a:pt x="496756" y="369970"/>
                    </a:lnTo>
                    <a:cubicBezTo>
                      <a:pt x="509039" y="369970"/>
                      <a:pt x="519008" y="379923"/>
                      <a:pt x="519008" y="392188"/>
                    </a:cubicBezTo>
                    <a:lnTo>
                      <a:pt x="519008" y="499188"/>
                    </a:lnTo>
                    <a:cubicBezTo>
                      <a:pt x="519008" y="511452"/>
                      <a:pt x="509039" y="521406"/>
                      <a:pt x="496756" y="521406"/>
                    </a:cubicBezTo>
                    <a:lnTo>
                      <a:pt x="448603" y="521406"/>
                    </a:lnTo>
                    <a:lnTo>
                      <a:pt x="448603" y="584504"/>
                    </a:lnTo>
                    <a:cubicBezTo>
                      <a:pt x="448603" y="596768"/>
                      <a:pt x="438634" y="606722"/>
                      <a:pt x="426350" y="606722"/>
                    </a:cubicBezTo>
                    <a:lnTo>
                      <a:pt x="92658" y="606722"/>
                    </a:lnTo>
                    <a:cubicBezTo>
                      <a:pt x="80375" y="606722"/>
                      <a:pt x="70406" y="596768"/>
                      <a:pt x="70406" y="584504"/>
                    </a:cubicBezTo>
                    <a:lnTo>
                      <a:pt x="70406" y="521406"/>
                    </a:lnTo>
                    <a:lnTo>
                      <a:pt x="22252" y="521406"/>
                    </a:lnTo>
                    <a:cubicBezTo>
                      <a:pt x="9969" y="521406"/>
                      <a:pt x="0" y="511452"/>
                      <a:pt x="0" y="499188"/>
                    </a:cubicBezTo>
                    <a:lnTo>
                      <a:pt x="0" y="392188"/>
                    </a:lnTo>
                    <a:cubicBezTo>
                      <a:pt x="0" y="379923"/>
                      <a:pt x="9969" y="369970"/>
                      <a:pt x="22252" y="369970"/>
                    </a:cubicBezTo>
                    <a:lnTo>
                      <a:pt x="181310" y="369970"/>
                    </a:lnTo>
                    <a:lnTo>
                      <a:pt x="169383" y="238352"/>
                    </a:lnTo>
                    <a:cubicBezTo>
                      <a:pt x="76102" y="156857"/>
                      <a:pt x="132979" y="0"/>
                      <a:pt x="259460" y="0"/>
                    </a:cubicBezTo>
                    <a:close/>
                  </a:path>
                </a:pathLst>
              </a:custGeom>
              <a:solidFill>
                <a:srgbClr val="373D41"/>
              </a:solidFill>
              <a:ln>
                <a:noFill/>
              </a:ln>
            </p:spPr>
          </p:sp>
          <p:sp>
            <p:nvSpPr>
              <p:cNvPr id="198" name="wifi-signal_61692"/>
              <p:cNvSpPr>
                <a:spLocks noChangeAspect="1"/>
              </p:cNvSpPr>
              <p:nvPr/>
            </p:nvSpPr>
            <p:spPr bwMode="auto">
              <a:xfrm>
                <a:off x="7557258" y="3526996"/>
                <a:ext cx="100780" cy="787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525" h="476528">
                    <a:moveTo>
                      <a:pt x="304707" y="335318"/>
                    </a:moveTo>
                    <a:cubicBezTo>
                      <a:pt x="277106" y="335318"/>
                      <a:pt x="254553" y="357732"/>
                      <a:pt x="254553" y="385414"/>
                    </a:cubicBezTo>
                    <a:cubicBezTo>
                      <a:pt x="254553" y="412983"/>
                      <a:pt x="277106" y="435510"/>
                      <a:pt x="304707" y="435510"/>
                    </a:cubicBezTo>
                    <a:cubicBezTo>
                      <a:pt x="332421" y="435510"/>
                      <a:pt x="354862" y="412983"/>
                      <a:pt x="354862" y="385414"/>
                    </a:cubicBezTo>
                    <a:cubicBezTo>
                      <a:pt x="354862" y="357732"/>
                      <a:pt x="332421" y="335318"/>
                      <a:pt x="304707" y="335318"/>
                    </a:cubicBezTo>
                    <a:close/>
                    <a:moveTo>
                      <a:pt x="304707" y="294187"/>
                    </a:moveTo>
                    <a:cubicBezTo>
                      <a:pt x="355086" y="294187"/>
                      <a:pt x="396040" y="335093"/>
                      <a:pt x="396040" y="385414"/>
                    </a:cubicBezTo>
                    <a:cubicBezTo>
                      <a:pt x="396040" y="435622"/>
                      <a:pt x="355086" y="476528"/>
                      <a:pt x="304707" y="476528"/>
                    </a:cubicBezTo>
                    <a:cubicBezTo>
                      <a:pt x="254441" y="476528"/>
                      <a:pt x="213487" y="435622"/>
                      <a:pt x="213487" y="385414"/>
                    </a:cubicBezTo>
                    <a:cubicBezTo>
                      <a:pt x="213487" y="335093"/>
                      <a:pt x="254441" y="294187"/>
                      <a:pt x="304707" y="294187"/>
                    </a:cubicBezTo>
                    <a:close/>
                    <a:moveTo>
                      <a:pt x="304742" y="194902"/>
                    </a:moveTo>
                    <a:cubicBezTo>
                      <a:pt x="365453" y="194902"/>
                      <a:pt x="422572" y="218541"/>
                      <a:pt x="465552" y="261338"/>
                    </a:cubicBezTo>
                    <a:cubicBezTo>
                      <a:pt x="473520" y="269405"/>
                      <a:pt x="473520" y="282400"/>
                      <a:pt x="465552" y="290467"/>
                    </a:cubicBezTo>
                    <a:cubicBezTo>
                      <a:pt x="457473" y="298421"/>
                      <a:pt x="444455" y="298421"/>
                      <a:pt x="436488" y="290467"/>
                    </a:cubicBezTo>
                    <a:cubicBezTo>
                      <a:pt x="401251" y="255288"/>
                      <a:pt x="354567" y="236019"/>
                      <a:pt x="304742" y="236019"/>
                    </a:cubicBezTo>
                    <a:cubicBezTo>
                      <a:pt x="255029" y="236019"/>
                      <a:pt x="208345" y="255288"/>
                      <a:pt x="173108" y="290467"/>
                    </a:cubicBezTo>
                    <a:cubicBezTo>
                      <a:pt x="169069" y="294388"/>
                      <a:pt x="163906" y="296405"/>
                      <a:pt x="158632" y="296405"/>
                    </a:cubicBezTo>
                    <a:cubicBezTo>
                      <a:pt x="153358" y="296405"/>
                      <a:pt x="148083" y="294388"/>
                      <a:pt x="144044" y="290467"/>
                    </a:cubicBezTo>
                    <a:cubicBezTo>
                      <a:pt x="136076" y="282400"/>
                      <a:pt x="136076" y="269405"/>
                      <a:pt x="144044" y="261338"/>
                    </a:cubicBezTo>
                    <a:cubicBezTo>
                      <a:pt x="187024" y="218541"/>
                      <a:pt x="244031" y="194902"/>
                      <a:pt x="304742" y="194902"/>
                    </a:cubicBezTo>
                    <a:close/>
                    <a:moveTo>
                      <a:pt x="304721" y="92728"/>
                    </a:moveTo>
                    <a:cubicBezTo>
                      <a:pt x="389157" y="92728"/>
                      <a:pt x="473606" y="124840"/>
                      <a:pt x="537911" y="189063"/>
                    </a:cubicBezTo>
                    <a:cubicBezTo>
                      <a:pt x="545991" y="197133"/>
                      <a:pt x="545991" y="210022"/>
                      <a:pt x="537911" y="218092"/>
                    </a:cubicBezTo>
                    <a:cubicBezTo>
                      <a:pt x="533871" y="222127"/>
                      <a:pt x="528596" y="224145"/>
                      <a:pt x="523434" y="224145"/>
                    </a:cubicBezTo>
                    <a:cubicBezTo>
                      <a:pt x="518159" y="224145"/>
                      <a:pt x="512885" y="222127"/>
                      <a:pt x="508844" y="218092"/>
                    </a:cubicBezTo>
                    <a:cubicBezTo>
                      <a:pt x="396283" y="105673"/>
                      <a:pt x="213243" y="105673"/>
                      <a:pt x="100682" y="218092"/>
                    </a:cubicBezTo>
                    <a:cubicBezTo>
                      <a:pt x="92601" y="226162"/>
                      <a:pt x="79583" y="226162"/>
                      <a:pt x="71615" y="218092"/>
                    </a:cubicBezTo>
                    <a:cubicBezTo>
                      <a:pt x="63535" y="210022"/>
                      <a:pt x="63535" y="197133"/>
                      <a:pt x="71615" y="189063"/>
                    </a:cubicBezTo>
                    <a:cubicBezTo>
                      <a:pt x="135864" y="124840"/>
                      <a:pt x="220286" y="92728"/>
                      <a:pt x="304721" y="92728"/>
                    </a:cubicBezTo>
                    <a:close/>
                    <a:moveTo>
                      <a:pt x="304707" y="0"/>
                    </a:moveTo>
                    <a:cubicBezTo>
                      <a:pt x="417611" y="0"/>
                      <a:pt x="523669" y="43943"/>
                      <a:pt x="603465" y="123644"/>
                    </a:cubicBezTo>
                    <a:cubicBezTo>
                      <a:pt x="611546" y="131715"/>
                      <a:pt x="611546" y="144718"/>
                      <a:pt x="603465" y="152677"/>
                    </a:cubicBezTo>
                    <a:cubicBezTo>
                      <a:pt x="599425" y="156713"/>
                      <a:pt x="594150" y="158730"/>
                      <a:pt x="588988" y="158730"/>
                    </a:cubicBezTo>
                    <a:cubicBezTo>
                      <a:pt x="583713" y="158730"/>
                      <a:pt x="578438" y="156713"/>
                      <a:pt x="574398" y="152677"/>
                    </a:cubicBezTo>
                    <a:cubicBezTo>
                      <a:pt x="502345" y="80711"/>
                      <a:pt x="406612" y="41140"/>
                      <a:pt x="304707" y="41140"/>
                    </a:cubicBezTo>
                    <a:cubicBezTo>
                      <a:pt x="202914" y="41140"/>
                      <a:pt x="107181" y="80711"/>
                      <a:pt x="35128" y="152677"/>
                    </a:cubicBezTo>
                    <a:cubicBezTo>
                      <a:pt x="27048" y="160748"/>
                      <a:pt x="14029" y="160748"/>
                      <a:pt x="6061" y="152677"/>
                    </a:cubicBezTo>
                    <a:cubicBezTo>
                      <a:pt x="-2020" y="144718"/>
                      <a:pt x="-2020" y="131715"/>
                      <a:pt x="6061" y="123644"/>
                    </a:cubicBezTo>
                    <a:cubicBezTo>
                      <a:pt x="85857" y="43943"/>
                      <a:pt x="191915" y="0"/>
                      <a:pt x="304707" y="0"/>
                    </a:cubicBezTo>
                    <a:close/>
                  </a:path>
                </a:pathLst>
              </a:custGeom>
              <a:solidFill>
                <a:srgbClr val="373D41"/>
              </a:solidFill>
              <a:ln>
                <a:noFill/>
              </a:ln>
            </p:spPr>
          </p:sp>
          <p:sp>
            <p:nvSpPr>
              <p:cNvPr id="199" name="percent_86145"/>
              <p:cNvSpPr>
                <a:spLocks noChangeAspect="1"/>
              </p:cNvSpPr>
              <p:nvPr/>
            </p:nvSpPr>
            <p:spPr bwMode="auto">
              <a:xfrm>
                <a:off x="8068175" y="3356770"/>
                <a:ext cx="107071" cy="105869"/>
              </a:xfrm>
              <a:custGeom>
                <a:avLst/>
                <a:gdLst>
                  <a:gd name="connsiteX0" fmla="*/ 489173 w 607614"/>
                  <a:gd name="connsiteY0" fmla="*/ 407319 h 600791"/>
                  <a:gd name="connsiteX1" fmla="*/ 503577 w 607614"/>
                  <a:gd name="connsiteY1" fmla="*/ 407319 h 600791"/>
                  <a:gd name="connsiteX2" fmla="*/ 506609 w 607614"/>
                  <a:gd name="connsiteY2" fmla="*/ 414890 h 600791"/>
                  <a:gd name="connsiteX3" fmla="*/ 503577 w 607614"/>
                  <a:gd name="connsiteY3" fmla="*/ 421704 h 600791"/>
                  <a:gd name="connsiteX4" fmla="*/ 495996 w 607614"/>
                  <a:gd name="connsiteY4" fmla="*/ 424733 h 600791"/>
                  <a:gd name="connsiteX5" fmla="*/ 489173 w 607614"/>
                  <a:gd name="connsiteY5" fmla="*/ 421704 h 600791"/>
                  <a:gd name="connsiteX6" fmla="*/ 486140 w 607614"/>
                  <a:gd name="connsiteY6" fmla="*/ 414890 h 600791"/>
                  <a:gd name="connsiteX7" fmla="*/ 489173 w 607614"/>
                  <a:gd name="connsiteY7" fmla="*/ 407319 h 600791"/>
                  <a:gd name="connsiteX8" fmla="*/ 293910 w 607614"/>
                  <a:gd name="connsiteY8" fmla="*/ 404264 h 600791"/>
                  <a:gd name="connsiteX9" fmla="*/ 445807 w 607614"/>
                  <a:gd name="connsiteY9" fmla="*/ 404264 h 600791"/>
                  <a:gd name="connsiteX10" fmla="*/ 455680 w 607614"/>
                  <a:gd name="connsiteY10" fmla="*/ 414878 h 600791"/>
                  <a:gd name="connsiteX11" fmla="*/ 445807 w 607614"/>
                  <a:gd name="connsiteY11" fmla="*/ 424733 h 600791"/>
                  <a:gd name="connsiteX12" fmla="*/ 293910 w 607614"/>
                  <a:gd name="connsiteY12" fmla="*/ 424733 h 600791"/>
                  <a:gd name="connsiteX13" fmla="*/ 283277 w 607614"/>
                  <a:gd name="connsiteY13" fmla="*/ 414878 h 600791"/>
                  <a:gd name="connsiteX14" fmla="*/ 293910 w 607614"/>
                  <a:gd name="connsiteY14" fmla="*/ 404264 h 600791"/>
                  <a:gd name="connsiteX15" fmla="*/ 347108 w 607614"/>
                  <a:gd name="connsiteY15" fmla="*/ 336774 h 600791"/>
                  <a:gd name="connsiteX16" fmla="*/ 361512 w 607614"/>
                  <a:gd name="connsiteY16" fmla="*/ 336774 h 600791"/>
                  <a:gd name="connsiteX17" fmla="*/ 364544 w 607614"/>
                  <a:gd name="connsiteY17" fmla="*/ 343588 h 600791"/>
                  <a:gd name="connsiteX18" fmla="*/ 361512 w 607614"/>
                  <a:gd name="connsiteY18" fmla="*/ 351159 h 600791"/>
                  <a:gd name="connsiteX19" fmla="*/ 354689 w 607614"/>
                  <a:gd name="connsiteY19" fmla="*/ 354188 h 600791"/>
                  <a:gd name="connsiteX20" fmla="*/ 347108 w 607614"/>
                  <a:gd name="connsiteY20" fmla="*/ 351159 h 600791"/>
                  <a:gd name="connsiteX21" fmla="*/ 344075 w 607614"/>
                  <a:gd name="connsiteY21" fmla="*/ 343588 h 600791"/>
                  <a:gd name="connsiteX22" fmla="*/ 347108 w 607614"/>
                  <a:gd name="connsiteY22" fmla="*/ 336774 h 600791"/>
                  <a:gd name="connsiteX23" fmla="*/ 395005 w 607614"/>
                  <a:gd name="connsiteY23" fmla="*/ 333719 h 600791"/>
                  <a:gd name="connsiteX24" fmla="*/ 495980 w 607614"/>
                  <a:gd name="connsiteY24" fmla="*/ 333719 h 600791"/>
                  <a:gd name="connsiteX25" fmla="*/ 506609 w 607614"/>
                  <a:gd name="connsiteY25" fmla="*/ 343574 h 600791"/>
                  <a:gd name="connsiteX26" fmla="*/ 495980 w 607614"/>
                  <a:gd name="connsiteY26" fmla="*/ 354188 h 600791"/>
                  <a:gd name="connsiteX27" fmla="*/ 395005 w 607614"/>
                  <a:gd name="connsiteY27" fmla="*/ 354188 h 600791"/>
                  <a:gd name="connsiteX28" fmla="*/ 385135 w 607614"/>
                  <a:gd name="connsiteY28" fmla="*/ 343574 h 600791"/>
                  <a:gd name="connsiteX29" fmla="*/ 395005 w 607614"/>
                  <a:gd name="connsiteY29" fmla="*/ 333719 h 600791"/>
                  <a:gd name="connsiteX30" fmla="*/ 293922 w 607614"/>
                  <a:gd name="connsiteY30" fmla="*/ 333719 h 600791"/>
                  <a:gd name="connsiteX31" fmla="*/ 313692 w 607614"/>
                  <a:gd name="connsiteY31" fmla="*/ 333719 h 600791"/>
                  <a:gd name="connsiteX32" fmla="*/ 324337 w 607614"/>
                  <a:gd name="connsiteY32" fmla="*/ 343574 h 600791"/>
                  <a:gd name="connsiteX33" fmla="*/ 313692 w 607614"/>
                  <a:gd name="connsiteY33" fmla="*/ 354188 h 600791"/>
                  <a:gd name="connsiteX34" fmla="*/ 293922 w 607614"/>
                  <a:gd name="connsiteY34" fmla="*/ 354188 h 600791"/>
                  <a:gd name="connsiteX35" fmla="*/ 283277 w 607614"/>
                  <a:gd name="connsiteY35" fmla="*/ 343574 h 600791"/>
                  <a:gd name="connsiteX36" fmla="*/ 293922 w 607614"/>
                  <a:gd name="connsiteY36" fmla="*/ 333719 h 600791"/>
                  <a:gd name="connsiteX37" fmla="*/ 172434 w 607614"/>
                  <a:gd name="connsiteY37" fmla="*/ 314760 h 600791"/>
                  <a:gd name="connsiteX38" fmla="*/ 172434 w 607614"/>
                  <a:gd name="connsiteY38" fmla="*/ 354198 h 600791"/>
                  <a:gd name="connsiteX39" fmla="*/ 185360 w 607614"/>
                  <a:gd name="connsiteY39" fmla="*/ 345097 h 600791"/>
                  <a:gd name="connsiteX40" fmla="*/ 188401 w 607614"/>
                  <a:gd name="connsiteY40" fmla="*/ 334479 h 600791"/>
                  <a:gd name="connsiteX41" fmla="*/ 182318 w 607614"/>
                  <a:gd name="connsiteY41" fmla="*/ 323103 h 600791"/>
                  <a:gd name="connsiteX42" fmla="*/ 297036 w 607614"/>
                  <a:gd name="connsiteY42" fmla="*/ 265474 h 600791"/>
                  <a:gd name="connsiteX43" fmla="*/ 310701 w 607614"/>
                  <a:gd name="connsiteY43" fmla="*/ 265474 h 600791"/>
                  <a:gd name="connsiteX44" fmla="*/ 313737 w 607614"/>
                  <a:gd name="connsiteY44" fmla="*/ 273056 h 600791"/>
                  <a:gd name="connsiteX45" fmla="*/ 310701 w 607614"/>
                  <a:gd name="connsiteY45" fmla="*/ 279879 h 600791"/>
                  <a:gd name="connsiteX46" fmla="*/ 303868 w 607614"/>
                  <a:gd name="connsiteY46" fmla="*/ 282911 h 600791"/>
                  <a:gd name="connsiteX47" fmla="*/ 297036 w 607614"/>
                  <a:gd name="connsiteY47" fmla="*/ 279879 h 600791"/>
                  <a:gd name="connsiteX48" fmla="*/ 293999 w 607614"/>
                  <a:gd name="connsiteY48" fmla="*/ 273056 h 600791"/>
                  <a:gd name="connsiteX49" fmla="*/ 297036 w 607614"/>
                  <a:gd name="connsiteY49" fmla="*/ 265474 h 600791"/>
                  <a:gd name="connsiteX50" fmla="*/ 344080 w 607614"/>
                  <a:gd name="connsiteY50" fmla="*/ 263174 h 600791"/>
                  <a:gd name="connsiteX51" fmla="*/ 495976 w 607614"/>
                  <a:gd name="connsiteY51" fmla="*/ 263174 h 600791"/>
                  <a:gd name="connsiteX52" fmla="*/ 506609 w 607614"/>
                  <a:gd name="connsiteY52" fmla="*/ 273043 h 600791"/>
                  <a:gd name="connsiteX53" fmla="*/ 495976 w 607614"/>
                  <a:gd name="connsiteY53" fmla="*/ 282912 h 600791"/>
                  <a:gd name="connsiteX54" fmla="*/ 344080 w 607614"/>
                  <a:gd name="connsiteY54" fmla="*/ 282912 h 600791"/>
                  <a:gd name="connsiteX55" fmla="*/ 334206 w 607614"/>
                  <a:gd name="connsiteY55" fmla="*/ 273043 h 600791"/>
                  <a:gd name="connsiteX56" fmla="*/ 344080 w 607614"/>
                  <a:gd name="connsiteY56" fmla="*/ 263174 h 600791"/>
                  <a:gd name="connsiteX57" fmla="*/ 151904 w 607614"/>
                  <a:gd name="connsiteY57" fmla="*/ 234368 h 600791"/>
                  <a:gd name="connsiteX58" fmla="*/ 138978 w 607614"/>
                  <a:gd name="connsiteY58" fmla="*/ 243469 h 600791"/>
                  <a:gd name="connsiteX59" fmla="*/ 135176 w 607614"/>
                  <a:gd name="connsiteY59" fmla="*/ 254087 h 600791"/>
                  <a:gd name="connsiteX60" fmla="*/ 142019 w 607614"/>
                  <a:gd name="connsiteY60" fmla="*/ 265463 h 600791"/>
                  <a:gd name="connsiteX61" fmla="*/ 151904 w 607614"/>
                  <a:gd name="connsiteY61" fmla="*/ 273806 h 600791"/>
                  <a:gd name="connsiteX62" fmla="*/ 489173 w 607614"/>
                  <a:gd name="connsiteY62" fmla="*/ 194952 h 600791"/>
                  <a:gd name="connsiteX63" fmla="*/ 503577 w 607614"/>
                  <a:gd name="connsiteY63" fmla="*/ 194952 h 600791"/>
                  <a:gd name="connsiteX64" fmla="*/ 506609 w 607614"/>
                  <a:gd name="connsiteY64" fmla="*/ 202523 h 600791"/>
                  <a:gd name="connsiteX65" fmla="*/ 503577 w 607614"/>
                  <a:gd name="connsiteY65" fmla="*/ 209337 h 600791"/>
                  <a:gd name="connsiteX66" fmla="*/ 495996 w 607614"/>
                  <a:gd name="connsiteY66" fmla="*/ 212366 h 600791"/>
                  <a:gd name="connsiteX67" fmla="*/ 489173 w 607614"/>
                  <a:gd name="connsiteY67" fmla="*/ 209337 h 600791"/>
                  <a:gd name="connsiteX68" fmla="*/ 486140 w 607614"/>
                  <a:gd name="connsiteY68" fmla="*/ 202523 h 600791"/>
                  <a:gd name="connsiteX69" fmla="*/ 489173 w 607614"/>
                  <a:gd name="connsiteY69" fmla="*/ 194952 h 600791"/>
                  <a:gd name="connsiteX70" fmla="*/ 293910 w 607614"/>
                  <a:gd name="connsiteY70" fmla="*/ 191897 h 600791"/>
                  <a:gd name="connsiteX71" fmla="*/ 445807 w 607614"/>
                  <a:gd name="connsiteY71" fmla="*/ 191897 h 600791"/>
                  <a:gd name="connsiteX72" fmla="*/ 455680 w 607614"/>
                  <a:gd name="connsiteY72" fmla="*/ 202511 h 600791"/>
                  <a:gd name="connsiteX73" fmla="*/ 445807 w 607614"/>
                  <a:gd name="connsiteY73" fmla="*/ 212366 h 600791"/>
                  <a:gd name="connsiteX74" fmla="*/ 293910 w 607614"/>
                  <a:gd name="connsiteY74" fmla="*/ 212366 h 600791"/>
                  <a:gd name="connsiteX75" fmla="*/ 283277 w 607614"/>
                  <a:gd name="connsiteY75" fmla="*/ 202511 h 600791"/>
                  <a:gd name="connsiteX76" fmla="*/ 293910 w 607614"/>
                  <a:gd name="connsiteY76" fmla="*/ 191897 h 600791"/>
                  <a:gd name="connsiteX77" fmla="*/ 161789 w 607614"/>
                  <a:gd name="connsiteY77" fmla="*/ 191897 h 600791"/>
                  <a:gd name="connsiteX78" fmla="*/ 172434 w 607614"/>
                  <a:gd name="connsiteY78" fmla="*/ 202515 h 600791"/>
                  <a:gd name="connsiteX79" fmla="*/ 172434 w 607614"/>
                  <a:gd name="connsiteY79" fmla="*/ 213133 h 600791"/>
                  <a:gd name="connsiteX80" fmla="*/ 212732 w 607614"/>
                  <a:gd name="connsiteY80" fmla="*/ 263188 h 600791"/>
                  <a:gd name="connsiteX81" fmla="*/ 202848 w 607614"/>
                  <a:gd name="connsiteY81" fmla="*/ 273047 h 600791"/>
                  <a:gd name="connsiteX82" fmla="*/ 192203 w 607614"/>
                  <a:gd name="connsiteY82" fmla="*/ 263188 h 600791"/>
                  <a:gd name="connsiteX83" fmla="*/ 172434 w 607614"/>
                  <a:gd name="connsiteY83" fmla="*/ 234368 h 600791"/>
                  <a:gd name="connsiteX84" fmla="*/ 172434 w 607614"/>
                  <a:gd name="connsiteY84" fmla="*/ 289733 h 600791"/>
                  <a:gd name="connsiteX85" fmla="*/ 194484 w 607614"/>
                  <a:gd name="connsiteY85" fmla="*/ 307176 h 600791"/>
                  <a:gd name="connsiteX86" fmla="*/ 208930 w 607614"/>
                  <a:gd name="connsiteY86" fmla="*/ 332204 h 600791"/>
                  <a:gd name="connsiteX87" fmla="*/ 200567 w 607614"/>
                  <a:gd name="connsiteY87" fmla="*/ 358748 h 600791"/>
                  <a:gd name="connsiteX88" fmla="*/ 172434 w 607614"/>
                  <a:gd name="connsiteY88" fmla="*/ 375434 h 600791"/>
                  <a:gd name="connsiteX89" fmla="*/ 172434 w 607614"/>
                  <a:gd name="connsiteY89" fmla="*/ 384535 h 600791"/>
                  <a:gd name="connsiteX90" fmla="*/ 161789 w 607614"/>
                  <a:gd name="connsiteY90" fmla="*/ 394394 h 600791"/>
                  <a:gd name="connsiteX91" fmla="*/ 151904 w 607614"/>
                  <a:gd name="connsiteY91" fmla="*/ 384535 h 600791"/>
                  <a:gd name="connsiteX92" fmla="*/ 151904 w 607614"/>
                  <a:gd name="connsiteY92" fmla="*/ 375434 h 600791"/>
                  <a:gd name="connsiteX93" fmla="*/ 111605 w 607614"/>
                  <a:gd name="connsiteY93" fmla="*/ 326137 h 600791"/>
                  <a:gd name="connsiteX94" fmla="*/ 121490 w 607614"/>
                  <a:gd name="connsiteY94" fmla="*/ 315519 h 600791"/>
                  <a:gd name="connsiteX95" fmla="*/ 131374 w 607614"/>
                  <a:gd name="connsiteY95" fmla="*/ 326137 h 600791"/>
                  <a:gd name="connsiteX96" fmla="*/ 151904 w 607614"/>
                  <a:gd name="connsiteY96" fmla="*/ 354198 h 600791"/>
                  <a:gd name="connsiteX97" fmla="*/ 151904 w 607614"/>
                  <a:gd name="connsiteY97" fmla="*/ 299592 h 600791"/>
                  <a:gd name="connsiteX98" fmla="*/ 129093 w 607614"/>
                  <a:gd name="connsiteY98" fmla="*/ 281390 h 600791"/>
                  <a:gd name="connsiteX99" fmla="*/ 115407 w 607614"/>
                  <a:gd name="connsiteY99" fmla="*/ 256362 h 600791"/>
                  <a:gd name="connsiteX100" fmla="*/ 123011 w 607614"/>
                  <a:gd name="connsiteY100" fmla="*/ 230576 h 600791"/>
                  <a:gd name="connsiteX101" fmla="*/ 151904 w 607614"/>
                  <a:gd name="connsiteY101" fmla="*/ 213133 h 600791"/>
                  <a:gd name="connsiteX102" fmla="*/ 151904 w 607614"/>
                  <a:gd name="connsiteY102" fmla="*/ 202515 h 600791"/>
                  <a:gd name="connsiteX103" fmla="*/ 161789 w 607614"/>
                  <a:gd name="connsiteY103" fmla="*/ 191897 h 600791"/>
                  <a:gd name="connsiteX104" fmla="*/ 526713 w 607614"/>
                  <a:gd name="connsiteY104" fmla="*/ 100883 h 600791"/>
                  <a:gd name="connsiteX105" fmla="*/ 536948 w 607614"/>
                  <a:gd name="connsiteY105" fmla="*/ 111118 h 600791"/>
                  <a:gd name="connsiteX106" fmla="*/ 526713 w 607614"/>
                  <a:gd name="connsiteY106" fmla="*/ 121353 h 600791"/>
                  <a:gd name="connsiteX107" fmla="*/ 516478 w 607614"/>
                  <a:gd name="connsiteY107" fmla="*/ 111118 h 600791"/>
                  <a:gd name="connsiteX108" fmla="*/ 526713 w 607614"/>
                  <a:gd name="connsiteY108" fmla="*/ 100883 h 600791"/>
                  <a:gd name="connsiteX109" fmla="*/ 486140 w 607614"/>
                  <a:gd name="connsiteY109" fmla="*/ 100883 h 600791"/>
                  <a:gd name="connsiteX110" fmla="*/ 496009 w 607614"/>
                  <a:gd name="connsiteY110" fmla="*/ 111118 h 600791"/>
                  <a:gd name="connsiteX111" fmla="*/ 486140 w 607614"/>
                  <a:gd name="connsiteY111" fmla="*/ 121353 h 600791"/>
                  <a:gd name="connsiteX112" fmla="*/ 476271 w 607614"/>
                  <a:gd name="connsiteY112" fmla="*/ 111118 h 600791"/>
                  <a:gd name="connsiteX113" fmla="*/ 486140 w 607614"/>
                  <a:gd name="connsiteY113" fmla="*/ 100883 h 600791"/>
                  <a:gd name="connsiteX114" fmla="*/ 445446 w 607614"/>
                  <a:gd name="connsiteY114" fmla="*/ 100883 h 600791"/>
                  <a:gd name="connsiteX115" fmla="*/ 455681 w 607614"/>
                  <a:gd name="connsiteY115" fmla="*/ 111118 h 600791"/>
                  <a:gd name="connsiteX116" fmla="*/ 445446 w 607614"/>
                  <a:gd name="connsiteY116" fmla="*/ 121353 h 600791"/>
                  <a:gd name="connsiteX117" fmla="*/ 435211 w 607614"/>
                  <a:gd name="connsiteY117" fmla="*/ 111118 h 600791"/>
                  <a:gd name="connsiteX118" fmla="*/ 445446 w 607614"/>
                  <a:gd name="connsiteY118" fmla="*/ 100883 h 600791"/>
                  <a:gd name="connsiteX119" fmla="*/ 405239 w 607614"/>
                  <a:gd name="connsiteY119" fmla="*/ 100883 h 600791"/>
                  <a:gd name="connsiteX120" fmla="*/ 415474 w 607614"/>
                  <a:gd name="connsiteY120" fmla="*/ 111118 h 600791"/>
                  <a:gd name="connsiteX121" fmla="*/ 405239 w 607614"/>
                  <a:gd name="connsiteY121" fmla="*/ 121353 h 600791"/>
                  <a:gd name="connsiteX122" fmla="*/ 395004 w 607614"/>
                  <a:gd name="connsiteY122" fmla="*/ 111118 h 600791"/>
                  <a:gd name="connsiteX123" fmla="*/ 405239 w 607614"/>
                  <a:gd name="connsiteY123" fmla="*/ 100883 h 600791"/>
                  <a:gd name="connsiteX124" fmla="*/ 364544 w 607614"/>
                  <a:gd name="connsiteY124" fmla="*/ 100883 h 600791"/>
                  <a:gd name="connsiteX125" fmla="*/ 374413 w 607614"/>
                  <a:gd name="connsiteY125" fmla="*/ 111118 h 600791"/>
                  <a:gd name="connsiteX126" fmla="*/ 364544 w 607614"/>
                  <a:gd name="connsiteY126" fmla="*/ 121353 h 600791"/>
                  <a:gd name="connsiteX127" fmla="*/ 354675 w 607614"/>
                  <a:gd name="connsiteY127" fmla="*/ 111118 h 600791"/>
                  <a:gd name="connsiteX128" fmla="*/ 364544 w 607614"/>
                  <a:gd name="connsiteY128" fmla="*/ 100883 h 600791"/>
                  <a:gd name="connsiteX129" fmla="*/ 323972 w 607614"/>
                  <a:gd name="connsiteY129" fmla="*/ 100883 h 600791"/>
                  <a:gd name="connsiteX130" fmla="*/ 334207 w 607614"/>
                  <a:gd name="connsiteY130" fmla="*/ 111118 h 600791"/>
                  <a:gd name="connsiteX131" fmla="*/ 323972 w 607614"/>
                  <a:gd name="connsiteY131" fmla="*/ 121353 h 600791"/>
                  <a:gd name="connsiteX132" fmla="*/ 313737 w 607614"/>
                  <a:gd name="connsiteY132" fmla="*/ 111118 h 600791"/>
                  <a:gd name="connsiteX133" fmla="*/ 323972 w 607614"/>
                  <a:gd name="connsiteY133" fmla="*/ 100883 h 600791"/>
                  <a:gd name="connsiteX134" fmla="*/ 283704 w 607614"/>
                  <a:gd name="connsiteY134" fmla="*/ 100883 h 600791"/>
                  <a:gd name="connsiteX135" fmla="*/ 294000 w 607614"/>
                  <a:gd name="connsiteY135" fmla="*/ 111118 h 600791"/>
                  <a:gd name="connsiteX136" fmla="*/ 283704 w 607614"/>
                  <a:gd name="connsiteY136" fmla="*/ 121353 h 600791"/>
                  <a:gd name="connsiteX137" fmla="*/ 273408 w 607614"/>
                  <a:gd name="connsiteY137" fmla="*/ 111118 h 600791"/>
                  <a:gd name="connsiteX138" fmla="*/ 283704 w 607614"/>
                  <a:gd name="connsiteY138" fmla="*/ 100883 h 600791"/>
                  <a:gd name="connsiteX139" fmla="*/ 243070 w 607614"/>
                  <a:gd name="connsiteY139" fmla="*/ 100883 h 600791"/>
                  <a:gd name="connsiteX140" fmla="*/ 252939 w 607614"/>
                  <a:gd name="connsiteY140" fmla="*/ 111118 h 600791"/>
                  <a:gd name="connsiteX141" fmla="*/ 243070 w 607614"/>
                  <a:gd name="connsiteY141" fmla="*/ 121353 h 600791"/>
                  <a:gd name="connsiteX142" fmla="*/ 233201 w 607614"/>
                  <a:gd name="connsiteY142" fmla="*/ 111118 h 600791"/>
                  <a:gd name="connsiteX143" fmla="*/ 243070 w 607614"/>
                  <a:gd name="connsiteY143" fmla="*/ 100883 h 600791"/>
                  <a:gd name="connsiteX144" fmla="*/ 202437 w 607614"/>
                  <a:gd name="connsiteY144" fmla="*/ 100883 h 600791"/>
                  <a:gd name="connsiteX145" fmla="*/ 212733 w 607614"/>
                  <a:gd name="connsiteY145" fmla="*/ 111118 h 600791"/>
                  <a:gd name="connsiteX146" fmla="*/ 202437 w 607614"/>
                  <a:gd name="connsiteY146" fmla="*/ 121353 h 600791"/>
                  <a:gd name="connsiteX147" fmla="*/ 192141 w 607614"/>
                  <a:gd name="connsiteY147" fmla="*/ 111118 h 600791"/>
                  <a:gd name="connsiteX148" fmla="*/ 202437 w 607614"/>
                  <a:gd name="connsiteY148" fmla="*/ 100883 h 600791"/>
                  <a:gd name="connsiteX149" fmla="*/ 162169 w 607614"/>
                  <a:gd name="connsiteY149" fmla="*/ 100883 h 600791"/>
                  <a:gd name="connsiteX150" fmla="*/ 172404 w 607614"/>
                  <a:gd name="connsiteY150" fmla="*/ 111118 h 600791"/>
                  <a:gd name="connsiteX151" fmla="*/ 162169 w 607614"/>
                  <a:gd name="connsiteY151" fmla="*/ 121353 h 600791"/>
                  <a:gd name="connsiteX152" fmla="*/ 151934 w 607614"/>
                  <a:gd name="connsiteY152" fmla="*/ 111118 h 600791"/>
                  <a:gd name="connsiteX153" fmla="*/ 162169 w 607614"/>
                  <a:gd name="connsiteY153" fmla="*/ 100883 h 600791"/>
                  <a:gd name="connsiteX154" fmla="*/ 121474 w 607614"/>
                  <a:gd name="connsiteY154" fmla="*/ 100883 h 600791"/>
                  <a:gd name="connsiteX155" fmla="*/ 131343 w 607614"/>
                  <a:gd name="connsiteY155" fmla="*/ 111118 h 600791"/>
                  <a:gd name="connsiteX156" fmla="*/ 121474 w 607614"/>
                  <a:gd name="connsiteY156" fmla="*/ 121353 h 600791"/>
                  <a:gd name="connsiteX157" fmla="*/ 111605 w 607614"/>
                  <a:gd name="connsiteY157" fmla="*/ 111118 h 600791"/>
                  <a:gd name="connsiteX158" fmla="*/ 121474 w 607614"/>
                  <a:gd name="connsiteY158" fmla="*/ 100883 h 600791"/>
                  <a:gd name="connsiteX159" fmla="*/ 80902 w 607614"/>
                  <a:gd name="connsiteY159" fmla="*/ 100883 h 600791"/>
                  <a:gd name="connsiteX160" fmla="*/ 91137 w 607614"/>
                  <a:gd name="connsiteY160" fmla="*/ 111118 h 600791"/>
                  <a:gd name="connsiteX161" fmla="*/ 80902 w 607614"/>
                  <a:gd name="connsiteY161" fmla="*/ 121353 h 600791"/>
                  <a:gd name="connsiteX162" fmla="*/ 70667 w 607614"/>
                  <a:gd name="connsiteY162" fmla="*/ 111118 h 600791"/>
                  <a:gd name="connsiteX163" fmla="*/ 80902 w 607614"/>
                  <a:gd name="connsiteY163" fmla="*/ 100883 h 600791"/>
                  <a:gd name="connsiteX164" fmla="*/ 50887 w 607614"/>
                  <a:gd name="connsiteY164" fmla="*/ 50824 h 600791"/>
                  <a:gd name="connsiteX165" fmla="*/ 50887 w 607614"/>
                  <a:gd name="connsiteY165" fmla="*/ 81167 h 600791"/>
                  <a:gd name="connsiteX166" fmla="*/ 50887 w 607614"/>
                  <a:gd name="connsiteY166" fmla="*/ 521899 h 600791"/>
                  <a:gd name="connsiteX167" fmla="*/ 60761 w 607614"/>
                  <a:gd name="connsiteY167" fmla="*/ 511279 h 600791"/>
                  <a:gd name="connsiteX168" fmla="*/ 121523 w 607614"/>
                  <a:gd name="connsiteY168" fmla="*/ 571965 h 600791"/>
                  <a:gd name="connsiteX169" fmla="*/ 182284 w 607614"/>
                  <a:gd name="connsiteY169" fmla="*/ 511279 h 600791"/>
                  <a:gd name="connsiteX170" fmla="*/ 243046 w 607614"/>
                  <a:gd name="connsiteY170" fmla="*/ 571965 h 600791"/>
                  <a:gd name="connsiteX171" fmla="*/ 303807 w 607614"/>
                  <a:gd name="connsiteY171" fmla="*/ 511279 h 600791"/>
                  <a:gd name="connsiteX172" fmla="*/ 364569 w 607614"/>
                  <a:gd name="connsiteY172" fmla="*/ 571965 h 600791"/>
                  <a:gd name="connsiteX173" fmla="*/ 425330 w 607614"/>
                  <a:gd name="connsiteY173" fmla="*/ 511279 h 600791"/>
                  <a:gd name="connsiteX174" fmla="*/ 486091 w 607614"/>
                  <a:gd name="connsiteY174" fmla="*/ 571965 h 600791"/>
                  <a:gd name="connsiteX175" fmla="*/ 546853 w 607614"/>
                  <a:gd name="connsiteY175" fmla="*/ 511279 h 600791"/>
                  <a:gd name="connsiteX176" fmla="*/ 556727 w 607614"/>
                  <a:gd name="connsiteY176" fmla="*/ 521899 h 600791"/>
                  <a:gd name="connsiteX177" fmla="*/ 556727 w 607614"/>
                  <a:gd name="connsiteY177" fmla="*/ 81167 h 600791"/>
                  <a:gd name="connsiteX178" fmla="*/ 556727 w 607614"/>
                  <a:gd name="connsiteY178" fmla="*/ 50824 h 600791"/>
                  <a:gd name="connsiteX179" fmla="*/ 40254 w 607614"/>
                  <a:gd name="connsiteY179" fmla="*/ 20482 h 600791"/>
                  <a:gd name="connsiteX180" fmla="*/ 20507 w 607614"/>
                  <a:gd name="connsiteY180" fmla="*/ 40204 h 600791"/>
                  <a:gd name="connsiteX181" fmla="*/ 30380 w 607614"/>
                  <a:gd name="connsiteY181" fmla="*/ 57652 h 600791"/>
                  <a:gd name="connsiteX182" fmla="*/ 30380 w 607614"/>
                  <a:gd name="connsiteY182" fmla="*/ 30343 h 600791"/>
                  <a:gd name="connsiteX183" fmla="*/ 577234 w 607614"/>
                  <a:gd name="connsiteY183" fmla="*/ 30343 h 600791"/>
                  <a:gd name="connsiteX184" fmla="*/ 577234 w 607614"/>
                  <a:gd name="connsiteY184" fmla="*/ 57652 h 600791"/>
                  <a:gd name="connsiteX185" fmla="*/ 587107 w 607614"/>
                  <a:gd name="connsiteY185" fmla="*/ 40204 h 600791"/>
                  <a:gd name="connsiteX186" fmla="*/ 567360 w 607614"/>
                  <a:gd name="connsiteY186" fmla="*/ 20482 h 600791"/>
                  <a:gd name="connsiteX187" fmla="*/ 40254 w 607614"/>
                  <a:gd name="connsiteY187" fmla="*/ 0 h 600791"/>
                  <a:gd name="connsiteX188" fmla="*/ 567360 w 607614"/>
                  <a:gd name="connsiteY188" fmla="*/ 0 h 600791"/>
                  <a:gd name="connsiteX189" fmla="*/ 607614 w 607614"/>
                  <a:gd name="connsiteY189" fmla="*/ 40204 h 600791"/>
                  <a:gd name="connsiteX190" fmla="*/ 577234 w 607614"/>
                  <a:gd name="connsiteY190" fmla="*/ 79650 h 600791"/>
                  <a:gd name="connsiteX191" fmla="*/ 577234 w 607614"/>
                  <a:gd name="connsiteY191" fmla="*/ 570448 h 600791"/>
                  <a:gd name="connsiteX192" fmla="*/ 546853 w 607614"/>
                  <a:gd name="connsiteY192" fmla="*/ 540105 h 600791"/>
                  <a:gd name="connsiteX193" fmla="*/ 486091 w 607614"/>
                  <a:gd name="connsiteY193" fmla="*/ 600791 h 600791"/>
                  <a:gd name="connsiteX194" fmla="*/ 425330 w 607614"/>
                  <a:gd name="connsiteY194" fmla="*/ 540105 h 600791"/>
                  <a:gd name="connsiteX195" fmla="*/ 364569 w 607614"/>
                  <a:gd name="connsiteY195" fmla="*/ 600791 h 600791"/>
                  <a:gd name="connsiteX196" fmla="*/ 303807 w 607614"/>
                  <a:gd name="connsiteY196" fmla="*/ 540105 h 600791"/>
                  <a:gd name="connsiteX197" fmla="*/ 243046 w 607614"/>
                  <a:gd name="connsiteY197" fmla="*/ 600791 h 600791"/>
                  <a:gd name="connsiteX198" fmla="*/ 182284 w 607614"/>
                  <a:gd name="connsiteY198" fmla="*/ 540105 h 600791"/>
                  <a:gd name="connsiteX199" fmla="*/ 121523 w 607614"/>
                  <a:gd name="connsiteY199" fmla="*/ 600791 h 600791"/>
                  <a:gd name="connsiteX200" fmla="*/ 60761 w 607614"/>
                  <a:gd name="connsiteY200" fmla="*/ 540105 h 600791"/>
                  <a:gd name="connsiteX201" fmla="*/ 30380 w 607614"/>
                  <a:gd name="connsiteY201" fmla="*/ 570448 h 600791"/>
                  <a:gd name="connsiteX202" fmla="*/ 30380 w 607614"/>
                  <a:gd name="connsiteY202" fmla="*/ 79650 h 600791"/>
                  <a:gd name="connsiteX203" fmla="*/ 0 w 607614"/>
                  <a:gd name="connsiteY203" fmla="*/ 40204 h 600791"/>
                  <a:gd name="connsiteX204" fmla="*/ 40254 w 607614"/>
                  <a:gd name="connsiteY204" fmla="*/ 0 h 60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607614" h="600791">
                    <a:moveTo>
                      <a:pt x="489173" y="407319"/>
                    </a:moveTo>
                    <a:cubicBezTo>
                      <a:pt x="492963" y="403533"/>
                      <a:pt x="499786" y="403533"/>
                      <a:pt x="503577" y="407319"/>
                    </a:cubicBezTo>
                    <a:cubicBezTo>
                      <a:pt x="505093" y="409590"/>
                      <a:pt x="506609" y="411862"/>
                      <a:pt x="506609" y="414890"/>
                    </a:cubicBezTo>
                    <a:cubicBezTo>
                      <a:pt x="506609" y="417162"/>
                      <a:pt x="505093" y="420190"/>
                      <a:pt x="503577" y="421704"/>
                    </a:cubicBezTo>
                    <a:cubicBezTo>
                      <a:pt x="501302" y="423219"/>
                      <a:pt x="499028" y="424733"/>
                      <a:pt x="495996" y="424733"/>
                    </a:cubicBezTo>
                    <a:cubicBezTo>
                      <a:pt x="493721" y="424733"/>
                      <a:pt x="490689" y="423219"/>
                      <a:pt x="489173" y="421704"/>
                    </a:cubicBezTo>
                    <a:cubicBezTo>
                      <a:pt x="486898" y="420190"/>
                      <a:pt x="486140" y="417162"/>
                      <a:pt x="486140" y="414890"/>
                    </a:cubicBezTo>
                    <a:cubicBezTo>
                      <a:pt x="486140" y="411862"/>
                      <a:pt x="486898" y="409590"/>
                      <a:pt x="489173" y="407319"/>
                    </a:cubicBezTo>
                    <a:close/>
                    <a:moveTo>
                      <a:pt x="293910" y="404264"/>
                    </a:moveTo>
                    <a:lnTo>
                      <a:pt x="445807" y="404264"/>
                    </a:lnTo>
                    <a:cubicBezTo>
                      <a:pt x="451123" y="404264"/>
                      <a:pt x="455680" y="408813"/>
                      <a:pt x="455680" y="414878"/>
                    </a:cubicBezTo>
                    <a:cubicBezTo>
                      <a:pt x="455680" y="420184"/>
                      <a:pt x="451123" y="424733"/>
                      <a:pt x="445807" y="424733"/>
                    </a:cubicBezTo>
                    <a:lnTo>
                      <a:pt x="293910" y="424733"/>
                    </a:lnTo>
                    <a:cubicBezTo>
                      <a:pt x="287834" y="424733"/>
                      <a:pt x="283277" y="420184"/>
                      <a:pt x="283277" y="414878"/>
                    </a:cubicBezTo>
                    <a:cubicBezTo>
                      <a:pt x="283277" y="408813"/>
                      <a:pt x="287834" y="404264"/>
                      <a:pt x="293910" y="404264"/>
                    </a:cubicBezTo>
                    <a:close/>
                    <a:moveTo>
                      <a:pt x="347108" y="336774"/>
                    </a:moveTo>
                    <a:cubicBezTo>
                      <a:pt x="350898" y="332988"/>
                      <a:pt x="357721" y="332988"/>
                      <a:pt x="361512" y="336774"/>
                    </a:cubicBezTo>
                    <a:cubicBezTo>
                      <a:pt x="363786" y="338288"/>
                      <a:pt x="364544" y="341317"/>
                      <a:pt x="364544" y="343588"/>
                    </a:cubicBezTo>
                    <a:cubicBezTo>
                      <a:pt x="364544" y="346617"/>
                      <a:pt x="363786" y="348888"/>
                      <a:pt x="361512" y="351159"/>
                    </a:cubicBezTo>
                    <a:cubicBezTo>
                      <a:pt x="359996" y="352674"/>
                      <a:pt x="356963" y="354188"/>
                      <a:pt x="354689" y="354188"/>
                    </a:cubicBezTo>
                    <a:cubicBezTo>
                      <a:pt x="351656" y="354188"/>
                      <a:pt x="349382" y="352674"/>
                      <a:pt x="347108" y="351159"/>
                    </a:cubicBezTo>
                    <a:cubicBezTo>
                      <a:pt x="345591" y="348888"/>
                      <a:pt x="344075" y="346617"/>
                      <a:pt x="344075" y="343588"/>
                    </a:cubicBezTo>
                    <a:cubicBezTo>
                      <a:pt x="344075" y="341317"/>
                      <a:pt x="345591" y="338288"/>
                      <a:pt x="347108" y="336774"/>
                    </a:cubicBezTo>
                    <a:close/>
                    <a:moveTo>
                      <a:pt x="395005" y="333719"/>
                    </a:moveTo>
                    <a:lnTo>
                      <a:pt x="495980" y="333719"/>
                    </a:lnTo>
                    <a:cubicBezTo>
                      <a:pt x="502054" y="333719"/>
                      <a:pt x="506609" y="338268"/>
                      <a:pt x="506609" y="343574"/>
                    </a:cubicBezTo>
                    <a:cubicBezTo>
                      <a:pt x="506609" y="349639"/>
                      <a:pt x="502054" y="354188"/>
                      <a:pt x="495980" y="354188"/>
                    </a:cubicBezTo>
                    <a:lnTo>
                      <a:pt x="395005" y="354188"/>
                    </a:lnTo>
                    <a:cubicBezTo>
                      <a:pt x="389691" y="354188"/>
                      <a:pt x="385135" y="349639"/>
                      <a:pt x="385135" y="343574"/>
                    </a:cubicBezTo>
                    <a:cubicBezTo>
                      <a:pt x="385135" y="338268"/>
                      <a:pt x="389691" y="333719"/>
                      <a:pt x="395005" y="333719"/>
                    </a:cubicBezTo>
                    <a:close/>
                    <a:moveTo>
                      <a:pt x="293922" y="333719"/>
                    </a:moveTo>
                    <a:lnTo>
                      <a:pt x="313692" y="333719"/>
                    </a:lnTo>
                    <a:cubicBezTo>
                      <a:pt x="319775" y="333719"/>
                      <a:pt x="324337" y="338268"/>
                      <a:pt x="324337" y="343574"/>
                    </a:cubicBezTo>
                    <a:cubicBezTo>
                      <a:pt x="324337" y="349639"/>
                      <a:pt x="319775" y="354188"/>
                      <a:pt x="313692" y="354188"/>
                    </a:cubicBezTo>
                    <a:lnTo>
                      <a:pt x="293922" y="354188"/>
                    </a:lnTo>
                    <a:cubicBezTo>
                      <a:pt x="287839" y="354188"/>
                      <a:pt x="283277" y="349639"/>
                      <a:pt x="283277" y="343574"/>
                    </a:cubicBezTo>
                    <a:cubicBezTo>
                      <a:pt x="283277" y="338268"/>
                      <a:pt x="287839" y="333719"/>
                      <a:pt x="293922" y="333719"/>
                    </a:cubicBezTo>
                    <a:close/>
                    <a:moveTo>
                      <a:pt x="172434" y="314760"/>
                    </a:moveTo>
                    <a:lnTo>
                      <a:pt x="172434" y="354198"/>
                    </a:lnTo>
                    <a:cubicBezTo>
                      <a:pt x="176996" y="352681"/>
                      <a:pt x="181558" y="349647"/>
                      <a:pt x="185360" y="345097"/>
                    </a:cubicBezTo>
                    <a:cubicBezTo>
                      <a:pt x="187641" y="342063"/>
                      <a:pt x="189161" y="338271"/>
                      <a:pt x="188401" y="334479"/>
                    </a:cubicBezTo>
                    <a:cubicBezTo>
                      <a:pt x="188401" y="329929"/>
                      <a:pt x="186120" y="325378"/>
                      <a:pt x="182318" y="323103"/>
                    </a:cubicBezTo>
                    <a:close/>
                    <a:moveTo>
                      <a:pt x="297036" y="265474"/>
                    </a:moveTo>
                    <a:cubicBezTo>
                      <a:pt x="300832" y="262442"/>
                      <a:pt x="307664" y="262442"/>
                      <a:pt x="310701" y="265474"/>
                    </a:cubicBezTo>
                    <a:cubicBezTo>
                      <a:pt x="312978" y="267749"/>
                      <a:pt x="313737" y="270023"/>
                      <a:pt x="313737" y="273056"/>
                    </a:cubicBezTo>
                    <a:cubicBezTo>
                      <a:pt x="313737" y="276088"/>
                      <a:pt x="312978" y="278362"/>
                      <a:pt x="310701" y="279879"/>
                    </a:cubicBezTo>
                    <a:cubicBezTo>
                      <a:pt x="309182" y="282153"/>
                      <a:pt x="306146" y="282911"/>
                      <a:pt x="303868" y="282911"/>
                    </a:cubicBezTo>
                    <a:cubicBezTo>
                      <a:pt x="301591" y="282911"/>
                      <a:pt x="298554" y="282153"/>
                      <a:pt x="297036" y="279879"/>
                    </a:cubicBezTo>
                    <a:cubicBezTo>
                      <a:pt x="294758" y="278362"/>
                      <a:pt x="293999" y="276088"/>
                      <a:pt x="293999" y="273056"/>
                    </a:cubicBezTo>
                    <a:cubicBezTo>
                      <a:pt x="293999" y="270023"/>
                      <a:pt x="294758" y="267749"/>
                      <a:pt x="297036" y="265474"/>
                    </a:cubicBezTo>
                    <a:close/>
                    <a:moveTo>
                      <a:pt x="344080" y="263174"/>
                    </a:moveTo>
                    <a:lnTo>
                      <a:pt x="495976" y="263174"/>
                    </a:lnTo>
                    <a:cubicBezTo>
                      <a:pt x="502052" y="263174"/>
                      <a:pt x="506609" y="267729"/>
                      <a:pt x="506609" y="273043"/>
                    </a:cubicBezTo>
                    <a:cubicBezTo>
                      <a:pt x="506609" y="278357"/>
                      <a:pt x="502052" y="282912"/>
                      <a:pt x="495976" y="282912"/>
                    </a:cubicBezTo>
                    <a:lnTo>
                      <a:pt x="344080" y="282912"/>
                    </a:lnTo>
                    <a:cubicBezTo>
                      <a:pt x="338763" y="282912"/>
                      <a:pt x="334206" y="278357"/>
                      <a:pt x="334206" y="273043"/>
                    </a:cubicBezTo>
                    <a:cubicBezTo>
                      <a:pt x="334206" y="267729"/>
                      <a:pt x="338763" y="263174"/>
                      <a:pt x="344080" y="263174"/>
                    </a:cubicBezTo>
                    <a:close/>
                    <a:moveTo>
                      <a:pt x="151904" y="234368"/>
                    </a:moveTo>
                    <a:cubicBezTo>
                      <a:pt x="146582" y="235885"/>
                      <a:pt x="142019" y="238919"/>
                      <a:pt x="138978" y="243469"/>
                    </a:cubicBezTo>
                    <a:cubicBezTo>
                      <a:pt x="135937" y="246503"/>
                      <a:pt x="135176" y="250295"/>
                      <a:pt x="135176" y="254087"/>
                    </a:cubicBezTo>
                    <a:cubicBezTo>
                      <a:pt x="135937" y="258638"/>
                      <a:pt x="138218" y="263188"/>
                      <a:pt x="142019" y="265463"/>
                    </a:cubicBezTo>
                    <a:lnTo>
                      <a:pt x="151904" y="273806"/>
                    </a:lnTo>
                    <a:close/>
                    <a:moveTo>
                      <a:pt x="489173" y="194952"/>
                    </a:moveTo>
                    <a:cubicBezTo>
                      <a:pt x="492963" y="191166"/>
                      <a:pt x="499786" y="191166"/>
                      <a:pt x="503577" y="194952"/>
                    </a:cubicBezTo>
                    <a:cubicBezTo>
                      <a:pt x="505093" y="197223"/>
                      <a:pt x="506609" y="199495"/>
                      <a:pt x="506609" y="202523"/>
                    </a:cubicBezTo>
                    <a:cubicBezTo>
                      <a:pt x="506609" y="204795"/>
                      <a:pt x="505093" y="207823"/>
                      <a:pt x="503577" y="209337"/>
                    </a:cubicBezTo>
                    <a:cubicBezTo>
                      <a:pt x="501302" y="210852"/>
                      <a:pt x="499028" y="212366"/>
                      <a:pt x="495996" y="212366"/>
                    </a:cubicBezTo>
                    <a:cubicBezTo>
                      <a:pt x="493721" y="212366"/>
                      <a:pt x="490689" y="210852"/>
                      <a:pt x="489173" y="209337"/>
                    </a:cubicBezTo>
                    <a:cubicBezTo>
                      <a:pt x="486898" y="207823"/>
                      <a:pt x="486140" y="204795"/>
                      <a:pt x="486140" y="202523"/>
                    </a:cubicBezTo>
                    <a:cubicBezTo>
                      <a:pt x="486140" y="199495"/>
                      <a:pt x="486898" y="197223"/>
                      <a:pt x="489173" y="194952"/>
                    </a:cubicBezTo>
                    <a:close/>
                    <a:moveTo>
                      <a:pt x="293910" y="191897"/>
                    </a:moveTo>
                    <a:lnTo>
                      <a:pt x="445807" y="191897"/>
                    </a:lnTo>
                    <a:cubicBezTo>
                      <a:pt x="451123" y="191897"/>
                      <a:pt x="455680" y="196446"/>
                      <a:pt x="455680" y="202511"/>
                    </a:cubicBezTo>
                    <a:cubicBezTo>
                      <a:pt x="455680" y="207817"/>
                      <a:pt x="451123" y="212366"/>
                      <a:pt x="445807" y="212366"/>
                    </a:cubicBezTo>
                    <a:lnTo>
                      <a:pt x="293910" y="212366"/>
                    </a:lnTo>
                    <a:cubicBezTo>
                      <a:pt x="287834" y="212366"/>
                      <a:pt x="283277" y="207817"/>
                      <a:pt x="283277" y="202511"/>
                    </a:cubicBezTo>
                    <a:cubicBezTo>
                      <a:pt x="283277" y="196446"/>
                      <a:pt x="287834" y="191897"/>
                      <a:pt x="293910" y="191897"/>
                    </a:cubicBezTo>
                    <a:close/>
                    <a:moveTo>
                      <a:pt x="161789" y="191897"/>
                    </a:moveTo>
                    <a:cubicBezTo>
                      <a:pt x="167871" y="191897"/>
                      <a:pt x="172434" y="196447"/>
                      <a:pt x="172434" y="202515"/>
                    </a:cubicBezTo>
                    <a:lnTo>
                      <a:pt x="172434" y="213133"/>
                    </a:lnTo>
                    <a:cubicBezTo>
                      <a:pt x="195244" y="217683"/>
                      <a:pt x="212732" y="238160"/>
                      <a:pt x="212732" y="263188"/>
                    </a:cubicBezTo>
                    <a:cubicBezTo>
                      <a:pt x="212732" y="268497"/>
                      <a:pt x="208170" y="273047"/>
                      <a:pt x="202848" y="273047"/>
                    </a:cubicBezTo>
                    <a:cubicBezTo>
                      <a:pt x="196765" y="273047"/>
                      <a:pt x="192203" y="268497"/>
                      <a:pt x="192203" y="263188"/>
                    </a:cubicBezTo>
                    <a:cubicBezTo>
                      <a:pt x="192203" y="249537"/>
                      <a:pt x="183839" y="238919"/>
                      <a:pt x="172434" y="234368"/>
                    </a:cubicBezTo>
                    <a:lnTo>
                      <a:pt x="172434" y="289733"/>
                    </a:lnTo>
                    <a:lnTo>
                      <a:pt x="194484" y="307176"/>
                    </a:lnTo>
                    <a:cubicBezTo>
                      <a:pt x="202848" y="313244"/>
                      <a:pt x="207410" y="322345"/>
                      <a:pt x="208930" y="332204"/>
                    </a:cubicBezTo>
                    <a:cubicBezTo>
                      <a:pt x="209691" y="342063"/>
                      <a:pt x="206649" y="351164"/>
                      <a:pt x="200567" y="358748"/>
                    </a:cubicBezTo>
                    <a:cubicBezTo>
                      <a:pt x="192963" y="367091"/>
                      <a:pt x="183078" y="373158"/>
                      <a:pt x="172434" y="375434"/>
                    </a:cubicBezTo>
                    <a:lnTo>
                      <a:pt x="172434" y="384535"/>
                    </a:lnTo>
                    <a:cubicBezTo>
                      <a:pt x="172434" y="389844"/>
                      <a:pt x="167871" y="394394"/>
                      <a:pt x="161789" y="394394"/>
                    </a:cubicBezTo>
                    <a:cubicBezTo>
                      <a:pt x="156466" y="394394"/>
                      <a:pt x="151904" y="389844"/>
                      <a:pt x="151904" y="384535"/>
                    </a:cubicBezTo>
                    <a:lnTo>
                      <a:pt x="151904" y="375434"/>
                    </a:lnTo>
                    <a:cubicBezTo>
                      <a:pt x="129093" y="370883"/>
                      <a:pt x="111605" y="350406"/>
                      <a:pt x="111605" y="326137"/>
                    </a:cubicBezTo>
                    <a:cubicBezTo>
                      <a:pt x="111605" y="320069"/>
                      <a:pt x="116167" y="315519"/>
                      <a:pt x="121490" y="315519"/>
                    </a:cubicBezTo>
                    <a:cubicBezTo>
                      <a:pt x="126812" y="315519"/>
                      <a:pt x="131374" y="320069"/>
                      <a:pt x="131374" y="326137"/>
                    </a:cubicBezTo>
                    <a:cubicBezTo>
                      <a:pt x="131374" y="339030"/>
                      <a:pt x="140499" y="350406"/>
                      <a:pt x="151904" y="354198"/>
                    </a:cubicBezTo>
                    <a:lnTo>
                      <a:pt x="151904" y="299592"/>
                    </a:lnTo>
                    <a:lnTo>
                      <a:pt x="129093" y="281390"/>
                    </a:lnTo>
                    <a:cubicBezTo>
                      <a:pt x="121490" y="275323"/>
                      <a:pt x="116167" y="266222"/>
                      <a:pt x="115407" y="256362"/>
                    </a:cubicBezTo>
                    <a:cubicBezTo>
                      <a:pt x="114647" y="246503"/>
                      <a:pt x="116928" y="237402"/>
                      <a:pt x="123011" y="230576"/>
                    </a:cubicBezTo>
                    <a:cubicBezTo>
                      <a:pt x="130614" y="221475"/>
                      <a:pt x="140499" y="215408"/>
                      <a:pt x="151904" y="213133"/>
                    </a:cubicBezTo>
                    <a:lnTo>
                      <a:pt x="151904" y="202515"/>
                    </a:lnTo>
                    <a:cubicBezTo>
                      <a:pt x="151904" y="196447"/>
                      <a:pt x="156466" y="191897"/>
                      <a:pt x="161789" y="191897"/>
                    </a:cubicBezTo>
                    <a:close/>
                    <a:moveTo>
                      <a:pt x="526713" y="100883"/>
                    </a:moveTo>
                    <a:cubicBezTo>
                      <a:pt x="532366" y="100883"/>
                      <a:pt x="536948" y="105465"/>
                      <a:pt x="536948" y="111118"/>
                    </a:cubicBezTo>
                    <a:cubicBezTo>
                      <a:pt x="536948" y="116771"/>
                      <a:pt x="532366" y="121353"/>
                      <a:pt x="526713" y="121353"/>
                    </a:cubicBezTo>
                    <a:cubicBezTo>
                      <a:pt x="521060" y="121353"/>
                      <a:pt x="516478" y="116771"/>
                      <a:pt x="516478" y="111118"/>
                    </a:cubicBezTo>
                    <a:cubicBezTo>
                      <a:pt x="516478" y="105465"/>
                      <a:pt x="521060" y="100883"/>
                      <a:pt x="526713" y="100883"/>
                    </a:cubicBezTo>
                    <a:close/>
                    <a:moveTo>
                      <a:pt x="486140" y="100883"/>
                    </a:moveTo>
                    <a:cubicBezTo>
                      <a:pt x="491590" y="100883"/>
                      <a:pt x="496009" y="105465"/>
                      <a:pt x="496009" y="111118"/>
                    </a:cubicBezTo>
                    <a:cubicBezTo>
                      <a:pt x="496009" y="116771"/>
                      <a:pt x="491590" y="121353"/>
                      <a:pt x="486140" y="121353"/>
                    </a:cubicBezTo>
                    <a:cubicBezTo>
                      <a:pt x="480690" y="121353"/>
                      <a:pt x="476271" y="116771"/>
                      <a:pt x="476271" y="111118"/>
                    </a:cubicBezTo>
                    <a:cubicBezTo>
                      <a:pt x="476271" y="105465"/>
                      <a:pt x="480690" y="100883"/>
                      <a:pt x="486140" y="100883"/>
                    </a:cubicBezTo>
                    <a:close/>
                    <a:moveTo>
                      <a:pt x="445446" y="100883"/>
                    </a:moveTo>
                    <a:cubicBezTo>
                      <a:pt x="451099" y="100883"/>
                      <a:pt x="455681" y="105465"/>
                      <a:pt x="455681" y="111118"/>
                    </a:cubicBezTo>
                    <a:cubicBezTo>
                      <a:pt x="455681" y="116771"/>
                      <a:pt x="451099" y="121353"/>
                      <a:pt x="445446" y="121353"/>
                    </a:cubicBezTo>
                    <a:cubicBezTo>
                      <a:pt x="439793" y="121353"/>
                      <a:pt x="435211" y="116771"/>
                      <a:pt x="435211" y="111118"/>
                    </a:cubicBezTo>
                    <a:cubicBezTo>
                      <a:pt x="435211" y="105465"/>
                      <a:pt x="439793" y="100883"/>
                      <a:pt x="445446" y="100883"/>
                    </a:cubicBezTo>
                    <a:close/>
                    <a:moveTo>
                      <a:pt x="405239" y="100883"/>
                    </a:moveTo>
                    <a:cubicBezTo>
                      <a:pt x="410892" y="100883"/>
                      <a:pt x="415474" y="105465"/>
                      <a:pt x="415474" y="111118"/>
                    </a:cubicBezTo>
                    <a:cubicBezTo>
                      <a:pt x="415474" y="116771"/>
                      <a:pt x="410892" y="121353"/>
                      <a:pt x="405239" y="121353"/>
                    </a:cubicBezTo>
                    <a:cubicBezTo>
                      <a:pt x="399586" y="121353"/>
                      <a:pt x="395004" y="116771"/>
                      <a:pt x="395004" y="111118"/>
                    </a:cubicBezTo>
                    <a:cubicBezTo>
                      <a:pt x="395004" y="105465"/>
                      <a:pt x="399586" y="100883"/>
                      <a:pt x="405239" y="100883"/>
                    </a:cubicBezTo>
                    <a:close/>
                    <a:moveTo>
                      <a:pt x="364544" y="100883"/>
                    </a:moveTo>
                    <a:cubicBezTo>
                      <a:pt x="369994" y="100883"/>
                      <a:pt x="374413" y="105465"/>
                      <a:pt x="374413" y="111118"/>
                    </a:cubicBezTo>
                    <a:cubicBezTo>
                      <a:pt x="374413" y="116771"/>
                      <a:pt x="369994" y="121353"/>
                      <a:pt x="364544" y="121353"/>
                    </a:cubicBezTo>
                    <a:cubicBezTo>
                      <a:pt x="359094" y="121353"/>
                      <a:pt x="354675" y="116771"/>
                      <a:pt x="354675" y="111118"/>
                    </a:cubicBezTo>
                    <a:cubicBezTo>
                      <a:pt x="354675" y="105465"/>
                      <a:pt x="359094" y="100883"/>
                      <a:pt x="364544" y="100883"/>
                    </a:cubicBezTo>
                    <a:close/>
                    <a:moveTo>
                      <a:pt x="323972" y="100883"/>
                    </a:moveTo>
                    <a:cubicBezTo>
                      <a:pt x="329625" y="100883"/>
                      <a:pt x="334207" y="105465"/>
                      <a:pt x="334207" y="111118"/>
                    </a:cubicBezTo>
                    <a:cubicBezTo>
                      <a:pt x="334207" y="116771"/>
                      <a:pt x="329625" y="121353"/>
                      <a:pt x="323972" y="121353"/>
                    </a:cubicBezTo>
                    <a:cubicBezTo>
                      <a:pt x="318319" y="121353"/>
                      <a:pt x="313737" y="116771"/>
                      <a:pt x="313737" y="111118"/>
                    </a:cubicBezTo>
                    <a:cubicBezTo>
                      <a:pt x="313737" y="105465"/>
                      <a:pt x="318319" y="100883"/>
                      <a:pt x="323972" y="100883"/>
                    </a:cubicBezTo>
                    <a:close/>
                    <a:moveTo>
                      <a:pt x="283704" y="100883"/>
                    </a:moveTo>
                    <a:cubicBezTo>
                      <a:pt x="289390" y="100883"/>
                      <a:pt x="294000" y="105465"/>
                      <a:pt x="294000" y="111118"/>
                    </a:cubicBezTo>
                    <a:cubicBezTo>
                      <a:pt x="294000" y="116771"/>
                      <a:pt x="289390" y="121353"/>
                      <a:pt x="283704" y="121353"/>
                    </a:cubicBezTo>
                    <a:cubicBezTo>
                      <a:pt x="278018" y="121353"/>
                      <a:pt x="273408" y="116771"/>
                      <a:pt x="273408" y="111118"/>
                    </a:cubicBezTo>
                    <a:cubicBezTo>
                      <a:pt x="273408" y="105465"/>
                      <a:pt x="278018" y="100883"/>
                      <a:pt x="283704" y="100883"/>
                    </a:cubicBezTo>
                    <a:close/>
                    <a:moveTo>
                      <a:pt x="243070" y="100883"/>
                    </a:moveTo>
                    <a:cubicBezTo>
                      <a:pt x="248520" y="100883"/>
                      <a:pt x="252939" y="105465"/>
                      <a:pt x="252939" y="111118"/>
                    </a:cubicBezTo>
                    <a:cubicBezTo>
                      <a:pt x="252939" y="116771"/>
                      <a:pt x="248520" y="121353"/>
                      <a:pt x="243070" y="121353"/>
                    </a:cubicBezTo>
                    <a:cubicBezTo>
                      <a:pt x="237620" y="121353"/>
                      <a:pt x="233201" y="116771"/>
                      <a:pt x="233201" y="111118"/>
                    </a:cubicBezTo>
                    <a:cubicBezTo>
                      <a:pt x="233201" y="105465"/>
                      <a:pt x="237620" y="100883"/>
                      <a:pt x="243070" y="100883"/>
                    </a:cubicBezTo>
                    <a:close/>
                    <a:moveTo>
                      <a:pt x="202437" y="100883"/>
                    </a:moveTo>
                    <a:cubicBezTo>
                      <a:pt x="208123" y="100883"/>
                      <a:pt x="212733" y="105465"/>
                      <a:pt x="212733" y="111118"/>
                    </a:cubicBezTo>
                    <a:cubicBezTo>
                      <a:pt x="212733" y="116771"/>
                      <a:pt x="208123" y="121353"/>
                      <a:pt x="202437" y="121353"/>
                    </a:cubicBezTo>
                    <a:cubicBezTo>
                      <a:pt x="196751" y="121353"/>
                      <a:pt x="192141" y="116771"/>
                      <a:pt x="192141" y="111118"/>
                    </a:cubicBezTo>
                    <a:cubicBezTo>
                      <a:pt x="192141" y="105465"/>
                      <a:pt x="196751" y="100883"/>
                      <a:pt x="202437" y="100883"/>
                    </a:cubicBezTo>
                    <a:close/>
                    <a:moveTo>
                      <a:pt x="162169" y="100883"/>
                    </a:moveTo>
                    <a:cubicBezTo>
                      <a:pt x="167822" y="100883"/>
                      <a:pt x="172404" y="105465"/>
                      <a:pt x="172404" y="111118"/>
                    </a:cubicBezTo>
                    <a:cubicBezTo>
                      <a:pt x="172404" y="116771"/>
                      <a:pt x="167822" y="121353"/>
                      <a:pt x="162169" y="121353"/>
                    </a:cubicBezTo>
                    <a:cubicBezTo>
                      <a:pt x="156516" y="121353"/>
                      <a:pt x="151934" y="116771"/>
                      <a:pt x="151934" y="111118"/>
                    </a:cubicBezTo>
                    <a:cubicBezTo>
                      <a:pt x="151934" y="105465"/>
                      <a:pt x="156516" y="100883"/>
                      <a:pt x="162169" y="100883"/>
                    </a:cubicBezTo>
                    <a:close/>
                    <a:moveTo>
                      <a:pt x="121474" y="100883"/>
                    </a:moveTo>
                    <a:cubicBezTo>
                      <a:pt x="126924" y="100883"/>
                      <a:pt x="131343" y="105465"/>
                      <a:pt x="131343" y="111118"/>
                    </a:cubicBezTo>
                    <a:cubicBezTo>
                      <a:pt x="131343" y="116771"/>
                      <a:pt x="126924" y="121353"/>
                      <a:pt x="121474" y="121353"/>
                    </a:cubicBezTo>
                    <a:cubicBezTo>
                      <a:pt x="116024" y="121353"/>
                      <a:pt x="111605" y="116771"/>
                      <a:pt x="111605" y="111118"/>
                    </a:cubicBezTo>
                    <a:cubicBezTo>
                      <a:pt x="111605" y="105465"/>
                      <a:pt x="116024" y="100883"/>
                      <a:pt x="121474" y="100883"/>
                    </a:cubicBezTo>
                    <a:close/>
                    <a:moveTo>
                      <a:pt x="80902" y="100883"/>
                    </a:moveTo>
                    <a:cubicBezTo>
                      <a:pt x="86555" y="100883"/>
                      <a:pt x="91137" y="105465"/>
                      <a:pt x="91137" y="111118"/>
                    </a:cubicBezTo>
                    <a:cubicBezTo>
                      <a:pt x="91137" y="116771"/>
                      <a:pt x="86555" y="121353"/>
                      <a:pt x="80902" y="121353"/>
                    </a:cubicBezTo>
                    <a:cubicBezTo>
                      <a:pt x="75249" y="121353"/>
                      <a:pt x="70667" y="116771"/>
                      <a:pt x="70667" y="111118"/>
                    </a:cubicBezTo>
                    <a:cubicBezTo>
                      <a:pt x="70667" y="105465"/>
                      <a:pt x="75249" y="100883"/>
                      <a:pt x="80902" y="100883"/>
                    </a:cubicBezTo>
                    <a:close/>
                    <a:moveTo>
                      <a:pt x="50887" y="50824"/>
                    </a:moveTo>
                    <a:lnTo>
                      <a:pt x="50887" y="81167"/>
                    </a:lnTo>
                    <a:lnTo>
                      <a:pt x="50887" y="521899"/>
                    </a:lnTo>
                    <a:lnTo>
                      <a:pt x="60761" y="511279"/>
                    </a:lnTo>
                    <a:lnTo>
                      <a:pt x="121523" y="571965"/>
                    </a:lnTo>
                    <a:lnTo>
                      <a:pt x="182284" y="511279"/>
                    </a:lnTo>
                    <a:lnTo>
                      <a:pt x="243046" y="571965"/>
                    </a:lnTo>
                    <a:lnTo>
                      <a:pt x="303807" y="511279"/>
                    </a:lnTo>
                    <a:lnTo>
                      <a:pt x="364569" y="571965"/>
                    </a:lnTo>
                    <a:lnTo>
                      <a:pt x="425330" y="511279"/>
                    </a:lnTo>
                    <a:lnTo>
                      <a:pt x="486091" y="571965"/>
                    </a:lnTo>
                    <a:lnTo>
                      <a:pt x="546853" y="511279"/>
                    </a:lnTo>
                    <a:lnTo>
                      <a:pt x="556727" y="521899"/>
                    </a:lnTo>
                    <a:lnTo>
                      <a:pt x="556727" y="81167"/>
                    </a:lnTo>
                    <a:lnTo>
                      <a:pt x="556727" y="50824"/>
                    </a:lnTo>
                    <a:close/>
                    <a:moveTo>
                      <a:pt x="40254" y="20482"/>
                    </a:moveTo>
                    <a:cubicBezTo>
                      <a:pt x="29621" y="20482"/>
                      <a:pt x="20507" y="29584"/>
                      <a:pt x="20507" y="40204"/>
                    </a:cubicBezTo>
                    <a:cubicBezTo>
                      <a:pt x="20507" y="47790"/>
                      <a:pt x="24304" y="54617"/>
                      <a:pt x="30380" y="57652"/>
                    </a:cubicBezTo>
                    <a:lnTo>
                      <a:pt x="30380" y="30343"/>
                    </a:lnTo>
                    <a:lnTo>
                      <a:pt x="577234" y="30343"/>
                    </a:lnTo>
                    <a:lnTo>
                      <a:pt x="577234" y="57652"/>
                    </a:lnTo>
                    <a:cubicBezTo>
                      <a:pt x="583310" y="54617"/>
                      <a:pt x="587107" y="47790"/>
                      <a:pt x="587107" y="40204"/>
                    </a:cubicBezTo>
                    <a:cubicBezTo>
                      <a:pt x="587107" y="29584"/>
                      <a:pt x="577993" y="20482"/>
                      <a:pt x="567360" y="20482"/>
                    </a:cubicBezTo>
                    <a:close/>
                    <a:moveTo>
                      <a:pt x="40254" y="0"/>
                    </a:moveTo>
                    <a:lnTo>
                      <a:pt x="567360" y="0"/>
                    </a:lnTo>
                    <a:cubicBezTo>
                      <a:pt x="589386" y="0"/>
                      <a:pt x="607614" y="18206"/>
                      <a:pt x="607614" y="40204"/>
                    </a:cubicBezTo>
                    <a:cubicBezTo>
                      <a:pt x="607614" y="59169"/>
                      <a:pt x="594702" y="75099"/>
                      <a:pt x="577234" y="79650"/>
                    </a:cubicBezTo>
                    <a:lnTo>
                      <a:pt x="577234" y="570448"/>
                    </a:lnTo>
                    <a:lnTo>
                      <a:pt x="546853" y="540105"/>
                    </a:lnTo>
                    <a:lnTo>
                      <a:pt x="486091" y="600791"/>
                    </a:lnTo>
                    <a:lnTo>
                      <a:pt x="425330" y="540105"/>
                    </a:lnTo>
                    <a:lnTo>
                      <a:pt x="364569" y="600791"/>
                    </a:lnTo>
                    <a:lnTo>
                      <a:pt x="303807" y="540105"/>
                    </a:lnTo>
                    <a:lnTo>
                      <a:pt x="243046" y="600791"/>
                    </a:lnTo>
                    <a:lnTo>
                      <a:pt x="182284" y="540105"/>
                    </a:lnTo>
                    <a:lnTo>
                      <a:pt x="121523" y="600791"/>
                    </a:lnTo>
                    <a:lnTo>
                      <a:pt x="60761" y="540105"/>
                    </a:lnTo>
                    <a:lnTo>
                      <a:pt x="30380" y="570448"/>
                    </a:lnTo>
                    <a:lnTo>
                      <a:pt x="30380" y="79650"/>
                    </a:lnTo>
                    <a:cubicBezTo>
                      <a:pt x="12912" y="75099"/>
                      <a:pt x="0" y="59169"/>
                      <a:pt x="0" y="40204"/>
                    </a:cubicBezTo>
                    <a:cubicBezTo>
                      <a:pt x="0" y="18206"/>
                      <a:pt x="18228" y="0"/>
                      <a:pt x="40254" y="0"/>
                    </a:cubicBezTo>
                    <a:close/>
                  </a:path>
                </a:pathLst>
              </a:custGeom>
              <a:solidFill>
                <a:srgbClr val="32373A"/>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200" name="round-pie-chart_71582"/>
              <p:cNvSpPr>
                <a:spLocks noChangeAspect="1"/>
              </p:cNvSpPr>
              <p:nvPr/>
            </p:nvSpPr>
            <p:spPr bwMode="auto">
              <a:xfrm>
                <a:off x="7177741" y="3514053"/>
                <a:ext cx="107071" cy="104676"/>
              </a:xfrm>
              <a:custGeom>
                <a:avLst/>
                <a:gdLst>
                  <a:gd name="connsiteX0" fmla="*/ 161511 w 609634"/>
                  <a:gd name="connsiteY0" fmla="*/ 90200 h 595999"/>
                  <a:gd name="connsiteX1" fmla="*/ 24754 w 609634"/>
                  <a:gd name="connsiteY1" fmla="*/ 323859 h 595999"/>
                  <a:gd name="connsiteX2" fmla="*/ 186156 w 609634"/>
                  <a:gd name="connsiteY2" fmla="*/ 553939 h 595999"/>
                  <a:gd name="connsiteX3" fmla="*/ 280434 w 609634"/>
                  <a:gd name="connsiteY3" fmla="*/ 571926 h 595999"/>
                  <a:gd name="connsiteX4" fmla="*/ 452769 w 609634"/>
                  <a:gd name="connsiteY4" fmla="*/ 505704 h 595999"/>
                  <a:gd name="connsiteX5" fmla="*/ 271920 w 609634"/>
                  <a:gd name="connsiteY5" fmla="*/ 325112 h 595999"/>
                  <a:gd name="connsiteX6" fmla="*/ 269501 w 609634"/>
                  <a:gd name="connsiteY6" fmla="*/ 321711 h 595999"/>
                  <a:gd name="connsiteX7" fmla="*/ 448197 w 609634"/>
                  <a:gd name="connsiteY7" fmla="*/ 65714 h 595999"/>
                  <a:gd name="connsiteX8" fmla="*/ 343783 w 609634"/>
                  <a:gd name="connsiteY8" fmla="*/ 289355 h 595999"/>
                  <a:gd name="connsiteX9" fmla="*/ 518643 w 609634"/>
                  <a:gd name="connsiteY9" fmla="*/ 463865 h 595999"/>
                  <a:gd name="connsiteX10" fmla="*/ 581023 w 609634"/>
                  <a:gd name="connsiteY10" fmla="*/ 247472 h 595999"/>
                  <a:gd name="connsiteX11" fmla="*/ 448197 w 609634"/>
                  <a:gd name="connsiteY11" fmla="*/ 65714 h 595999"/>
                  <a:gd name="connsiteX12" fmla="*/ 171201 w 609634"/>
                  <a:gd name="connsiteY12" fmla="*/ 62245 h 595999"/>
                  <a:gd name="connsiteX13" fmla="*/ 178090 w 609634"/>
                  <a:gd name="connsiteY13" fmla="*/ 68543 h 595999"/>
                  <a:gd name="connsiteX14" fmla="*/ 290740 w 609634"/>
                  <a:gd name="connsiteY14" fmla="*/ 309272 h 595999"/>
                  <a:gd name="connsiteX15" fmla="*/ 478400 w 609634"/>
                  <a:gd name="connsiteY15" fmla="*/ 496754 h 595999"/>
                  <a:gd name="connsiteX16" fmla="*/ 478400 w 609634"/>
                  <a:gd name="connsiteY16" fmla="*/ 514026 h 595999"/>
                  <a:gd name="connsiteX17" fmla="*/ 280255 w 609634"/>
                  <a:gd name="connsiteY17" fmla="*/ 595999 h 595999"/>
                  <a:gd name="connsiteX18" fmla="*/ 176836 w 609634"/>
                  <a:gd name="connsiteY18" fmla="*/ 576311 h 595999"/>
                  <a:gd name="connsiteX19" fmla="*/ 110 w 609634"/>
                  <a:gd name="connsiteY19" fmla="*/ 324396 h 595999"/>
                  <a:gd name="connsiteX20" fmla="*/ 161959 w 609634"/>
                  <a:gd name="connsiteY20" fmla="*/ 62726 h 595999"/>
                  <a:gd name="connsiteX21" fmla="*/ 171201 w 609634"/>
                  <a:gd name="connsiteY21" fmla="*/ 62245 h 595999"/>
                  <a:gd name="connsiteX22" fmla="*/ 438361 w 609634"/>
                  <a:gd name="connsiteY22" fmla="*/ 37703 h 595999"/>
                  <a:gd name="connsiteX23" fmla="*/ 447660 w 609634"/>
                  <a:gd name="connsiteY23" fmla="*/ 38150 h 595999"/>
                  <a:gd name="connsiteX24" fmla="*/ 605401 w 609634"/>
                  <a:gd name="connsiteY24" fmla="*/ 243356 h 595999"/>
                  <a:gd name="connsiteX25" fmla="*/ 527427 w 609634"/>
                  <a:gd name="connsiteY25" fmla="*/ 489728 h 595999"/>
                  <a:gd name="connsiteX26" fmla="*/ 518823 w 609634"/>
                  <a:gd name="connsiteY26" fmla="*/ 493397 h 595999"/>
                  <a:gd name="connsiteX27" fmla="*/ 510308 w 609634"/>
                  <a:gd name="connsiteY27" fmla="*/ 489728 h 595999"/>
                  <a:gd name="connsiteX28" fmla="*/ 320660 w 609634"/>
                  <a:gd name="connsiteY28" fmla="*/ 300362 h 595999"/>
                  <a:gd name="connsiteX29" fmla="*/ 318240 w 609634"/>
                  <a:gd name="connsiteY29" fmla="*/ 286670 h 595999"/>
                  <a:gd name="connsiteX30" fmla="*/ 431617 w 609634"/>
                  <a:gd name="connsiteY30" fmla="*/ 43967 h 595999"/>
                  <a:gd name="connsiteX31" fmla="*/ 438361 w 609634"/>
                  <a:gd name="connsiteY31" fmla="*/ 37703 h 595999"/>
                  <a:gd name="connsiteX32" fmla="*/ 304848 w 609634"/>
                  <a:gd name="connsiteY32" fmla="*/ 0 h 595999"/>
                  <a:gd name="connsiteX33" fmla="*/ 418178 w 609634"/>
                  <a:gd name="connsiteY33" fmla="*/ 24967 h 595999"/>
                  <a:gd name="connsiteX34" fmla="*/ 304815 w 609634"/>
                  <a:gd name="connsiteY34" fmla="*/ 267658 h 595999"/>
                  <a:gd name="connsiteX35" fmla="*/ 191451 w 609634"/>
                  <a:gd name="connsiteY35" fmla="*/ 24967 h 595999"/>
                  <a:gd name="connsiteX36" fmla="*/ 304848 w 609634"/>
                  <a:gd name="connsiteY36" fmla="*/ 0 h 59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9634" h="595999">
                    <a:moveTo>
                      <a:pt x="161511" y="90200"/>
                    </a:moveTo>
                    <a:cubicBezTo>
                      <a:pt x="75209" y="135482"/>
                      <a:pt x="21797" y="225778"/>
                      <a:pt x="24754" y="323859"/>
                    </a:cubicBezTo>
                    <a:cubicBezTo>
                      <a:pt x="27712" y="425878"/>
                      <a:pt x="91072" y="516174"/>
                      <a:pt x="186156" y="553939"/>
                    </a:cubicBezTo>
                    <a:cubicBezTo>
                      <a:pt x="216357" y="565841"/>
                      <a:pt x="248082" y="571926"/>
                      <a:pt x="280434" y="571926"/>
                    </a:cubicBezTo>
                    <a:cubicBezTo>
                      <a:pt x="344780" y="571926"/>
                      <a:pt x="405540" y="548301"/>
                      <a:pt x="452769" y="505704"/>
                    </a:cubicBezTo>
                    <a:lnTo>
                      <a:pt x="271920" y="325112"/>
                    </a:lnTo>
                    <a:cubicBezTo>
                      <a:pt x="270935" y="324128"/>
                      <a:pt x="269949" y="322964"/>
                      <a:pt x="269501" y="321711"/>
                    </a:cubicBezTo>
                    <a:close/>
                    <a:moveTo>
                      <a:pt x="448197" y="65714"/>
                    </a:moveTo>
                    <a:lnTo>
                      <a:pt x="343783" y="289355"/>
                    </a:lnTo>
                    <a:lnTo>
                      <a:pt x="518643" y="463865"/>
                    </a:lnTo>
                    <a:cubicBezTo>
                      <a:pt x="571792" y="405695"/>
                      <a:pt x="595184" y="325599"/>
                      <a:pt x="581023" y="247472"/>
                    </a:cubicBezTo>
                    <a:cubicBezTo>
                      <a:pt x="567400" y="169346"/>
                      <a:pt x="518106" y="102405"/>
                      <a:pt x="448197" y="65714"/>
                    </a:cubicBezTo>
                    <a:close/>
                    <a:moveTo>
                      <a:pt x="171201" y="62245"/>
                    </a:moveTo>
                    <a:cubicBezTo>
                      <a:pt x="174102" y="63308"/>
                      <a:pt x="176612" y="65501"/>
                      <a:pt x="178090" y="68543"/>
                    </a:cubicBezTo>
                    <a:lnTo>
                      <a:pt x="290740" y="309272"/>
                    </a:lnTo>
                    <a:lnTo>
                      <a:pt x="478400" y="496754"/>
                    </a:lnTo>
                    <a:cubicBezTo>
                      <a:pt x="483239" y="501587"/>
                      <a:pt x="483239" y="509104"/>
                      <a:pt x="478400" y="514026"/>
                    </a:cubicBezTo>
                    <a:cubicBezTo>
                      <a:pt x="425525" y="566825"/>
                      <a:pt x="355086" y="595999"/>
                      <a:pt x="280255" y="595999"/>
                    </a:cubicBezTo>
                    <a:cubicBezTo>
                      <a:pt x="244856" y="595999"/>
                      <a:pt x="209995" y="589466"/>
                      <a:pt x="176836" y="576311"/>
                    </a:cubicBezTo>
                    <a:cubicBezTo>
                      <a:pt x="72790" y="535146"/>
                      <a:pt x="3336" y="436080"/>
                      <a:pt x="110" y="324396"/>
                    </a:cubicBezTo>
                    <a:cubicBezTo>
                      <a:pt x="-3027" y="212623"/>
                      <a:pt x="60602" y="109977"/>
                      <a:pt x="161959" y="62726"/>
                    </a:cubicBezTo>
                    <a:cubicBezTo>
                      <a:pt x="165006" y="61250"/>
                      <a:pt x="168300" y="61183"/>
                      <a:pt x="171201" y="62245"/>
                    </a:cubicBezTo>
                    <a:close/>
                    <a:moveTo>
                      <a:pt x="438361" y="37703"/>
                    </a:moveTo>
                    <a:cubicBezTo>
                      <a:pt x="441274" y="36651"/>
                      <a:pt x="444612" y="36718"/>
                      <a:pt x="447660" y="38150"/>
                    </a:cubicBezTo>
                    <a:cubicBezTo>
                      <a:pt x="530564" y="76900"/>
                      <a:pt x="589537" y="153506"/>
                      <a:pt x="605401" y="243356"/>
                    </a:cubicBezTo>
                    <a:cubicBezTo>
                      <a:pt x="621265" y="333206"/>
                      <a:pt x="591957" y="425473"/>
                      <a:pt x="527427" y="489728"/>
                    </a:cubicBezTo>
                    <a:cubicBezTo>
                      <a:pt x="525186" y="492144"/>
                      <a:pt x="522049" y="493397"/>
                      <a:pt x="518823" y="493397"/>
                    </a:cubicBezTo>
                    <a:cubicBezTo>
                      <a:pt x="515686" y="493397"/>
                      <a:pt x="512549" y="491876"/>
                      <a:pt x="510308" y="489728"/>
                    </a:cubicBezTo>
                    <a:lnTo>
                      <a:pt x="320660" y="300362"/>
                    </a:lnTo>
                    <a:cubicBezTo>
                      <a:pt x="316985" y="296962"/>
                      <a:pt x="315999" y="291324"/>
                      <a:pt x="318240" y="286670"/>
                    </a:cubicBezTo>
                    <a:lnTo>
                      <a:pt x="431617" y="43967"/>
                    </a:lnTo>
                    <a:cubicBezTo>
                      <a:pt x="432961" y="40925"/>
                      <a:pt x="435448" y="38754"/>
                      <a:pt x="438361" y="37703"/>
                    </a:cubicBezTo>
                    <a:close/>
                    <a:moveTo>
                      <a:pt x="304848" y="0"/>
                    </a:moveTo>
                    <a:cubicBezTo>
                      <a:pt x="343551" y="0"/>
                      <a:pt x="382242" y="8322"/>
                      <a:pt x="418178" y="24967"/>
                    </a:cubicBezTo>
                    <a:lnTo>
                      <a:pt x="304815" y="267658"/>
                    </a:lnTo>
                    <a:lnTo>
                      <a:pt x="191451" y="24967"/>
                    </a:lnTo>
                    <a:cubicBezTo>
                      <a:pt x="227432" y="8322"/>
                      <a:pt x="266146" y="0"/>
                      <a:pt x="304848" y="0"/>
                    </a:cubicBezTo>
                    <a:close/>
                  </a:path>
                </a:pathLst>
              </a:custGeom>
              <a:solidFill>
                <a:srgbClr val="32373A"/>
              </a:solidFill>
              <a:ln>
                <a:noFill/>
              </a:ln>
            </p:spPr>
          </p:sp>
          <p:sp>
            <p:nvSpPr>
              <p:cNvPr id="201" name="secure-payment_86034"/>
              <p:cNvSpPr>
                <a:spLocks noChangeAspect="1"/>
              </p:cNvSpPr>
              <p:nvPr/>
            </p:nvSpPr>
            <p:spPr bwMode="auto">
              <a:xfrm>
                <a:off x="8063609" y="3518524"/>
                <a:ext cx="107071" cy="95734"/>
              </a:xfrm>
              <a:custGeom>
                <a:avLst/>
                <a:gdLst>
                  <a:gd name="connsiteX0" fmla="*/ 448020 w 607215"/>
                  <a:gd name="connsiteY0" fmla="*/ 372169 h 542930"/>
                  <a:gd name="connsiteX1" fmla="*/ 418234 w 607215"/>
                  <a:gd name="connsiteY1" fmla="*/ 401889 h 542930"/>
                  <a:gd name="connsiteX2" fmla="*/ 435663 w 607215"/>
                  <a:gd name="connsiteY2" fmla="*/ 428941 h 542930"/>
                  <a:gd name="connsiteX3" fmla="*/ 443225 w 607215"/>
                  <a:gd name="connsiteY3" fmla="*/ 440627 h 542930"/>
                  <a:gd name="connsiteX4" fmla="*/ 443225 w 607215"/>
                  <a:gd name="connsiteY4" fmla="*/ 474488 h 542930"/>
                  <a:gd name="connsiteX5" fmla="*/ 448020 w 607215"/>
                  <a:gd name="connsiteY5" fmla="*/ 479272 h 542930"/>
                  <a:gd name="connsiteX6" fmla="*/ 452815 w 607215"/>
                  <a:gd name="connsiteY6" fmla="*/ 474488 h 542930"/>
                  <a:gd name="connsiteX7" fmla="*/ 452815 w 607215"/>
                  <a:gd name="connsiteY7" fmla="*/ 440627 h 542930"/>
                  <a:gd name="connsiteX8" fmla="*/ 460377 w 607215"/>
                  <a:gd name="connsiteY8" fmla="*/ 428941 h 542930"/>
                  <a:gd name="connsiteX9" fmla="*/ 477805 w 607215"/>
                  <a:gd name="connsiteY9" fmla="*/ 401889 h 542930"/>
                  <a:gd name="connsiteX10" fmla="*/ 448020 w 607215"/>
                  <a:gd name="connsiteY10" fmla="*/ 372169 h 542930"/>
                  <a:gd name="connsiteX11" fmla="*/ 448020 w 607215"/>
                  <a:gd name="connsiteY11" fmla="*/ 346405 h 542930"/>
                  <a:gd name="connsiteX12" fmla="*/ 503625 w 607215"/>
                  <a:gd name="connsiteY12" fmla="*/ 401889 h 542930"/>
                  <a:gd name="connsiteX13" fmla="*/ 478635 w 607215"/>
                  <a:gd name="connsiteY13" fmla="*/ 448172 h 542930"/>
                  <a:gd name="connsiteX14" fmla="*/ 478635 w 607215"/>
                  <a:gd name="connsiteY14" fmla="*/ 474488 h 542930"/>
                  <a:gd name="connsiteX15" fmla="*/ 448020 w 607215"/>
                  <a:gd name="connsiteY15" fmla="*/ 505036 h 542930"/>
                  <a:gd name="connsiteX16" fmla="*/ 417404 w 607215"/>
                  <a:gd name="connsiteY16" fmla="*/ 474488 h 542930"/>
                  <a:gd name="connsiteX17" fmla="*/ 417404 w 607215"/>
                  <a:gd name="connsiteY17" fmla="*/ 448172 h 542930"/>
                  <a:gd name="connsiteX18" fmla="*/ 392414 w 607215"/>
                  <a:gd name="connsiteY18" fmla="*/ 401889 h 542930"/>
                  <a:gd name="connsiteX19" fmla="*/ 448020 w 607215"/>
                  <a:gd name="connsiteY19" fmla="*/ 346405 h 542930"/>
                  <a:gd name="connsiteX20" fmla="*/ 314623 w 607215"/>
                  <a:gd name="connsiteY20" fmla="*/ 334429 h 542930"/>
                  <a:gd name="connsiteX21" fmla="*/ 314623 w 607215"/>
                  <a:gd name="connsiteY21" fmla="*/ 514854 h 542930"/>
                  <a:gd name="connsiteX22" fmla="*/ 316928 w 607215"/>
                  <a:gd name="connsiteY22" fmla="*/ 517155 h 542930"/>
                  <a:gd name="connsiteX23" fmla="*/ 579099 w 607215"/>
                  <a:gd name="connsiteY23" fmla="*/ 517155 h 542930"/>
                  <a:gd name="connsiteX24" fmla="*/ 581404 w 607215"/>
                  <a:gd name="connsiteY24" fmla="*/ 514854 h 542930"/>
                  <a:gd name="connsiteX25" fmla="*/ 581404 w 607215"/>
                  <a:gd name="connsiteY25" fmla="*/ 334429 h 542930"/>
                  <a:gd name="connsiteX26" fmla="*/ 448014 w 607215"/>
                  <a:gd name="connsiteY26" fmla="*/ 246795 h 542930"/>
                  <a:gd name="connsiteX27" fmla="*/ 377677 w 607215"/>
                  <a:gd name="connsiteY27" fmla="*/ 308654 h 542930"/>
                  <a:gd name="connsiteX28" fmla="*/ 518442 w 607215"/>
                  <a:gd name="connsiteY28" fmla="*/ 308654 h 542930"/>
                  <a:gd name="connsiteX29" fmla="*/ 448014 w 607215"/>
                  <a:gd name="connsiteY29" fmla="*/ 246795 h 542930"/>
                  <a:gd name="connsiteX30" fmla="*/ 448014 w 607215"/>
                  <a:gd name="connsiteY30" fmla="*/ 203162 h 542930"/>
                  <a:gd name="connsiteX31" fmla="*/ 333705 w 607215"/>
                  <a:gd name="connsiteY31" fmla="*/ 308654 h 542930"/>
                  <a:gd name="connsiteX32" fmla="*/ 351681 w 607215"/>
                  <a:gd name="connsiteY32" fmla="*/ 308654 h 542930"/>
                  <a:gd name="connsiteX33" fmla="*/ 448014 w 607215"/>
                  <a:gd name="connsiteY33" fmla="*/ 221020 h 542930"/>
                  <a:gd name="connsiteX34" fmla="*/ 544346 w 607215"/>
                  <a:gd name="connsiteY34" fmla="*/ 308654 h 542930"/>
                  <a:gd name="connsiteX35" fmla="*/ 562322 w 607215"/>
                  <a:gd name="connsiteY35" fmla="*/ 308654 h 542930"/>
                  <a:gd name="connsiteX36" fmla="*/ 448014 w 607215"/>
                  <a:gd name="connsiteY36" fmla="*/ 203162 h 542930"/>
                  <a:gd name="connsiteX37" fmla="*/ 25811 w 607215"/>
                  <a:gd name="connsiteY37" fmla="*/ 159528 h 542930"/>
                  <a:gd name="connsiteX38" fmla="*/ 25811 w 607215"/>
                  <a:gd name="connsiteY38" fmla="*/ 320898 h 542930"/>
                  <a:gd name="connsiteX39" fmla="*/ 33647 w 607215"/>
                  <a:gd name="connsiteY39" fmla="*/ 328630 h 542930"/>
                  <a:gd name="connsiteX40" fmla="*/ 288812 w 607215"/>
                  <a:gd name="connsiteY40" fmla="*/ 328630 h 542930"/>
                  <a:gd name="connsiteX41" fmla="*/ 288812 w 607215"/>
                  <a:gd name="connsiteY41" fmla="*/ 321542 h 542930"/>
                  <a:gd name="connsiteX42" fmla="*/ 301717 w 607215"/>
                  <a:gd name="connsiteY42" fmla="*/ 308654 h 542930"/>
                  <a:gd name="connsiteX43" fmla="*/ 307802 w 607215"/>
                  <a:gd name="connsiteY43" fmla="*/ 308654 h 542930"/>
                  <a:gd name="connsiteX44" fmla="*/ 448014 w 607215"/>
                  <a:gd name="connsiteY44" fmla="*/ 177387 h 542930"/>
                  <a:gd name="connsiteX45" fmla="*/ 501480 w 607215"/>
                  <a:gd name="connsiteY45" fmla="*/ 187973 h 542930"/>
                  <a:gd name="connsiteX46" fmla="*/ 501480 w 607215"/>
                  <a:gd name="connsiteY46" fmla="*/ 159528 h 542930"/>
                  <a:gd name="connsiteX47" fmla="*/ 25811 w 607215"/>
                  <a:gd name="connsiteY47" fmla="*/ 86346 h 542930"/>
                  <a:gd name="connsiteX48" fmla="*/ 25811 w 607215"/>
                  <a:gd name="connsiteY48" fmla="*/ 133753 h 542930"/>
                  <a:gd name="connsiteX49" fmla="*/ 501480 w 607215"/>
                  <a:gd name="connsiteY49" fmla="*/ 133753 h 542930"/>
                  <a:gd name="connsiteX50" fmla="*/ 501480 w 607215"/>
                  <a:gd name="connsiteY50" fmla="*/ 86346 h 542930"/>
                  <a:gd name="connsiteX51" fmla="*/ 33647 w 607215"/>
                  <a:gd name="connsiteY51" fmla="*/ 25775 h 542930"/>
                  <a:gd name="connsiteX52" fmla="*/ 25811 w 607215"/>
                  <a:gd name="connsiteY52" fmla="*/ 33507 h 542930"/>
                  <a:gd name="connsiteX53" fmla="*/ 25811 w 607215"/>
                  <a:gd name="connsiteY53" fmla="*/ 60571 h 542930"/>
                  <a:gd name="connsiteX54" fmla="*/ 501480 w 607215"/>
                  <a:gd name="connsiteY54" fmla="*/ 60571 h 542930"/>
                  <a:gd name="connsiteX55" fmla="*/ 501480 w 607215"/>
                  <a:gd name="connsiteY55" fmla="*/ 33507 h 542930"/>
                  <a:gd name="connsiteX56" fmla="*/ 493737 w 607215"/>
                  <a:gd name="connsiteY56" fmla="*/ 25775 h 542930"/>
                  <a:gd name="connsiteX57" fmla="*/ 33647 w 607215"/>
                  <a:gd name="connsiteY57" fmla="*/ 0 h 542930"/>
                  <a:gd name="connsiteX58" fmla="*/ 493737 w 607215"/>
                  <a:gd name="connsiteY58" fmla="*/ 0 h 542930"/>
                  <a:gd name="connsiteX59" fmla="*/ 527292 w 607215"/>
                  <a:gd name="connsiteY59" fmla="*/ 33507 h 542930"/>
                  <a:gd name="connsiteX60" fmla="*/ 527292 w 607215"/>
                  <a:gd name="connsiteY60" fmla="*/ 196534 h 542930"/>
                  <a:gd name="connsiteX61" fmla="*/ 526370 w 607215"/>
                  <a:gd name="connsiteY61" fmla="*/ 201320 h 542930"/>
                  <a:gd name="connsiteX62" fmla="*/ 588225 w 607215"/>
                  <a:gd name="connsiteY62" fmla="*/ 308654 h 542930"/>
                  <a:gd name="connsiteX63" fmla="*/ 594309 w 607215"/>
                  <a:gd name="connsiteY63" fmla="*/ 308654 h 542930"/>
                  <a:gd name="connsiteX64" fmla="*/ 607215 w 607215"/>
                  <a:gd name="connsiteY64" fmla="*/ 321542 h 542930"/>
                  <a:gd name="connsiteX65" fmla="*/ 607215 w 607215"/>
                  <a:gd name="connsiteY65" fmla="*/ 514854 h 542930"/>
                  <a:gd name="connsiteX66" fmla="*/ 579099 w 607215"/>
                  <a:gd name="connsiteY66" fmla="*/ 542930 h 542930"/>
                  <a:gd name="connsiteX67" fmla="*/ 316928 w 607215"/>
                  <a:gd name="connsiteY67" fmla="*/ 542930 h 542930"/>
                  <a:gd name="connsiteX68" fmla="*/ 288812 w 607215"/>
                  <a:gd name="connsiteY68" fmla="*/ 514854 h 542930"/>
                  <a:gd name="connsiteX69" fmla="*/ 288812 w 607215"/>
                  <a:gd name="connsiteY69" fmla="*/ 354405 h 542930"/>
                  <a:gd name="connsiteX70" fmla="*/ 33647 w 607215"/>
                  <a:gd name="connsiteY70" fmla="*/ 354405 h 542930"/>
                  <a:gd name="connsiteX71" fmla="*/ 0 w 607215"/>
                  <a:gd name="connsiteY71" fmla="*/ 320898 h 542930"/>
                  <a:gd name="connsiteX72" fmla="*/ 0 w 607215"/>
                  <a:gd name="connsiteY72" fmla="*/ 33507 h 542930"/>
                  <a:gd name="connsiteX73" fmla="*/ 33647 w 607215"/>
                  <a:gd name="connsiteY73" fmla="*/ 0 h 54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215" h="542930">
                    <a:moveTo>
                      <a:pt x="448020" y="372169"/>
                    </a:moveTo>
                    <a:cubicBezTo>
                      <a:pt x="431606" y="372169"/>
                      <a:pt x="418234" y="385511"/>
                      <a:pt x="418234" y="401889"/>
                    </a:cubicBezTo>
                    <a:cubicBezTo>
                      <a:pt x="418234" y="413483"/>
                      <a:pt x="425058" y="424064"/>
                      <a:pt x="435663" y="428941"/>
                    </a:cubicBezTo>
                    <a:cubicBezTo>
                      <a:pt x="440274" y="431057"/>
                      <a:pt x="443225" y="435566"/>
                      <a:pt x="443225" y="440627"/>
                    </a:cubicBezTo>
                    <a:lnTo>
                      <a:pt x="443225" y="474488"/>
                    </a:lnTo>
                    <a:cubicBezTo>
                      <a:pt x="443225" y="477156"/>
                      <a:pt x="445346" y="479272"/>
                      <a:pt x="448020" y="479272"/>
                    </a:cubicBezTo>
                    <a:cubicBezTo>
                      <a:pt x="450694" y="479272"/>
                      <a:pt x="452815" y="477156"/>
                      <a:pt x="452815" y="474488"/>
                    </a:cubicBezTo>
                    <a:lnTo>
                      <a:pt x="452815" y="440627"/>
                    </a:lnTo>
                    <a:cubicBezTo>
                      <a:pt x="452815" y="435566"/>
                      <a:pt x="455766" y="431057"/>
                      <a:pt x="460377" y="428941"/>
                    </a:cubicBezTo>
                    <a:cubicBezTo>
                      <a:pt x="470981" y="424064"/>
                      <a:pt x="477805" y="413483"/>
                      <a:pt x="477805" y="401889"/>
                    </a:cubicBezTo>
                    <a:cubicBezTo>
                      <a:pt x="477805" y="385511"/>
                      <a:pt x="464434" y="372169"/>
                      <a:pt x="448020" y="372169"/>
                    </a:cubicBezTo>
                    <a:close/>
                    <a:moveTo>
                      <a:pt x="448020" y="346405"/>
                    </a:moveTo>
                    <a:cubicBezTo>
                      <a:pt x="478727" y="346405"/>
                      <a:pt x="503625" y="371341"/>
                      <a:pt x="503625" y="401889"/>
                    </a:cubicBezTo>
                    <a:cubicBezTo>
                      <a:pt x="503625" y="420660"/>
                      <a:pt x="494035" y="438050"/>
                      <a:pt x="478635" y="448172"/>
                    </a:cubicBezTo>
                    <a:lnTo>
                      <a:pt x="478635" y="474488"/>
                    </a:lnTo>
                    <a:cubicBezTo>
                      <a:pt x="478635" y="491326"/>
                      <a:pt x="464895" y="505036"/>
                      <a:pt x="448020" y="505036"/>
                    </a:cubicBezTo>
                    <a:cubicBezTo>
                      <a:pt x="431144" y="505036"/>
                      <a:pt x="417404" y="491326"/>
                      <a:pt x="417404" y="474488"/>
                    </a:cubicBezTo>
                    <a:lnTo>
                      <a:pt x="417404" y="448172"/>
                    </a:lnTo>
                    <a:cubicBezTo>
                      <a:pt x="402005" y="438050"/>
                      <a:pt x="392414" y="420660"/>
                      <a:pt x="392414" y="401889"/>
                    </a:cubicBezTo>
                    <a:cubicBezTo>
                      <a:pt x="392414" y="371341"/>
                      <a:pt x="417404" y="346405"/>
                      <a:pt x="448020" y="346405"/>
                    </a:cubicBezTo>
                    <a:close/>
                    <a:moveTo>
                      <a:pt x="314623" y="334429"/>
                    </a:moveTo>
                    <a:lnTo>
                      <a:pt x="314623" y="514854"/>
                    </a:lnTo>
                    <a:cubicBezTo>
                      <a:pt x="314623" y="516142"/>
                      <a:pt x="315637" y="517155"/>
                      <a:pt x="316928" y="517155"/>
                    </a:cubicBezTo>
                    <a:lnTo>
                      <a:pt x="579099" y="517155"/>
                    </a:lnTo>
                    <a:cubicBezTo>
                      <a:pt x="580390" y="517155"/>
                      <a:pt x="581404" y="516142"/>
                      <a:pt x="581404" y="514854"/>
                    </a:cubicBezTo>
                    <a:lnTo>
                      <a:pt x="581404" y="334429"/>
                    </a:lnTo>
                    <a:close/>
                    <a:moveTo>
                      <a:pt x="448014" y="246795"/>
                    </a:moveTo>
                    <a:cubicBezTo>
                      <a:pt x="411970" y="246795"/>
                      <a:pt x="382102" y="273858"/>
                      <a:pt x="377677" y="308654"/>
                    </a:cubicBezTo>
                    <a:lnTo>
                      <a:pt x="518442" y="308654"/>
                    </a:lnTo>
                    <a:cubicBezTo>
                      <a:pt x="513925" y="273858"/>
                      <a:pt x="484058" y="246795"/>
                      <a:pt x="448014" y="246795"/>
                    </a:cubicBezTo>
                    <a:close/>
                    <a:moveTo>
                      <a:pt x="448014" y="203162"/>
                    </a:moveTo>
                    <a:cubicBezTo>
                      <a:pt x="387817" y="203162"/>
                      <a:pt x="338314" y="249740"/>
                      <a:pt x="333705" y="308654"/>
                    </a:cubicBezTo>
                    <a:lnTo>
                      <a:pt x="351681" y="308654"/>
                    </a:lnTo>
                    <a:cubicBezTo>
                      <a:pt x="356290" y="259590"/>
                      <a:pt x="397681" y="221020"/>
                      <a:pt x="448014" y="221020"/>
                    </a:cubicBezTo>
                    <a:cubicBezTo>
                      <a:pt x="498346" y="221020"/>
                      <a:pt x="539829" y="259590"/>
                      <a:pt x="544346" y="308654"/>
                    </a:cubicBezTo>
                    <a:lnTo>
                      <a:pt x="562322" y="308654"/>
                    </a:lnTo>
                    <a:cubicBezTo>
                      <a:pt x="557712" y="249740"/>
                      <a:pt x="508210" y="203162"/>
                      <a:pt x="448014" y="203162"/>
                    </a:cubicBezTo>
                    <a:close/>
                    <a:moveTo>
                      <a:pt x="25811" y="159528"/>
                    </a:moveTo>
                    <a:lnTo>
                      <a:pt x="25811" y="320898"/>
                    </a:lnTo>
                    <a:cubicBezTo>
                      <a:pt x="25811" y="325132"/>
                      <a:pt x="29314" y="328630"/>
                      <a:pt x="33647" y="328630"/>
                    </a:cubicBezTo>
                    <a:lnTo>
                      <a:pt x="288812" y="328630"/>
                    </a:lnTo>
                    <a:lnTo>
                      <a:pt x="288812" y="321542"/>
                    </a:lnTo>
                    <a:cubicBezTo>
                      <a:pt x="288812" y="314362"/>
                      <a:pt x="294619" y="308654"/>
                      <a:pt x="301717" y="308654"/>
                    </a:cubicBezTo>
                    <a:lnTo>
                      <a:pt x="307802" y="308654"/>
                    </a:lnTo>
                    <a:cubicBezTo>
                      <a:pt x="312503" y="235472"/>
                      <a:pt x="373621" y="177387"/>
                      <a:pt x="448014" y="177387"/>
                    </a:cubicBezTo>
                    <a:cubicBezTo>
                      <a:pt x="466911" y="177387"/>
                      <a:pt x="484979" y="181161"/>
                      <a:pt x="501480" y="187973"/>
                    </a:cubicBezTo>
                    <a:lnTo>
                      <a:pt x="501480" y="159528"/>
                    </a:lnTo>
                    <a:close/>
                    <a:moveTo>
                      <a:pt x="25811" y="86346"/>
                    </a:moveTo>
                    <a:lnTo>
                      <a:pt x="25811" y="133753"/>
                    </a:lnTo>
                    <a:lnTo>
                      <a:pt x="501480" y="133753"/>
                    </a:lnTo>
                    <a:lnTo>
                      <a:pt x="501480" y="86346"/>
                    </a:lnTo>
                    <a:close/>
                    <a:moveTo>
                      <a:pt x="33647" y="25775"/>
                    </a:moveTo>
                    <a:cubicBezTo>
                      <a:pt x="29314" y="25775"/>
                      <a:pt x="25811" y="29181"/>
                      <a:pt x="25811" y="33507"/>
                    </a:cubicBezTo>
                    <a:lnTo>
                      <a:pt x="25811" y="60571"/>
                    </a:lnTo>
                    <a:lnTo>
                      <a:pt x="501480" y="60571"/>
                    </a:lnTo>
                    <a:lnTo>
                      <a:pt x="501480" y="33507"/>
                    </a:lnTo>
                    <a:cubicBezTo>
                      <a:pt x="501480" y="29181"/>
                      <a:pt x="497977" y="25775"/>
                      <a:pt x="493737" y="25775"/>
                    </a:cubicBezTo>
                    <a:close/>
                    <a:moveTo>
                      <a:pt x="33647" y="0"/>
                    </a:moveTo>
                    <a:lnTo>
                      <a:pt x="493737" y="0"/>
                    </a:lnTo>
                    <a:cubicBezTo>
                      <a:pt x="512266" y="0"/>
                      <a:pt x="527292" y="15005"/>
                      <a:pt x="527292" y="33507"/>
                    </a:cubicBezTo>
                    <a:lnTo>
                      <a:pt x="527292" y="196534"/>
                    </a:lnTo>
                    <a:cubicBezTo>
                      <a:pt x="527292" y="198191"/>
                      <a:pt x="526923" y="199848"/>
                      <a:pt x="526370" y="201320"/>
                    </a:cubicBezTo>
                    <a:cubicBezTo>
                      <a:pt x="561492" y="224978"/>
                      <a:pt x="585368" y="264009"/>
                      <a:pt x="588225" y="308654"/>
                    </a:cubicBezTo>
                    <a:lnTo>
                      <a:pt x="594309" y="308654"/>
                    </a:lnTo>
                    <a:cubicBezTo>
                      <a:pt x="601500" y="308654"/>
                      <a:pt x="607215" y="314362"/>
                      <a:pt x="607215" y="321542"/>
                    </a:cubicBezTo>
                    <a:lnTo>
                      <a:pt x="607215" y="514854"/>
                    </a:lnTo>
                    <a:cubicBezTo>
                      <a:pt x="607215" y="530319"/>
                      <a:pt x="594586" y="542930"/>
                      <a:pt x="579099" y="542930"/>
                    </a:cubicBezTo>
                    <a:lnTo>
                      <a:pt x="316928" y="542930"/>
                    </a:lnTo>
                    <a:cubicBezTo>
                      <a:pt x="301441" y="542930"/>
                      <a:pt x="288812" y="530319"/>
                      <a:pt x="288812" y="514854"/>
                    </a:cubicBezTo>
                    <a:lnTo>
                      <a:pt x="288812" y="354405"/>
                    </a:lnTo>
                    <a:lnTo>
                      <a:pt x="33647" y="354405"/>
                    </a:lnTo>
                    <a:cubicBezTo>
                      <a:pt x="15118" y="354405"/>
                      <a:pt x="0" y="339400"/>
                      <a:pt x="0" y="320898"/>
                    </a:cubicBezTo>
                    <a:lnTo>
                      <a:pt x="0" y="33507"/>
                    </a:lnTo>
                    <a:cubicBezTo>
                      <a:pt x="0" y="15005"/>
                      <a:pt x="15118" y="0"/>
                      <a:pt x="33647" y="0"/>
                    </a:cubicBezTo>
                    <a:close/>
                  </a:path>
                </a:pathLst>
              </a:custGeom>
              <a:solidFill>
                <a:srgbClr val="32373A"/>
              </a:solidFill>
              <a:ln>
                <a:noFill/>
              </a:ln>
            </p:spPr>
          </p:sp>
          <p:sp>
            <p:nvSpPr>
              <p:cNvPr id="202" name="package_352790"/>
              <p:cNvSpPr>
                <a:spLocks noChangeAspect="1"/>
              </p:cNvSpPr>
              <p:nvPr/>
            </p:nvSpPr>
            <p:spPr bwMode="auto">
              <a:xfrm>
                <a:off x="8197005" y="3512855"/>
                <a:ext cx="98301" cy="107071"/>
              </a:xfrm>
              <a:custGeom>
                <a:avLst/>
                <a:gdLst>
                  <a:gd name="connsiteX0" fmla="*/ 278513 w 556973"/>
                  <a:gd name="connsiteY0" fmla="*/ 413522 h 606660"/>
                  <a:gd name="connsiteX1" fmla="*/ 291224 w 556973"/>
                  <a:gd name="connsiteY1" fmla="*/ 426142 h 606660"/>
                  <a:gd name="connsiteX2" fmla="*/ 291224 w 556973"/>
                  <a:gd name="connsiteY2" fmla="*/ 433697 h 606660"/>
                  <a:gd name="connsiteX3" fmla="*/ 278513 w 556973"/>
                  <a:gd name="connsiteY3" fmla="*/ 446406 h 606660"/>
                  <a:gd name="connsiteX4" fmla="*/ 265891 w 556973"/>
                  <a:gd name="connsiteY4" fmla="*/ 433697 h 606660"/>
                  <a:gd name="connsiteX5" fmla="*/ 265891 w 556973"/>
                  <a:gd name="connsiteY5" fmla="*/ 426142 h 606660"/>
                  <a:gd name="connsiteX6" fmla="*/ 278513 w 556973"/>
                  <a:gd name="connsiteY6" fmla="*/ 413522 h 606660"/>
                  <a:gd name="connsiteX7" fmla="*/ 480012 w 556973"/>
                  <a:gd name="connsiteY7" fmla="*/ 356858 h 606660"/>
                  <a:gd name="connsiteX8" fmla="*/ 492759 w 556973"/>
                  <a:gd name="connsiteY8" fmla="*/ 369567 h 606660"/>
                  <a:gd name="connsiteX9" fmla="*/ 492759 w 556973"/>
                  <a:gd name="connsiteY9" fmla="*/ 377122 h 606660"/>
                  <a:gd name="connsiteX10" fmla="*/ 480012 w 556973"/>
                  <a:gd name="connsiteY10" fmla="*/ 389742 h 606660"/>
                  <a:gd name="connsiteX11" fmla="*/ 467355 w 556973"/>
                  <a:gd name="connsiteY11" fmla="*/ 377122 h 606660"/>
                  <a:gd name="connsiteX12" fmla="*/ 467355 w 556973"/>
                  <a:gd name="connsiteY12" fmla="*/ 369567 h 606660"/>
                  <a:gd name="connsiteX13" fmla="*/ 480012 w 556973"/>
                  <a:gd name="connsiteY13" fmla="*/ 356858 h 606660"/>
                  <a:gd name="connsiteX14" fmla="*/ 416172 w 556973"/>
                  <a:gd name="connsiteY14" fmla="*/ 322202 h 606660"/>
                  <a:gd name="connsiteX15" fmla="*/ 390896 w 556973"/>
                  <a:gd name="connsiteY15" fmla="*/ 336865 h 606660"/>
                  <a:gd name="connsiteX16" fmla="*/ 390896 w 556973"/>
                  <a:gd name="connsiteY16" fmla="*/ 367346 h 606660"/>
                  <a:gd name="connsiteX17" fmla="*/ 403979 w 556973"/>
                  <a:gd name="connsiteY17" fmla="*/ 353572 h 606660"/>
                  <a:gd name="connsiteX18" fmla="*/ 416172 w 556973"/>
                  <a:gd name="connsiteY18" fmla="*/ 350017 h 606660"/>
                  <a:gd name="connsiteX19" fmla="*/ 140801 w 556973"/>
                  <a:gd name="connsiteY19" fmla="*/ 322202 h 606660"/>
                  <a:gd name="connsiteX20" fmla="*/ 140801 w 556973"/>
                  <a:gd name="connsiteY20" fmla="*/ 350017 h 606660"/>
                  <a:gd name="connsiteX21" fmla="*/ 153083 w 556973"/>
                  <a:gd name="connsiteY21" fmla="*/ 353572 h 606660"/>
                  <a:gd name="connsiteX22" fmla="*/ 166166 w 556973"/>
                  <a:gd name="connsiteY22" fmla="*/ 367346 h 606660"/>
                  <a:gd name="connsiteX23" fmla="*/ 166166 w 556973"/>
                  <a:gd name="connsiteY23" fmla="*/ 336865 h 606660"/>
                  <a:gd name="connsiteX24" fmla="*/ 321377 w 556973"/>
                  <a:gd name="connsiteY24" fmla="*/ 284056 h 606660"/>
                  <a:gd name="connsiteX25" fmla="*/ 329036 w 556973"/>
                  <a:gd name="connsiteY25" fmla="*/ 289930 h 606660"/>
                  <a:gd name="connsiteX26" fmla="*/ 324412 w 556973"/>
                  <a:gd name="connsiteY26" fmla="*/ 307161 h 606660"/>
                  <a:gd name="connsiteX27" fmla="*/ 318365 w 556973"/>
                  <a:gd name="connsiteY27" fmla="*/ 310625 h 606660"/>
                  <a:gd name="connsiteX28" fmla="*/ 312051 w 556973"/>
                  <a:gd name="connsiteY28" fmla="*/ 312402 h 606660"/>
                  <a:gd name="connsiteX29" fmla="*/ 301113 w 556973"/>
                  <a:gd name="connsiteY29" fmla="*/ 306007 h 606660"/>
                  <a:gd name="connsiteX30" fmla="*/ 305737 w 556973"/>
                  <a:gd name="connsiteY30" fmla="*/ 288775 h 606660"/>
                  <a:gd name="connsiteX31" fmla="*/ 311784 w 556973"/>
                  <a:gd name="connsiteY31" fmla="*/ 285311 h 606660"/>
                  <a:gd name="connsiteX32" fmla="*/ 321377 w 556973"/>
                  <a:gd name="connsiteY32" fmla="*/ 284056 h 606660"/>
                  <a:gd name="connsiteX33" fmla="*/ 183611 w 556973"/>
                  <a:gd name="connsiteY33" fmla="*/ 278925 h 606660"/>
                  <a:gd name="connsiteX34" fmla="*/ 183611 w 556973"/>
                  <a:gd name="connsiteY34" fmla="*/ 317670 h 606660"/>
                  <a:gd name="connsiteX35" fmla="*/ 265848 w 556973"/>
                  <a:gd name="connsiteY35" fmla="*/ 365124 h 606660"/>
                  <a:gd name="connsiteX36" fmla="*/ 265848 w 556973"/>
                  <a:gd name="connsiteY36" fmla="*/ 326379 h 606660"/>
                  <a:gd name="connsiteX37" fmla="*/ 39072 w 556973"/>
                  <a:gd name="connsiteY37" fmla="*/ 263551 h 606660"/>
                  <a:gd name="connsiteX38" fmla="*/ 39072 w 556973"/>
                  <a:gd name="connsiteY38" fmla="*/ 441371 h 606660"/>
                  <a:gd name="connsiteX39" fmla="*/ 265848 w 556973"/>
                  <a:gd name="connsiteY39" fmla="*/ 572092 h 606660"/>
                  <a:gd name="connsiteX40" fmla="*/ 265848 w 556973"/>
                  <a:gd name="connsiteY40" fmla="*/ 470874 h 606660"/>
                  <a:gd name="connsiteX41" fmla="*/ 278486 w 556973"/>
                  <a:gd name="connsiteY41" fmla="*/ 458255 h 606660"/>
                  <a:gd name="connsiteX42" fmla="*/ 291214 w 556973"/>
                  <a:gd name="connsiteY42" fmla="*/ 470874 h 606660"/>
                  <a:gd name="connsiteX43" fmla="*/ 291214 w 556973"/>
                  <a:gd name="connsiteY43" fmla="*/ 572092 h 606660"/>
                  <a:gd name="connsiteX44" fmla="*/ 517990 w 556973"/>
                  <a:gd name="connsiteY44" fmla="*/ 441371 h 606660"/>
                  <a:gd name="connsiteX45" fmla="*/ 517990 w 556973"/>
                  <a:gd name="connsiteY45" fmla="*/ 263551 h 606660"/>
                  <a:gd name="connsiteX46" fmla="*/ 492714 w 556973"/>
                  <a:gd name="connsiteY46" fmla="*/ 278214 h 606660"/>
                  <a:gd name="connsiteX47" fmla="*/ 492714 w 556973"/>
                  <a:gd name="connsiteY47" fmla="*/ 332422 h 606660"/>
                  <a:gd name="connsiteX48" fmla="*/ 479986 w 556973"/>
                  <a:gd name="connsiteY48" fmla="*/ 345041 h 606660"/>
                  <a:gd name="connsiteX49" fmla="*/ 467348 w 556973"/>
                  <a:gd name="connsiteY49" fmla="*/ 332422 h 606660"/>
                  <a:gd name="connsiteX50" fmla="*/ 467348 w 556973"/>
                  <a:gd name="connsiteY50" fmla="*/ 292788 h 606660"/>
                  <a:gd name="connsiteX51" fmla="*/ 441538 w 556973"/>
                  <a:gd name="connsiteY51" fmla="*/ 307628 h 606660"/>
                  <a:gd name="connsiteX52" fmla="*/ 441538 w 556973"/>
                  <a:gd name="connsiteY52" fmla="*/ 368324 h 606660"/>
                  <a:gd name="connsiteX53" fmla="*/ 441538 w 556973"/>
                  <a:gd name="connsiteY53" fmla="*/ 368590 h 606660"/>
                  <a:gd name="connsiteX54" fmla="*/ 441449 w 556973"/>
                  <a:gd name="connsiteY54" fmla="*/ 369390 h 606660"/>
                  <a:gd name="connsiteX55" fmla="*/ 441449 w 556973"/>
                  <a:gd name="connsiteY55" fmla="*/ 369923 h 606660"/>
                  <a:gd name="connsiteX56" fmla="*/ 441360 w 556973"/>
                  <a:gd name="connsiteY56" fmla="*/ 370634 h 606660"/>
                  <a:gd name="connsiteX57" fmla="*/ 441182 w 556973"/>
                  <a:gd name="connsiteY57" fmla="*/ 371256 h 606660"/>
                  <a:gd name="connsiteX58" fmla="*/ 441004 w 556973"/>
                  <a:gd name="connsiteY58" fmla="*/ 371789 h 606660"/>
                  <a:gd name="connsiteX59" fmla="*/ 440826 w 556973"/>
                  <a:gd name="connsiteY59" fmla="*/ 372589 h 606660"/>
                  <a:gd name="connsiteX60" fmla="*/ 440737 w 556973"/>
                  <a:gd name="connsiteY60" fmla="*/ 372856 h 606660"/>
                  <a:gd name="connsiteX61" fmla="*/ 440648 w 556973"/>
                  <a:gd name="connsiteY61" fmla="*/ 372945 h 606660"/>
                  <a:gd name="connsiteX62" fmla="*/ 440292 w 556973"/>
                  <a:gd name="connsiteY62" fmla="*/ 373744 h 606660"/>
                  <a:gd name="connsiteX63" fmla="*/ 440114 w 556973"/>
                  <a:gd name="connsiteY63" fmla="*/ 374100 h 606660"/>
                  <a:gd name="connsiteX64" fmla="*/ 439758 w 556973"/>
                  <a:gd name="connsiteY64" fmla="*/ 374722 h 606660"/>
                  <a:gd name="connsiteX65" fmla="*/ 439402 w 556973"/>
                  <a:gd name="connsiteY65" fmla="*/ 375255 h 606660"/>
                  <a:gd name="connsiteX66" fmla="*/ 439135 w 556973"/>
                  <a:gd name="connsiteY66" fmla="*/ 375699 h 606660"/>
                  <a:gd name="connsiteX67" fmla="*/ 438690 w 556973"/>
                  <a:gd name="connsiteY67" fmla="*/ 376233 h 606660"/>
                  <a:gd name="connsiteX68" fmla="*/ 438423 w 556973"/>
                  <a:gd name="connsiteY68" fmla="*/ 376588 h 606660"/>
                  <a:gd name="connsiteX69" fmla="*/ 437889 w 556973"/>
                  <a:gd name="connsiteY69" fmla="*/ 377210 h 606660"/>
                  <a:gd name="connsiteX70" fmla="*/ 437622 w 556973"/>
                  <a:gd name="connsiteY70" fmla="*/ 377477 h 606660"/>
                  <a:gd name="connsiteX71" fmla="*/ 436999 w 556973"/>
                  <a:gd name="connsiteY71" fmla="*/ 378010 h 606660"/>
                  <a:gd name="connsiteX72" fmla="*/ 436643 w 556973"/>
                  <a:gd name="connsiteY72" fmla="*/ 378276 h 606660"/>
                  <a:gd name="connsiteX73" fmla="*/ 436020 w 556973"/>
                  <a:gd name="connsiteY73" fmla="*/ 378721 h 606660"/>
                  <a:gd name="connsiteX74" fmla="*/ 435575 w 556973"/>
                  <a:gd name="connsiteY74" fmla="*/ 378987 h 606660"/>
                  <a:gd name="connsiteX75" fmla="*/ 435041 w 556973"/>
                  <a:gd name="connsiteY75" fmla="*/ 379343 h 606660"/>
                  <a:gd name="connsiteX76" fmla="*/ 434418 w 556973"/>
                  <a:gd name="connsiteY76" fmla="*/ 379609 h 606660"/>
                  <a:gd name="connsiteX77" fmla="*/ 433973 w 556973"/>
                  <a:gd name="connsiteY77" fmla="*/ 379876 h 606660"/>
                  <a:gd name="connsiteX78" fmla="*/ 433261 w 556973"/>
                  <a:gd name="connsiteY78" fmla="*/ 380143 h 606660"/>
                  <a:gd name="connsiteX79" fmla="*/ 432816 w 556973"/>
                  <a:gd name="connsiteY79" fmla="*/ 380320 h 606660"/>
                  <a:gd name="connsiteX80" fmla="*/ 432193 w 556973"/>
                  <a:gd name="connsiteY80" fmla="*/ 380498 h 606660"/>
                  <a:gd name="connsiteX81" fmla="*/ 431570 w 556973"/>
                  <a:gd name="connsiteY81" fmla="*/ 380676 h 606660"/>
                  <a:gd name="connsiteX82" fmla="*/ 431036 w 556973"/>
                  <a:gd name="connsiteY82" fmla="*/ 380765 h 606660"/>
                  <a:gd name="connsiteX83" fmla="*/ 430324 w 556973"/>
                  <a:gd name="connsiteY83" fmla="*/ 380854 h 606660"/>
                  <a:gd name="connsiteX84" fmla="*/ 429878 w 556973"/>
                  <a:gd name="connsiteY84" fmla="*/ 380854 h 606660"/>
                  <a:gd name="connsiteX85" fmla="*/ 428988 w 556973"/>
                  <a:gd name="connsiteY85" fmla="*/ 380942 h 606660"/>
                  <a:gd name="connsiteX86" fmla="*/ 428899 w 556973"/>
                  <a:gd name="connsiteY86" fmla="*/ 380942 h 606660"/>
                  <a:gd name="connsiteX87" fmla="*/ 428632 w 556973"/>
                  <a:gd name="connsiteY87" fmla="*/ 380942 h 606660"/>
                  <a:gd name="connsiteX88" fmla="*/ 427742 w 556973"/>
                  <a:gd name="connsiteY88" fmla="*/ 380854 h 606660"/>
                  <a:gd name="connsiteX89" fmla="*/ 427297 w 556973"/>
                  <a:gd name="connsiteY89" fmla="*/ 380854 h 606660"/>
                  <a:gd name="connsiteX90" fmla="*/ 426585 w 556973"/>
                  <a:gd name="connsiteY90" fmla="*/ 380676 h 606660"/>
                  <a:gd name="connsiteX91" fmla="*/ 425873 w 556973"/>
                  <a:gd name="connsiteY91" fmla="*/ 380587 h 606660"/>
                  <a:gd name="connsiteX92" fmla="*/ 425428 w 556973"/>
                  <a:gd name="connsiteY92" fmla="*/ 380409 h 606660"/>
                  <a:gd name="connsiteX93" fmla="*/ 424627 w 556973"/>
                  <a:gd name="connsiteY93" fmla="*/ 380143 h 606660"/>
                  <a:gd name="connsiteX94" fmla="*/ 424360 w 556973"/>
                  <a:gd name="connsiteY94" fmla="*/ 380054 h 606660"/>
                  <a:gd name="connsiteX95" fmla="*/ 416528 w 556973"/>
                  <a:gd name="connsiteY95" fmla="*/ 377121 h 606660"/>
                  <a:gd name="connsiteX96" fmla="*/ 387425 w 556973"/>
                  <a:gd name="connsiteY96" fmla="*/ 407691 h 606660"/>
                  <a:gd name="connsiteX97" fmla="*/ 387336 w 556973"/>
                  <a:gd name="connsiteY97" fmla="*/ 407869 h 606660"/>
                  <a:gd name="connsiteX98" fmla="*/ 386802 w 556973"/>
                  <a:gd name="connsiteY98" fmla="*/ 408402 h 606660"/>
                  <a:gd name="connsiteX99" fmla="*/ 386357 w 556973"/>
                  <a:gd name="connsiteY99" fmla="*/ 408757 h 606660"/>
                  <a:gd name="connsiteX100" fmla="*/ 385823 w 556973"/>
                  <a:gd name="connsiteY100" fmla="*/ 409113 h 606660"/>
                  <a:gd name="connsiteX101" fmla="*/ 385378 w 556973"/>
                  <a:gd name="connsiteY101" fmla="*/ 409468 h 606660"/>
                  <a:gd name="connsiteX102" fmla="*/ 384755 w 556973"/>
                  <a:gd name="connsiteY102" fmla="*/ 409824 h 606660"/>
                  <a:gd name="connsiteX103" fmla="*/ 384310 w 556973"/>
                  <a:gd name="connsiteY103" fmla="*/ 410179 h 606660"/>
                  <a:gd name="connsiteX104" fmla="*/ 383153 w 556973"/>
                  <a:gd name="connsiteY104" fmla="*/ 410712 h 606660"/>
                  <a:gd name="connsiteX105" fmla="*/ 382975 w 556973"/>
                  <a:gd name="connsiteY105" fmla="*/ 410712 h 606660"/>
                  <a:gd name="connsiteX106" fmla="*/ 381996 w 556973"/>
                  <a:gd name="connsiteY106" fmla="*/ 411157 h 606660"/>
                  <a:gd name="connsiteX107" fmla="*/ 381729 w 556973"/>
                  <a:gd name="connsiteY107" fmla="*/ 411157 h 606660"/>
                  <a:gd name="connsiteX108" fmla="*/ 380750 w 556973"/>
                  <a:gd name="connsiteY108" fmla="*/ 411423 h 606660"/>
                  <a:gd name="connsiteX109" fmla="*/ 380394 w 556973"/>
                  <a:gd name="connsiteY109" fmla="*/ 411512 h 606660"/>
                  <a:gd name="connsiteX110" fmla="*/ 379504 w 556973"/>
                  <a:gd name="connsiteY110" fmla="*/ 411601 h 606660"/>
                  <a:gd name="connsiteX111" fmla="*/ 378346 w 556973"/>
                  <a:gd name="connsiteY111" fmla="*/ 411690 h 606660"/>
                  <a:gd name="connsiteX112" fmla="*/ 378257 w 556973"/>
                  <a:gd name="connsiteY112" fmla="*/ 411690 h 606660"/>
                  <a:gd name="connsiteX113" fmla="*/ 377011 w 556973"/>
                  <a:gd name="connsiteY113" fmla="*/ 411601 h 606660"/>
                  <a:gd name="connsiteX114" fmla="*/ 376566 w 556973"/>
                  <a:gd name="connsiteY114" fmla="*/ 411512 h 606660"/>
                  <a:gd name="connsiteX115" fmla="*/ 375765 w 556973"/>
                  <a:gd name="connsiteY115" fmla="*/ 411423 h 606660"/>
                  <a:gd name="connsiteX116" fmla="*/ 375320 w 556973"/>
                  <a:gd name="connsiteY116" fmla="*/ 411334 h 606660"/>
                  <a:gd name="connsiteX117" fmla="*/ 374608 w 556973"/>
                  <a:gd name="connsiteY117" fmla="*/ 411157 h 606660"/>
                  <a:gd name="connsiteX118" fmla="*/ 374074 w 556973"/>
                  <a:gd name="connsiteY118" fmla="*/ 410979 h 606660"/>
                  <a:gd name="connsiteX119" fmla="*/ 373451 w 556973"/>
                  <a:gd name="connsiteY119" fmla="*/ 410712 h 606660"/>
                  <a:gd name="connsiteX120" fmla="*/ 373006 w 556973"/>
                  <a:gd name="connsiteY120" fmla="*/ 410535 h 606660"/>
                  <a:gd name="connsiteX121" fmla="*/ 372383 w 556973"/>
                  <a:gd name="connsiteY121" fmla="*/ 410268 h 606660"/>
                  <a:gd name="connsiteX122" fmla="*/ 371938 w 556973"/>
                  <a:gd name="connsiteY122" fmla="*/ 410001 h 606660"/>
                  <a:gd name="connsiteX123" fmla="*/ 371315 w 556973"/>
                  <a:gd name="connsiteY123" fmla="*/ 409646 h 606660"/>
                  <a:gd name="connsiteX124" fmla="*/ 370870 w 556973"/>
                  <a:gd name="connsiteY124" fmla="*/ 409290 h 606660"/>
                  <a:gd name="connsiteX125" fmla="*/ 370336 w 556973"/>
                  <a:gd name="connsiteY125" fmla="*/ 408935 h 606660"/>
                  <a:gd name="connsiteX126" fmla="*/ 369891 w 556973"/>
                  <a:gd name="connsiteY126" fmla="*/ 408491 h 606660"/>
                  <a:gd name="connsiteX127" fmla="*/ 369535 w 556973"/>
                  <a:gd name="connsiteY127" fmla="*/ 408224 h 606660"/>
                  <a:gd name="connsiteX128" fmla="*/ 369446 w 556973"/>
                  <a:gd name="connsiteY128" fmla="*/ 408135 h 606660"/>
                  <a:gd name="connsiteX129" fmla="*/ 368912 w 556973"/>
                  <a:gd name="connsiteY129" fmla="*/ 407602 h 606660"/>
                  <a:gd name="connsiteX130" fmla="*/ 368556 w 556973"/>
                  <a:gd name="connsiteY130" fmla="*/ 407158 h 606660"/>
                  <a:gd name="connsiteX131" fmla="*/ 368200 w 556973"/>
                  <a:gd name="connsiteY131" fmla="*/ 406713 h 606660"/>
                  <a:gd name="connsiteX132" fmla="*/ 367844 w 556973"/>
                  <a:gd name="connsiteY132" fmla="*/ 406180 h 606660"/>
                  <a:gd name="connsiteX133" fmla="*/ 367488 w 556973"/>
                  <a:gd name="connsiteY133" fmla="*/ 405736 h 606660"/>
                  <a:gd name="connsiteX134" fmla="*/ 367132 w 556973"/>
                  <a:gd name="connsiteY134" fmla="*/ 405114 h 606660"/>
                  <a:gd name="connsiteX135" fmla="*/ 366865 w 556973"/>
                  <a:gd name="connsiteY135" fmla="*/ 404581 h 606660"/>
                  <a:gd name="connsiteX136" fmla="*/ 366598 w 556973"/>
                  <a:gd name="connsiteY136" fmla="*/ 404047 h 606660"/>
                  <a:gd name="connsiteX137" fmla="*/ 366420 w 556973"/>
                  <a:gd name="connsiteY137" fmla="*/ 403425 h 606660"/>
                  <a:gd name="connsiteX138" fmla="*/ 366153 w 556973"/>
                  <a:gd name="connsiteY138" fmla="*/ 402892 h 606660"/>
                  <a:gd name="connsiteX139" fmla="*/ 365975 w 556973"/>
                  <a:gd name="connsiteY139" fmla="*/ 402270 h 606660"/>
                  <a:gd name="connsiteX140" fmla="*/ 365886 w 556973"/>
                  <a:gd name="connsiteY140" fmla="*/ 401737 h 606660"/>
                  <a:gd name="connsiteX141" fmla="*/ 365797 w 556973"/>
                  <a:gd name="connsiteY141" fmla="*/ 401115 h 606660"/>
                  <a:gd name="connsiteX142" fmla="*/ 365708 w 556973"/>
                  <a:gd name="connsiteY142" fmla="*/ 400493 h 606660"/>
                  <a:gd name="connsiteX143" fmla="*/ 365619 w 556973"/>
                  <a:gd name="connsiteY143" fmla="*/ 399871 h 606660"/>
                  <a:gd name="connsiteX144" fmla="*/ 365619 w 556973"/>
                  <a:gd name="connsiteY144" fmla="*/ 399249 h 606660"/>
                  <a:gd name="connsiteX145" fmla="*/ 365619 w 556973"/>
                  <a:gd name="connsiteY145" fmla="*/ 399071 h 606660"/>
                  <a:gd name="connsiteX146" fmla="*/ 365619 w 556973"/>
                  <a:gd name="connsiteY146" fmla="*/ 351439 h 606660"/>
                  <a:gd name="connsiteX147" fmla="*/ 284895 w 556973"/>
                  <a:gd name="connsiteY147" fmla="*/ 398005 h 606660"/>
                  <a:gd name="connsiteX148" fmla="*/ 284717 w 556973"/>
                  <a:gd name="connsiteY148" fmla="*/ 398005 h 606660"/>
                  <a:gd name="connsiteX149" fmla="*/ 283382 w 556973"/>
                  <a:gd name="connsiteY149" fmla="*/ 398715 h 606660"/>
                  <a:gd name="connsiteX150" fmla="*/ 283293 w 556973"/>
                  <a:gd name="connsiteY150" fmla="*/ 398715 h 606660"/>
                  <a:gd name="connsiteX151" fmla="*/ 281958 w 556973"/>
                  <a:gd name="connsiteY151" fmla="*/ 399160 h 606660"/>
                  <a:gd name="connsiteX152" fmla="*/ 281513 w 556973"/>
                  <a:gd name="connsiteY152" fmla="*/ 399249 h 606660"/>
                  <a:gd name="connsiteX153" fmla="*/ 280445 w 556973"/>
                  <a:gd name="connsiteY153" fmla="*/ 399515 h 606660"/>
                  <a:gd name="connsiteX154" fmla="*/ 280000 w 556973"/>
                  <a:gd name="connsiteY154" fmla="*/ 399604 h 606660"/>
                  <a:gd name="connsiteX155" fmla="*/ 278486 w 556973"/>
                  <a:gd name="connsiteY155" fmla="*/ 399693 h 606660"/>
                  <a:gd name="connsiteX156" fmla="*/ 277062 w 556973"/>
                  <a:gd name="connsiteY156" fmla="*/ 399604 h 606660"/>
                  <a:gd name="connsiteX157" fmla="*/ 276617 w 556973"/>
                  <a:gd name="connsiteY157" fmla="*/ 399515 h 606660"/>
                  <a:gd name="connsiteX158" fmla="*/ 275460 w 556973"/>
                  <a:gd name="connsiteY158" fmla="*/ 399249 h 606660"/>
                  <a:gd name="connsiteX159" fmla="*/ 275104 w 556973"/>
                  <a:gd name="connsiteY159" fmla="*/ 399160 h 606660"/>
                  <a:gd name="connsiteX160" fmla="*/ 273769 w 556973"/>
                  <a:gd name="connsiteY160" fmla="*/ 398715 h 606660"/>
                  <a:gd name="connsiteX161" fmla="*/ 273680 w 556973"/>
                  <a:gd name="connsiteY161" fmla="*/ 398715 h 606660"/>
                  <a:gd name="connsiteX162" fmla="*/ 272256 w 556973"/>
                  <a:gd name="connsiteY162" fmla="*/ 398005 h 606660"/>
                  <a:gd name="connsiteX163" fmla="*/ 272167 w 556973"/>
                  <a:gd name="connsiteY163" fmla="*/ 398005 h 606660"/>
                  <a:gd name="connsiteX164" fmla="*/ 191443 w 556973"/>
                  <a:gd name="connsiteY164" fmla="*/ 351439 h 606660"/>
                  <a:gd name="connsiteX165" fmla="*/ 191443 w 556973"/>
                  <a:gd name="connsiteY165" fmla="*/ 399071 h 606660"/>
                  <a:gd name="connsiteX166" fmla="*/ 191443 w 556973"/>
                  <a:gd name="connsiteY166" fmla="*/ 399249 h 606660"/>
                  <a:gd name="connsiteX167" fmla="*/ 191443 w 556973"/>
                  <a:gd name="connsiteY167" fmla="*/ 399871 h 606660"/>
                  <a:gd name="connsiteX168" fmla="*/ 191354 w 556973"/>
                  <a:gd name="connsiteY168" fmla="*/ 400493 h 606660"/>
                  <a:gd name="connsiteX169" fmla="*/ 191265 w 556973"/>
                  <a:gd name="connsiteY169" fmla="*/ 401115 h 606660"/>
                  <a:gd name="connsiteX170" fmla="*/ 191176 w 556973"/>
                  <a:gd name="connsiteY170" fmla="*/ 401737 h 606660"/>
                  <a:gd name="connsiteX171" fmla="*/ 190998 w 556973"/>
                  <a:gd name="connsiteY171" fmla="*/ 402270 h 606660"/>
                  <a:gd name="connsiteX172" fmla="*/ 190820 w 556973"/>
                  <a:gd name="connsiteY172" fmla="*/ 402892 h 606660"/>
                  <a:gd name="connsiteX173" fmla="*/ 190642 w 556973"/>
                  <a:gd name="connsiteY173" fmla="*/ 403425 h 606660"/>
                  <a:gd name="connsiteX174" fmla="*/ 190464 w 556973"/>
                  <a:gd name="connsiteY174" fmla="*/ 404047 h 606660"/>
                  <a:gd name="connsiteX175" fmla="*/ 190108 w 556973"/>
                  <a:gd name="connsiteY175" fmla="*/ 404581 h 606660"/>
                  <a:gd name="connsiteX176" fmla="*/ 189841 w 556973"/>
                  <a:gd name="connsiteY176" fmla="*/ 405114 h 606660"/>
                  <a:gd name="connsiteX177" fmla="*/ 189574 w 556973"/>
                  <a:gd name="connsiteY177" fmla="*/ 405736 h 606660"/>
                  <a:gd name="connsiteX178" fmla="*/ 189218 w 556973"/>
                  <a:gd name="connsiteY178" fmla="*/ 406180 h 606660"/>
                  <a:gd name="connsiteX179" fmla="*/ 188862 w 556973"/>
                  <a:gd name="connsiteY179" fmla="*/ 406713 h 606660"/>
                  <a:gd name="connsiteX180" fmla="*/ 188506 w 556973"/>
                  <a:gd name="connsiteY180" fmla="*/ 407158 h 606660"/>
                  <a:gd name="connsiteX181" fmla="*/ 188061 w 556973"/>
                  <a:gd name="connsiteY181" fmla="*/ 407602 h 606660"/>
                  <a:gd name="connsiteX182" fmla="*/ 187616 w 556973"/>
                  <a:gd name="connsiteY182" fmla="*/ 408135 h 606660"/>
                  <a:gd name="connsiteX183" fmla="*/ 187527 w 556973"/>
                  <a:gd name="connsiteY183" fmla="*/ 408224 h 606660"/>
                  <a:gd name="connsiteX184" fmla="*/ 187171 w 556973"/>
                  <a:gd name="connsiteY184" fmla="*/ 408491 h 606660"/>
                  <a:gd name="connsiteX185" fmla="*/ 186726 w 556973"/>
                  <a:gd name="connsiteY185" fmla="*/ 408935 h 606660"/>
                  <a:gd name="connsiteX186" fmla="*/ 186192 w 556973"/>
                  <a:gd name="connsiteY186" fmla="*/ 409290 h 606660"/>
                  <a:gd name="connsiteX187" fmla="*/ 185747 w 556973"/>
                  <a:gd name="connsiteY187" fmla="*/ 409646 h 606660"/>
                  <a:gd name="connsiteX188" fmla="*/ 185124 w 556973"/>
                  <a:gd name="connsiteY188" fmla="*/ 409912 h 606660"/>
                  <a:gd name="connsiteX189" fmla="*/ 184679 w 556973"/>
                  <a:gd name="connsiteY189" fmla="*/ 410268 h 606660"/>
                  <a:gd name="connsiteX190" fmla="*/ 184056 w 556973"/>
                  <a:gd name="connsiteY190" fmla="*/ 410535 h 606660"/>
                  <a:gd name="connsiteX191" fmla="*/ 183522 w 556973"/>
                  <a:gd name="connsiteY191" fmla="*/ 410712 h 606660"/>
                  <a:gd name="connsiteX192" fmla="*/ 182988 w 556973"/>
                  <a:gd name="connsiteY192" fmla="*/ 410979 h 606660"/>
                  <a:gd name="connsiteX193" fmla="*/ 182365 w 556973"/>
                  <a:gd name="connsiteY193" fmla="*/ 411157 h 606660"/>
                  <a:gd name="connsiteX194" fmla="*/ 181742 w 556973"/>
                  <a:gd name="connsiteY194" fmla="*/ 411334 h 606660"/>
                  <a:gd name="connsiteX195" fmla="*/ 181208 w 556973"/>
                  <a:gd name="connsiteY195" fmla="*/ 411423 h 606660"/>
                  <a:gd name="connsiteX196" fmla="*/ 180496 w 556973"/>
                  <a:gd name="connsiteY196" fmla="*/ 411601 h 606660"/>
                  <a:gd name="connsiteX197" fmla="*/ 180051 w 556973"/>
                  <a:gd name="connsiteY197" fmla="*/ 411601 h 606660"/>
                  <a:gd name="connsiteX198" fmla="*/ 178805 w 556973"/>
                  <a:gd name="connsiteY198" fmla="*/ 411690 h 606660"/>
                  <a:gd name="connsiteX199" fmla="*/ 178716 w 556973"/>
                  <a:gd name="connsiteY199" fmla="*/ 411690 h 606660"/>
                  <a:gd name="connsiteX200" fmla="*/ 177558 w 556973"/>
                  <a:gd name="connsiteY200" fmla="*/ 411601 h 606660"/>
                  <a:gd name="connsiteX201" fmla="*/ 176668 w 556973"/>
                  <a:gd name="connsiteY201" fmla="*/ 411512 h 606660"/>
                  <a:gd name="connsiteX202" fmla="*/ 176312 w 556973"/>
                  <a:gd name="connsiteY202" fmla="*/ 411423 h 606660"/>
                  <a:gd name="connsiteX203" fmla="*/ 175244 w 556973"/>
                  <a:gd name="connsiteY203" fmla="*/ 411157 h 606660"/>
                  <a:gd name="connsiteX204" fmla="*/ 175066 w 556973"/>
                  <a:gd name="connsiteY204" fmla="*/ 411157 h 606660"/>
                  <a:gd name="connsiteX205" fmla="*/ 173998 w 556973"/>
                  <a:gd name="connsiteY205" fmla="*/ 410712 h 606660"/>
                  <a:gd name="connsiteX206" fmla="*/ 173820 w 556973"/>
                  <a:gd name="connsiteY206" fmla="*/ 410712 h 606660"/>
                  <a:gd name="connsiteX207" fmla="*/ 172752 w 556973"/>
                  <a:gd name="connsiteY207" fmla="*/ 410179 h 606660"/>
                  <a:gd name="connsiteX208" fmla="*/ 172307 w 556973"/>
                  <a:gd name="connsiteY208" fmla="*/ 409912 h 606660"/>
                  <a:gd name="connsiteX209" fmla="*/ 171684 w 556973"/>
                  <a:gd name="connsiteY209" fmla="*/ 409468 h 606660"/>
                  <a:gd name="connsiteX210" fmla="*/ 171239 w 556973"/>
                  <a:gd name="connsiteY210" fmla="*/ 409202 h 606660"/>
                  <a:gd name="connsiteX211" fmla="*/ 170616 w 556973"/>
                  <a:gd name="connsiteY211" fmla="*/ 408757 h 606660"/>
                  <a:gd name="connsiteX212" fmla="*/ 170260 w 556973"/>
                  <a:gd name="connsiteY212" fmla="*/ 408402 h 606660"/>
                  <a:gd name="connsiteX213" fmla="*/ 169726 w 556973"/>
                  <a:gd name="connsiteY213" fmla="*/ 407869 h 606660"/>
                  <a:gd name="connsiteX214" fmla="*/ 169637 w 556973"/>
                  <a:gd name="connsiteY214" fmla="*/ 407691 h 606660"/>
                  <a:gd name="connsiteX215" fmla="*/ 140534 w 556973"/>
                  <a:gd name="connsiteY215" fmla="*/ 377032 h 606660"/>
                  <a:gd name="connsiteX216" fmla="*/ 132702 w 556973"/>
                  <a:gd name="connsiteY216" fmla="*/ 380054 h 606660"/>
                  <a:gd name="connsiteX217" fmla="*/ 132435 w 556973"/>
                  <a:gd name="connsiteY217" fmla="*/ 380143 h 606660"/>
                  <a:gd name="connsiteX218" fmla="*/ 131634 w 556973"/>
                  <a:gd name="connsiteY218" fmla="*/ 380409 h 606660"/>
                  <a:gd name="connsiteX219" fmla="*/ 131100 w 556973"/>
                  <a:gd name="connsiteY219" fmla="*/ 380587 h 606660"/>
                  <a:gd name="connsiteX220" fmla="*/ 130477 w 556973"/>
                  <a:gd name="connsiteY220" fmla="*/ 380676 h 606660"/>
                  <a:gd name="connsiteX221" fmla="*/ 129765 w 556973"/>
                  <a:gd name="connsiteY221" fmla="*/ 380765 h 606660"/>
                  <a:gd name="connsiteX222" fmla="*/ 129231 w 556973"/>
                  <a:gd name="connsiteY222" fmla="*/ 380854 h 606660"/>
                  <a:gd name="connsiteX223" fmla="*/ 128430 w 556973"/>
                  <a:gd name="connsiteY223" fmla="*/ 380942 h 606660"/>
                  <a:gd name="connsiteX224" fmla="*/ 128163 w 556973"/>
                  <a:gd name="connsiteY224" fmla="*/ 380942 h 606660"/>
                  <a:gd name="connsiteX225" fmla="*/ 127985 w 556973"/>
                  <a:gd name="connsiteY225" fmla="*/ 380942 h 606660"/>
                  <a:gd name="connsiteX226" fmla="*/ 127184 w 556973"/>
                  <a:gd name="connsiteY226" fmla="*/ 380854 h 606660"/>
                  <a:gd name="connsiteX227" fmla="*/ 126738 w 556973"/>
                  <a:gd name="connsiteY227" fmla="*/ 380854 h 606660"/>
                  <a:gd name="connsiteX228" fmla="*/ 125937 w 556973"/>
                  <a:gd name="connsiteY228" fmla="*/ 380765 h 606660"/>
                  <a:gd name="connsiteX229" fmla="*/ 125492 w 556973"/>
                  <a:gd name="connsiteY229" fmla="*/ 380676 h 606660"/>
                  <a:gd name="connsiteX230" fmla="*/ 124869 w 556973"/>
                  <a:gd name="connsiteY230" fmla="*/ 380498 h 606660"/>
                  <a:gd name="connsiteX231" fmla="*/ 124246 w 556973"/>
                  <a:gd name="connsiteY231" fmla="*/ 380320 h 606660"/>
                  <a:gd name="connsiteX232" fmla="*/ 123712 w 556973"/>
                  <a:gd name="connsiteY232" fmla="*/ 380143 h 606660"/>
                  <a:gd name="connsiteX233" fmla="*/ 123089 w 556973"/>
                  <a:gd name="connsiteY233" fmla="*/ 379876 h 606660"/>
                  <a:gd name="connsiteX234" fmla="*/ 122644 w 556973"/>
                  <a:gd name="connsiteY234" fmla="*/ 379609 h 606660"/>
                  <a:gd name="connsiteX235" fmla="*/ 122021 w 556973"/>
                  <a:gd name="connsiteY235" fmla="*/ 379343 h 606660"/>
                  <a:gd name="connsiteX236" fmla="*/ 121487 w 556973"/>
                  <a:gd name="connsiteY236" fmla="*/ 378987 h 606660"/>
                  <a:gd name="connsiteX237" fmla="*/ 121042 w 556973"/>
                  <a:gd name="connsiteY237" fmla="*/ 378721 h 606660"/>
                  <a:gd name="connsiteX238" fmla="*/ 120419 w 556973"/>
                  <a:gd name="connsiteY238" fmla="*/ 378276 h 606660"/>
                  <a:gd name="connsiteX239" fmla="*/ 120063 w 556973"/>
                  <a:gd name="connsiteY239" fmla="*/ 378010 h 606660"/>
                  <a:gd name="connsiteX240" fmla="*/ 119440 w 556973"/>
                  <a:gd name="connsiteY240" fmla="*/ 377477 h 606660"/>
                  <a:gd name="connsiteX241" fmla="*/ 119173 w 556973"/>
                  <a:gd name="connsiteY241" fmla="*/ 377210 h 606660"/>
                  <a:gd name="connsiteX242" fmla="*/ 118639 w 556973"/>
                  <a:gd name="connsiteY242" fmla="*/ 376588 h 606660"/>
                  <a:gd name="connsiteX243" fmla="*/ 118372 w 556973"/>
                  <a:gd name="connsiteY243" fmla="*/ 376233 h 606660"/>
                  <a:gd name="connsiteX244" fmla="*/ 117927 w 556973"/>
                  <a:gd name="connsiteY244" fmla="*/ 375699 h 606660"/>
                  <a:gd name="connsiteX245" fmla="*/ 117571 w 556973"/>
                  <a:gd name="connsiteY245" fmla="*/ 375255 h 606660"/>
                  <a:gd name="connsiteX246" fmla="*/ 117304 w 556973"/>
                  <a:gd name="connsiteY246" fmla="*/ 374722 h 606660"/>
                  <a:gd name="connsiteX247" fmla="*/ 116948 w 556973"/>
                  <a:gd name="connsiteY247" fmla="*/ 374100 h 606660"/>
                  <a:gd name="connsiteX248" fmla="*/ 116770 w 556973"/>
                  <a:gd name="connsiteY248" fmla="*/ 373744 h 606660"/>
                  <a:gd name="connsiteX249" fmla="*/ 116414 w 556973"/>
                  <a:gd name="connsiteY249" fmla="*/ 372945 h 606660"/>
                  <a:gd name="connsiteX250" fmla="*/ 116325 w 556973"/>
                  <a:gd name="connsiteY250" fmla="*/ 372856 h 606660"/>
                  <a:gd name="connsiteX251" fmla="*/ 116236 w 556973"/>
                  <a:gd name="connsiteY251" fmla="*/ 372589 h 606660"/>
                  <a:gd name="connsiteX252" fmla="*/ 115969 w 556973"/>
                  <a:gd name="connsiteY252" fmla="*/ 371789 h 606660"/>
                  <a:gd name="connsiteX253" fmla="*/ 115880 w 556973"/>
                  <a:gd name="connsiteY253" fmla="*/ 371256 h 606660"/>
                  <a:gd name="connsiteX254" fmla="*/ 115702 w 556973"/>
                  <a:gd name="connsiteY254" fmla="*/ 370545 h 606660"/>
                  <a:gd name="connsiteX255" fmla="*/ 115613 w 556973"/>
                  <a:gd name="connsiteY255" fmla="*/ 369923 h 606660"/>
                  <a:gd name="connsiteX256" fmla="*/ 115524 w 556973"/>
                  <a:gd name="connsiteY256" fmla="*/ 369390 h 606660"/>
                  <a:gd name="connsiteX257" fmla="*/ 115524 w 556973"/>
                  <a:gd name="connsiteY257" fmla="*/ 368590 h 606660"/>
                  <a:gd name="connsiteX258" fmla="*/ 115524 w 556973"/>
                  <a:gd name="connsiteY258" fmla="*/ 368324 h 606660"/>
                  <a:gd name="connsiteX259" fmla="*/ 115524 w 556973"/>
                  <a:gd name="connsiteY259" fmla="*/ 307628 h 606660"/>
                  <a:gd name="connsiteX260" fmla="*/ 424093 w 556973"/>
                  <a:gd name="connsiteY260" fmla="*/ 249777 h 606660"/>
                  <a:gd name="connsiteX261" fmla="*/ 398728 w 556973"/>
                  <a:gd name="connsiteY261" fmla="*/ 264351 h 606660"/>
                  <a:gd name="connsiteX262" fmla="*/ 398728 w 556973"/>
                  <a:gd name="connsiteY262" fmla="*/ 303096 h 606660"/>
                  <a:gd name="connsiteX263" fmla="*/ 422847 w 556973"/>
                  <a:gd name="connsiteY263" fmla="*/ 289233 h 606660"/>
                  <a:gd name="connsiteX264" fmla="*/ 424093 w 556973"/>
                  <a:gd name="connsiteY264" fmla="*/ 288522 h 606660"/>
                  <a:gd name="connsiteX265" fmla="*/ 132969 w 556973"/>
                  <a:gd name="connsiteY265" fmla="*/ 249777 h 606660"/>
                  <a:gd name="connsiteX266" fmla="*/ 132969 w 556973"/>
                  <a:gd name="connsiteY266" fmla="*/ 288522 h 606660"/>
                  <a:gd name="connsiteX267" fmla="*/ 158245 w 556973"/>
                  <a:gd name="connsiteY267" fmla="*/ 303096 h 606660"/>
                  <a:gd name="connsiteX268" fmla="*/ 158245 w 556973"/>
                  <a:gd name="connsiteY268" fmla="*/ 264351 h 606660"/>
                  <a:gd name="connsiteX269" fmla="*/ 278486 w 556973"/>
                  <a:gd name="connsiteY269" fmla="*/ 209610 h 606660"/>
                  <a:gd name="connsiteX270" fmla="*/ 196249 w 556973"/>
                  <a:gd name="connsiteY270" fmla="*/ 257064 h 606660"/>
                  <a:gd name="connsiteX271" fmla="*/ 284806 w 556973"/>
                  <a:gd name="connsiteY271" fmla="*/ 308162 h 606660"/>
                  <a:gd name="connsiteX272" fmla="*/ 285162 w 556973"/>
                  <a:gd name="connsiteY272" fmla="*/ 308339 h 606660"/>
                  <a:gd name="connsiteX273" fmla="*/ 285785 w 556973"/>
                  <a:gd name="connsiteY273" fmla="*/ 308695 h 606660"/>
                  <a:gd name="connsiteX274" fmla="*/ 286230 w 556973"/>
                  <a:gd name="connsiteY274" fmla="*/ 309139 h 606660"/>
                  <a:gd name="connsiteX275" fmla="*/ 286764 w 556973"/>
                  <a:gd name="connsiteY275" fmla="*/ 309495 h 606660"/>
                  <a:gd name="connsiteX276" fmla="*/ 287209 w 556973"/>
                  <a:gd name="connsiteY276" fmla="*/ 309939 h 606660"/>
                  <a:gd name="connsiteX277" fmla="*/ 287565 w 556973"/>
                  <a:gd name="connsiteY277" fmla="*/ 310294 h 606660"/>
                  <a:gd name="connsiteX278" fmla="*/ 288099 w 556973"/>
                  <a:gd name="connsiteY278" fmla="*/ 310828 h 606660"/>
                  <a:gd name="connsiteX279" fmla="*/ 288366 w 556973"/>
                  <a:gd name="connsiteY279" fmla="*/ 311183 h 606660"/>
                  <a:gd name="connsiteX280" fmla="*/ 288811 w 556973"/>
                  <a:gd name="connsiteY280" fmla="*/ 311805 h 606660"/>
                  <a:gd name="connsiteX281" fmla="*/ 289167 w 556973"/>
                  <a:gd name="connsiteY281" fmla="*/ 312249 h 606660"/>
                  <a:gd name="connsiteX282" fmla="*/ 289523 w 556973"/>
                  <a:gd name="connsiteY282" fmla="*/ 312783 h 606660"/>
                  <a:gd name="connsiteX283" fmla="*/ 289790 w 556973"/>
                  <a:gd name="connsiteY283" fmla="*/ 313316 h 606660"/>
                  <a:gd name="connsiteX284" fmla="*/ 290057 w 556973"/>
                  <a:gd name="connsiteY284" fmla="*/ 313849 h 606660"/>
                  <a:gd name="connsiteX285" fmla="*/ 290324 w 556973"/>
                  <a:gd name="connsiteY285" fmla="*/ 314471 h 606660"/>
                  <a:gd name="connsiteX286" fmla="*/ 290502 w 556973"/>
                  <a:gd name="connsiteY286" fmla="*/ 314915 h 606660"/>
                  <a:gd name="connsiteX287" fmla="*/ 290680 w 556973"/>
                  <a:gd name="connsiteY287" fmla="*/ 315626 h 606660"/>
                  <a:gd name="connsiteX288" fmla="*/ 290858 w 556973"/>
                  <a:gd name="connsiteY288" fmla="*/ 316160 h 606660"/>
                  <a:gd name="connsiteX289" fmla="*/ 290947 w 556973"/>
                  <a:gd name="connsiteY289" fmla="*/ 316782 h 606660"/>
                  <a:gd name="connsiteX290" fmla="*/ 291036 w 556973"/>
                  <a:gd name="connsiteY290" fmla="*/ 317404 h 606660"/>
                  <a:gd name="connsiteX291" fmla="*/ 291125 w 556973"/>
                  <a:gd name="connsiteY291" fmla="*/ 317937 h 606660"/>
                  <a:gd name="connsiteX292" fmla="*/ 291125 w 556973"/>
                  <a:gd name="connsiteY292" fmla="*/ 318737 h 606660"/>
                  <a:gd name="connsiteX293" fmla="*/ 291214 w 556973"/>
                  <a:gd name="connsiteY293" fmla="*/ 319092 h 606660"/>
                  <a:gd name="connsiteX294" fmla="*/ 291214 w 556973"/>
                  <a:gd name="connsiteY294" fmla="*/ 365124 h 606660"/>
                  <a:gd name="connsiteX295" fmla="*/ 373451 w 556973"/>
                  <a:gd name="connsiteY295" fmla="*/ 317670 h 606660"/>
                  <a:gd name="connsiteX296" fmla="*/ 373451 w 556973"/>
                  <a:gd name="connsiteY296" fmla="*/ 278925 h 606660"/>
                  <a:gd name="connsiteX297" fmla="*/ 356363 w 556973"/>
                  <a:gd name="connsiteY297" fmla="*/ 288789 h 606660"/>
                  <a:gd name="connsiteX298" fmla="*/ 350044 w 556973"/>
                  <a:gd name="connsiteY298" fmla="*/ 290477 h 606660"/>
                  <a:gd name="connsiteX299" fmla="*/ 339097 w 556973"/>
                  <a:gd name="connsiteY299" fmla="*/ 284168 h 606660"/>
                  <a:gd name="connsiteX300" fmla="*/ 343725 w 556973"/>
                  <a:gd name="connsiteY300" fmla="*/ 266928 h 606660"/>
                  <a:gd name="connsiteX301" fmla="*/ 360813 w 556973"/>
                  <a:gd name="connsiteY301" fmla="*/ 257064 h 606660"/>
                  <a:gd name="connsiteX302" fmla="*/ 531696 w 556973"/>
                  <a:gd name="connsiteY302" fmla="*/ 187749 h 606660"/>
                  <a:gd name="connsiteX303" fmla="*/ 449370 w 556973"/>
                  <a:gd name="connsiteY303" fmla="*/ 235203 h 606660"/>
                  <a:gd name="connsiteX304" fmla="*/ 449370 w 556973"/>
                  <a:gd name="connsiteY304" fmla="*/ 273949 h 606660"/>
                  <a:gd name="connsiteX305" fmla="*/ 473934 w 556973"/>
                  <a:gd name="connsiteY305" fmla="*/ 259819 h 606660"/>
                  <a:gd name="connsiteX306" fmla="*/ 474023 w 556973"/>
                  <a:gd name="connsiteY306" fmla="*/ 259730 h 606660"/>
                  <a:gd name="connsiteX307" fmla="*/ 524576 w 556973"/>
                  <a:gd name="connsiteY307" fmla="*/ 230582 h 606660"/>
                  <a:gd name="connsiteX308" fmla="*/ 531696 w 556973"/>
                  <a:gd name="connsiteY308" fmla="*/ 226495 h 606660"/>
                  <a:gd name="connsiteX309" fmla="*/ 329128 w 556973"/>
                  <a:gd name="connsiteY309" fmla="*/ 180462 h 606660"/>
                  <a:gd name="connsiteX310" fmla="*/ 303852 w 556973"/>
                  <a:gd name="connsiteY310" fmla="*/ 195036 h 606660"/>
                  <a:gd name="connsiteX311" fmla="*/ 386090 w 556973"/>
                  <a:gd name="connsiteY311" fmla="*/ 242490 h 606660"/>
                  <a:gd name="connsiteX312" fmla="*/ 411455 w 556973"/>
                  <a:gd name="connsiteY312" fmla="*/ 227916 h 606660"/>
                  <a:gd name="connsiteX313" fmla="*/ 53884 w 556973"/>
                  <a:gd name="connsiteY313" fmla="*/ 179251 h 606660"/>
                  <a:gd name="connsiteX314" fmla="*/ 63472 w 556973"/>
                  <a:gd name="connsiteY314" fmla="*/ 180538 h 606660"/>
                  <a:gd name="connsiteX315" fmla="*/ 69605 w 556973"/>
                  <a:gd name="connsiteY315" fmla="*/ 184000 h 606660"/>
                  <a:gd name="connsiteX316" fmla="*/ 74227 w 556973"/>
                  <a:gd name="connsiteY316" fmla="*/ 201309 h 606660"/>
                  <a:gd name="connsiteX317" fmla="*/ 63294 w 556973"/>
                  <a:gd name="connsiteY317" fmla="*/ 207612 h 606660"/>
                  <a:gd name="connsiteX318" fmla="*/ 56984 w 556973"/>
                  <a:gd name="connsiteY318" fmla="*/ 205925 h 606660"/>
                  <a:gd name="connsiteX319" fmla="*/ 50851 w 556973"/>
                  <a:gd name="connsiteY319" fmla="*/ 202375 h 606660"/>
                  <a:gd name="connsiteX320" fmla="*/ 46229 w 556973"/>
                  <a:gd name="connsiteY320" fmla="*/ 185154 h 606660"/>
                  <a:gd name="connsiteX321" fmla="*/ 53884 w 556973"/>
                  <a:gd name="connsiteY321" fmla="*/ 179251 h 606660"/>
                  <a:gd name="connsiteX322" fmla="*/ 436732 w 556973"/>
                  <a:gd name="connsiteY322" fmla="*/ 118434 h 606660"/>
                  <a:gd name="connsiteX323" fmla="*/ 354494 w 556973"/>
                  <a:gd name="connsiteY323" fmla="*/ 165888 h 606660"/>
                  <a:gd name="connsiteX324" fmla="*/ 436732 w 556973"/>
                  <a:gd name="connsiteY324" fmla="*/ 213254 h 606660"/>
                  <a:gd name="connsiteX325" fmla="*/ 519058 w 556973"/>
                  <a:gd name="connsiteY325" fmla="*/ 165888 h 606660"/>
                  <a:gd name="connsiteX326" fmla="*/ 120330 w 556973"/>
                  <a:gd name="connsiteY326" fmla="*/ 118434 h 606660"/>
                  <a:gd name="connsiteX327" fmla="*/ 25366 w 556973"/>
                  <a:gd name="connsiteY327" fmla="*/ 173175 h 606660"/>
                  <a:gd name="connsiteX328" fmla="*/ 25366 w 556973"/>
                  <a:gd name="connsiteY328" fmla="*/ 226495 h 606660"/>
                  <a:gd name="connsiteX329" fmla="*/ 107603 w 556973"/>
                  <a:gd name="connsiteY329" fmla="*/ 273949 h 606660"/>
                  <a:gd name="connsiteX330" fmla="*/ 107603 w 556973"/>
                  <a:gd name="connsiteY330" fmla="*/ 235203 h 606660"/>
                  <a:gd name="connsiteX331" fmla="*/ 89358 w 556973"/>
                  <a:gd name="connsiteY331" fmla="*/ 224628 h 606660"/>
                  <a:gd name="connsiteX332" fmla="*/ 84730 w 556973"/>
                  <a:gd name="connsiteY332" fmla="*/ 207389 h 606660"/>
                  <a:gd name="connsiteX333" fmla="*/ 101996 w 556973"/>
                  <a:gd name="connsiteY333" fmla="*/ 202768 h 606660"/>
                  <a:gd name="connsiteX334" fmla="*/ 120330 w 556973"/>
                  <a:gd name="connsiteY334" fmla="*/ 213254 h 606660"/>
                  <a:gd name="connsiteX335" fmla="*/ 202568 w 556973"/>
                  <a:gd name="connsiteY335" fmla="*/ 165888 h 606660"/>
                  <a:gd name="connsiteX336" fmla="*/ 170883 w 556973"/>
                  <a:gd name="connsiteY336" fmla="*/ 89198 h 606660"/>
                  <a:gd name="connsiteX337" fmla="*/ 145607 w 556973"/>
                  <a:gd name="connsiteY337" fmla="*/ 103861 h 606660"/>
                  <a:gd name="connsiteX338" fmla="*/ 227844 w 556973"/>
                  <a:gd name="connsiteY338" fmla="*/ 151226 h 606660"/>
                  <a:gd name="connsiteX339" fmla="*/ 253210 w 556973"/>
                  <a:gd name="connsiteY339" fmla="*/ 136652 h 606660"/>
                  <a:gd name="connsiteX340" fmla="*/ 347464 w 556973"/>
                  <a:gd name="connsiteY340" fmla="*/ 86545 h 606660"/>
                  <a:gd name="connsiteX341" fmla="*/ 355126 w 556973"/>
                  <a:gd name="connsiteY341" fmla="*/ 92421 h 606660"/>
                  <a:gd name="connsiteX342" fmla="*/ 350500 w 556973"/>
                  <a:gd name="connsiteY342" fmla="*/ 109661 h 606660"/>
                  <a:gd name="connsiteX343" fmla="*/ 344006 w 556973"/>
                  <a:gd name="connsiteY343" fmla="*/ 113482 h 606660"/>
                  <a:gd name="connsiteX344" fmla="*/ 337690 w 556973"/>
                  <a:gd name="connsiteY344" fmla="*/ 115171 h 606660"/>
                  <a:gd name="connsiteX345" fmla="*/ 326748 w 556973"/>
                  <a:gd name="connsiteY345" fmla="*/ 108861 h 606660"/>
                  <a:gd name="connsiteX346" fmla="*/ 331374 w 556973"/>
                  <a:gd name="connsiteY346" fmla="*/ 91532 h 606660"/>
                  <a:gd name="connsiteX347" fmla="*/ 337868 w 556973"/>
                  <a:gd name="connsiteY347" fmla="*/ 87800 h 606660"/>
                  <a:gd name="connsiteX348" fmla="*/ 347464 w 556973"/>
                  <a:gd name="connsiteY348" fmla="*/ 86545 h 606660"/>
                  <a:gd name="connsiteX349" fmla="*/ 278486 w 556973"/>
                  <a:gd name="connsiteY349" fmla="*/ 27170 h 606660"/>
                  <a:gd name="connsiteX350" fmla="*/ 196249 w 556973"/>
                  <a:gd name="connsiteY350" fmla="*/ 74624 h 606660"/>
                  <a:gd name="connsiteX351" fmla="*/ 278486 w 556973"/>
                  <a:gd name="connsiteY351" fmla="*/ 122078 h 606660"/>
                  <a:gd name="connsiteX352" fmla="*/ 299402 w 556973"/>
                  <a:gd name="connsiteY352" fmla="*/ 109992 h 606660"/>
                  <a:gd name="connsiteX353" fmla="*/ 316757 w 556973"/>
                  <a:gd name="connsiteY353" fmla="*/ 114613 h 606660"/>
                  <a:gd name="connsiteX354" fmla="*/ 312129 w 556973"/>
                  <a:gd name="connsiteY354" fmla="*/ 131853 h 606660"/>
                  <a:gd name="connsiteX355" fmla="*/ 284806 w 556973"/>
                  <a:gd name="connsiteY355" fmla="*/ 147582 h 606660"/>
                  <a:gd name="connsiteX356" fmla="*/ 284717 w 556973"/>
                  <a:gd name="connsiteY356" fmla="*/ 147671 h 606660"/>
                  <a:gd name="connsiteX357" fmla="*/ 234164 w 556973"/>
                  <a:gd name="connsiteY357" fmla="*/ 176819 h 606660"/>
                  <a:gd name="connsiteX358" fmla="*/ 234075 w 556973"/>
                  <a:gd name="connsiteY358" fmla="*/ 176819 h 606660"/>
                  <a:gd name="connsiteX359" fmla="*/ 145607 w 556973"/>
                  <a:gd name="connsiteY359" fmla="*/ 227916 h 606660"/>
                  <a:gd name="connsiteX360" fmla="*/ 170883 w 556973"/>
                  <a:gd name="connsiteY360" fmla="*/ 242490 h 606660"/>
                  <a:gd name="connsiteX361" fmla="*/ 411455 w 556973"/>
                  <a:gd name="connsiteY361" fmla="*/ 103861 h 606660"/>
                  <a:gd name="connsiteX362" fmla="*/ 272167 w 556973"/>
                  <a:gd name="connsiteY362" fmla="*/ 1666 h 606660"/>
                  <a:gd name="connsiteX363" fmla="*/ 284806 w 556973"/>
                  <a:gd name="connsiteY363" fmla="*/ 1666 h 606660"/>
                  <a:gd name="connsiteX364" fmla="*/ 550654 w 556973"/>
                  <a:gd name="connsiteY364" fmla="*/ 154869 h 606660"/>
                  <a:gd name="connsiteX365" fmla="*/ 550743 w 556973"/>
                  <a:gd name="connsiteY365" fmla="*/ 154958 h 606660"/>
                  <a:gd name="connsiteX366" fmla="*/ 552078 w 556973"/>
                  <a:gd name="connsiteY366" fmla="*/ 155847 h 606660"/>
                  <a:gd name="connsiteX367" fmla="*/ 552167 w 556973"/>
                  <a:gd name="connsiteY367" fmla="*/ 155936 h 606660"/>
                  <a:gd name="connsiteX368" fmla="*/ 553146 w 556973"/>
                  <a:gd name="connsiteY368" fmla="*/ 156824 h 606660"/>
                  <a:gd name="connsiteX369" fmla="*/ 553413 w 556973"/>
                  <a:gd name="connsiteY369" fmla="*/ 157091 h 606660"/>
                  <a:gd name="connsiteX370" fmla="*/ 554214 w 556973"/>
                  <a:gd name="connsiteY370" fmla="*/ 157979 h 606660"/>
                  <a:gd name="connsiteX371" fmla="*/ 554481 w 556973"/>
                  <a:gd name="connsiteY371" fmla="*/ 158246 h 606660"/>
                  <a:gd name="connsiteX372" fmla="*/ 555282 w 556973"/>
                  <a:gd name="connsiteY372" fmla="*/ 159490 h 606660"/>
                  <a:gd name="connsiteX373" fmla="*/ 555994 w 556973"/>
                  <a:gd name="connsiteY373" fmla="*/ 160912 h 606660"/>
                  <a:gd name="connsiteX374" fmla="*/ 556083 w 556973"/>
                  <a:gd name="connsiteY374" fmla="*/ 161267 h 606660"/>
                  <a:gd name="connsiteX375" fmla="*/ 556528 w 556973"/>
                  <a:gd name="connsiteY375" fmla="*/ 162334 h 606660"/>
                  <a:gd name="connsiteX376" fmla="*/ 556617 w 556973"/>
                  <a:gd name="connsiteY376" fmla="*/ 162689 h 606660"/>
                  <a:gd name="connsiteX377" fmla="*/ 556884 w 556973"/>
                  <a:gd name="connsiteY377" fmla="*/ 164111 h 606660"/>
                  <a:gd name="connsiteX378" fmla="*/ 556884 w 556973"/>
                  <a:gd name="connsiteY378" fmla="*/ 164200 h 606660"/>
                  <a:gd name="connsiteX379" fmla="*/ 556973 w 556973"/>
                  <a:gd name="connsiteY379" fmla="*/ 165711 h 606660"/>
                  <a:gd name="connsiteX380" fmla="*/ 556973 w 556973"/>
                  <a:gd name="connsiteY380" fmla="*/ 165888 h 606660"/>
                  <a:gd name="connsiteX381" fmla="*/ 556973 w 556973"/>
                  <a:gd name="connsiteY381" fmla="*/ 233781 h 606660"/>
                  <a:gd name="connsiteX382" fmla="*/ 550654 w 556973"/>
                  <a:gd name="connsiteY382" fmla="*/ 244712 h 606660"/>
                  <a:gd name="connsiteX383" fmla="*/ 543267 w 556973"/>
                  <a:gd name="connsiteY383" fmla="*/ 248977 h 606660"/>
                  <a:gd name="connsiteX384" fmla="*/ 543267 w 556973"/>
                  <a:gd name="connsiteY384" fmla="*/ 448658 h 606660"/>
                  <a:gd name="connsiteX385" fmla="*/ 536948 w 556973"/>
                  <a:gd name="connsiteY385" fmla="*/ 459588 h 606660"/>
                  <a:gd name="connsiteX386" fmla="*/ 284806 w 556973"/>
                  <a:gd name="connsiteY386" fmla="*/ 604972 h 606660"/>
                  <a:gd name="connsiteX387" fmla="*/ 284717 w 556973"/>
                  <a:gd name="connsiteY387" fmla="*/ 604972 h 606660"/>
                  <a:gd name="connsiteX388" fmla="*/ 283382 w 556973"/>
                  <a:gd name="connsiteY388" fmla="*/ 605683 h 606660"/>
                  <a:gd name="connsiteX389" fmla="*/ 283293 w 556973"/>
                  <a:gd name="connsiteY389" fmla="*/ 605683 h 606660"/>
                  <a:gd name="connsiteX390" fmla="*/ 281958 w 556973"/>
                  <a:gd name="connsiteY390" fmla="*/ 606127 h 606660"/>
                  <a:gd name="connsiteX391" fmla="*/ 281513 w 556973"/>
                  <a:gd name="connsiteY391" fmla="*/ 606216 h 606660"/>
                  <a:gd name="connsiteX392" fmla="*/ 280445 w 556973"/>
                  <a:gd name="connsiteY392" fmla="*/ 606482 h 606660"/>
                  <a:gd name="connsiteX393" fmla="*/ 280000 w 556973"/>
                  <a:gd name="connsiteY393" fmla="*/ 606571 h 606660"/>
                  <a:gd name="connsiteX394" fmla="*/ 278486 w 556973"/>
                  <a:gd name="connsiteY394" fmla="*/ 606660 h 606660"/>
                  <a:gd name="connsiteX395" fmla="*/ 276973 w 556973"/>
                  <a:gd name="connsiteY395" fmla="*/ 606571 h 606660"/>
                  <a:gd name="connsiteX396" fmla="*/ 276617 w 556973"/>
                  <a:gd name="connsiteY396" fmla="*/ 606482 h 606660"/>
                  <a:gd name="connsiteX397" fmla="*/ 275460 w 556973"/>
                  <a:gd name="connsiteY397" fmla="*/ 606216 h 606660"/>
                  <a:gd name="connsiteX398" fmla="*/ 275104 w 556973"/>
                  <a:gd name="connsiteY398" fmla="*/ 606127 h 606660"/>
                  <a:gd name="connsiteX399" fmla="*/ 273769 w 556973"/>
                  <a:gd name="connsiteY399" fmla="*/ 605683 h 606660"/>
                  <a:gd name="connsiteX400" fmla="*/ 273680 w 556973"/>
                  <a:gd name="connsiteY400" fmla="*/ 605683 h 606660"/>
                  <a:gd name="connsiteX401" fmla="*/ 272256 w 556973"/>
                  <a:gd name="connsiteY401" fmla="*/ 604972 h 606660"/>
                  <a:gd name="connsiteX402" fmla="*/ 272167 w 556973"/>
                  <a:gd name="connsiteY402" fmla="*/ 604972 h 606660"/>
                  <a:gd name="connsiteX403" fmla="*/ 20025 w 556973"/>
                  <a:gd name="connsiteY403" fmla="*/ 459588 h 606660"/>
                  <a:gd name="connsiteX404" fmla="*/ 13706 w 556973"/>
                  <a:gd name="connsiteY404" fmla="*/ 448658 h 606660"/>
                  <a:gd name="connsiteX405" fmla="*/ 13706 w 556973"/>
                  <a:gd name="connsiteY405" fmla="*/ 248977 h 606660"/>
                  <a:gd name="connsiteX406" fmla="*/ 6408 w 556973"/>
                  <a:gd name="connsiteY406" fmla="*/ 244712 h 606660"/>
                  <a:gd name="connsiteX407" fmla="*/ 0 w 556973"/>
                  <a:gd name="connsiteY407" fmla="*/ 233781 h 606660"/>
                  <a:gd name="connsiteX408" fmla="*/ 0 w 556973"/>
                  <a:gd name="connsiteY408" fmla="*/ 165888 h 606660"/>
                  <a:gd name="connsiteX409" fmla="*/ 6408 w 556973"/>
                  <a:gd name="connsiteY409" fmla="*/ 154869 h 606660"/>
                  <a:gd name="connsiteX410" fmla="*/ 113655 w 556973"/>
                  <a:gd name="connsiteY410" fmla="*/ 93019 h 60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556973" h="606660">
                    <a:moveTo>
                      <a:pt x="278513" y="413522"/>
                    </a:moveTo>
                    <a:cubicBezTo>
                      <a:pt x="285535" y="413522"/>
                      <a:pt x="291224" y="419210"/>
                      <a:pt x="291224" y="426142"/>
                    </a:cubicBezTo>
                    <a:lnTo>
                      <a:pt x="291224" y="433697"/>
                    </a:lnTo>
                    <a:cubicBezTo>
                      <a:pt x="291224" y="440718"/>
                      <a:pt x="285535" y="446406"/>
                      <a:pt x="278513" y="446406"/>
                    </a:cubicBezTo>
                    <a:cubicBezTo>
                      <a:pt x="271580" y="446406"/>
                      <a:pt x="265891" y="440718"/>
                      <a:pt x="265891" y="433697"/>
                    </a:cubicBezTo>
                    <a:lnTo>
                      <a:pt x="265891" y="426142"/>
                    </a:lnTo>
                    <a:cubicBezTo>
                      <a:pt x="265891" y="419210"/>
                      <a:pt x="271580" y="413522"/>
                      <a:pt x="278513" y="413522"/>
                    </a:cubicBezTo>
                    <a:close/>
                    <a:moveTo>
                      <a:pt x="480012" y="356858"/>
                    </a:moveTo>
                    <a:cubicBezTo>
                      <a:pt x="487054" y="356858"/>
                      <a:pt x="492759" y="362546"/>
                      <a:pt x="492759" y="369567"/>
                    </a:cubicBezTo>
                    <a:lnTo>
                      <a:pt x="492759" y="377122"/>
                    </a:lnTo>
                    <a:cubicBezTo>
                      <a:pt x="492759" y="384054"/>
                      <a:pt x="487054" y="389742"/>
                      <a:pt x="480012" y="389742"/>
                    </a:cubicBezTo>
                    <a:cubicBezTo>
                      <a:pt x="473060" y="389742"/>
                      <a:pt x="467355" y="384054"/>
                      <a:pt x="467355" y="377122"/>
                    </a:cubicBezTo>
                    <a:lnTo>
                      <a:pt x="467355" y="369567"/>
                    </a:lnTo>
                    <a:cubicBezTo>
                      <a:pt x="467355" y="362546"/>
                      <a:pt x="473060" y="356858"/>
                      <a:pt x="480012" y="356858"/>
                    </a:cubicBezTo>
                    <a:close/>
                    <a:moveTo>
                      <a:pt x="416172" y="322202"/>
                    </a:moveTo>
                    <a:lnTo>
                      <a:pt x="390896" y="336865"/>
                    </a:lnTo>
                    <a:lnTo>
                      <a:pt x="390896" y="367346"/>
                    </a:lnTo>
                    <a:lnTo>
                      <a:pt x="403979" y="353572"/>
                    </a:lnTo>
                    <a:cubicBezTo>
                      <a:pt x="407094" y="350195"/>
                      <a:pt x="411811" y="348862"/>
                      <a:pt x="416172" y="350017"/>
                    </a:cubicBezTo>
                    <a:close/>
                    <a:moveTo>
                      <a:pt x="140801" y="322202"/>
                    </a:moveTo>
                    <a:lnTo>
                      <a:pt x="140801" y="350017"/>
                    </a:lnTo>
                    <a:cubicBezTo>
                      <a:pt x="145162" y="348862"/>
                      <a:pt x="149879" y="350195"/>
                      <a:pt x="153083" y="353572"/>
                    </a:cubicBezTo>
                    <a:lnTo>
                      <a:pt x="166166" y="367346"/>
                    </a:lnTo>
                    <a:lnTo>
                      <a:pt x="166166" y="336865"/>
                    </a:lnTo>
                    <a:close/>
                    <a:moveTo>
                      <a:pt x="321377" y="284056"/>
                    </a:moveTo>
                    <a:cubicBezTo>
                      <a:pt x="324501" y="284889"/>
                      <a:pt x="327302" y="286910"/>
                      <a:pt x="329036" y="289930"/>
                    </a:cubicBezTo>
                    <a:cubicBezTo>
                      <a:pt x="332504" y="295970"/>
                      <a:pt x="330459" y="303697"/>
                      <a:pt x="324412" y="307161"/>
                    </a:cubicBezTo>
                    <a:lnTo>
                      <a:pt x="318365" y="310625"/>
                    </a:lnTo>
                    <a:cubicBezTo>
                      <a:pt x="316408" y="311780"/>
                      <a:pt x="314185" y="312402"/>
                      <a:pt x="312051" y="312402"/>
                    </a:cubicBezTo>
                    <a:cubicBezTo>
                      <a:pt x="307694" y="312402"/>
                      <a:pt x="303425" y="310093"/>
                      <a:pt x="301113" y="306007"/>
                    </a:cubicBezTo>
                    <a:cubicBezTo>
                      <a:pt x="297645" y="299967"/>
                      <a:pt x="299690" y="292239"/>
                      <a:pt x="305737" y="288775"/>
                    </a:cubicBezTo>
                    <a:lnTo>
                      <a:pt x="311784" y="285311"/>
                    </a:lnTo>
                    <a:cubicBezTo>
                      <a:pt x="314807" y="283579"/>
                      <a:pt x="318253" y="283224"/>
                      <a:pt x="321377" y="284056"/>
                    </a:cubicBezTo>
                    <a:close/>
                    <a:moveTo>
                      <a:pt x="183611" y="278925"/>
                    </a:moveTo>
                    <a:lnTo>
                      <a:pt x="183611" y="317670"/>
                    </a:lnTo>
                    <a:lnTo>
                      <a:pt x="265848" y="365124"/>
                    </a:lnTo>
                    <a:lnTo>
                      <a:pt x="265848" y="326379"/>
                    </a:lnTo>
                    <a:close/>
                    <a:moveTo>
                      <a:pt x="39072" y="263551"/>
                    </a:moveTo>
                    <a:lnTo>
                      <a:pt x="39072" y="441371"/>
                    </a:lnTo>
                    <a:lnTo>
                      <a:pt x="265848" y="572092"/>
                    </a:lnTo>
                    <a:lnTo>
                      <a:pt x="265848" y="470874"/>
                    </a:lnTo>
                    <a:cubicBezTo>
                      <a:pt x="265848" y="463854"/>
                      <a:pt x="271544" y="458255"/>
                      <a:pt x="278486" y="458255"/>
                    </a:cubicBezTo>
                    <a:cubicBezTo>
                      <a:pt x="285518" y="458255"/>
                      <a:pt x="291214" y="463854"/>
                      <a:pt x="291214" y="470874"/>
                    </a:cubicBezTo>
                    <a:lnTo>
                      <a:pt x="291214" y="572092"/>
                    </a:lnTo>
                    <a:lnTo>
                      <a:pt x="517990" y="441371"/>
                    </a:lnTo>
                    <a:lnTo>
                      <a:pt x="517990" y="263551"/>
                    </a:lnTo>
                    <a:lnTo>
                      <a:pt x="492714" y="278214"/>
                    </a:lnTo>
                    <a:lnTo>
                      <a:pt x="492714" y="332422"/>
                    </a:lnTo>
                    <a:cubicBezTo>
                      <a:pt x="492714" y="339442"/>
                      <a:pt x="487018" y="345041"/>
                      <a:pt x="479986" y="345041"/>
                    </a:cubicBezTo>
                    <a:cubicBezTo>
                      <a:pt x="473044" y="345041"/>
                      <a:pt x="467348" y="339442"/>
                      <a:pt x="467348" y="332422"/>
                    </a:cubicBezTo>
                    <a:lnTo>
                      <a:pt x="467348" y="292788"/>
                    </a:lnTo>
                    <a:lnTo>
                      <a:pt x="441538" y="307628"/>
                    </a:lnTo>
                    <a:lnTo>
                      <a:pt x="441538" y="368324"/>
                    </a:lnTo>
                    <a:cubicBezTo>
                      <a:pt x="441538" y="368412"/>
                      <a:pt x="441538" y="368501"/>
                      <a:pt x="441538" y="368590"/>
                    </a:cubicBezTo>
                    <a:cubicBezTo>
                      <a:pt x="441538" y="368857"/>
                      <a:pt x="441538" y="369123"/>
                      <a:pt x="441449" y="369390"/>
                    </a:cubicBezTo>
                    <a:cubicBezTo>
                      <a:pt x="441449" y="369568"/>
                      <a:pt x="441449" y="369745"/>
                      <a:pt x="441449" y="369923"/>
                    </a:cubicBezTo>
                    <a:cubicBezTo>
                      <a:pt x="441360" y="370190"/>
                      <a:pt x="441360" y="370367"/>
                      <a:pt x="441360" y="370634"/>
                    </a:cubicBezTo>
                    <a:cubicBezTo>
                      <a:pt x="441271" y="370812"/>
                      <a:pt x="441271" y="371078"/>
                      <a:pt x="441182" y="371256"/>
                    </a:cubicBezTo>
                    <a:cubicBezTo>
                      <a:pt x="441093" y="371434"/>
                      <a:pt x="441093" y="371612"/>
                      <a:pt x="441004" y="371789"/>
                    </a:cubicBezTo>
                    <a:cubicBezTo>
                      <a:pt x="441004" y="372056"/>
                      <a:pt x="440915" y="372323"/>
                      <a:pt x="440826" y="372589"/>
                    </a:cubicBezTo>
                    <a:cubicBezTo>
                      <a:pt x="440737" y="372678"/>
                      <a:pt x="440737" y="372767"/>
                      <a:pt x="440737" y="372856"/>
                    </a:cubicBezTo>
                    <a:cubicBezTo>
                      <a:pt x="440648" y="372856"/>
                      <a:pt x="440648" y="372945"/>
                      <a:pt x="440648" y="372945"/>
                    </a:cubicBezTo>
                    <a:cubicBezTo>
                      <a:pt x="440559" y="373211"/>
                      <a:pt x="440381" y="373478"/>
                      <a:pt x="440292" y="373744"/>
                    </a:cubicBezTo>
                    <a:cubicBezTo>
                      <a:pt x="440203" y="373833"/>
                      <a:pt x="440203" y="374011"/>
                      <a:pt x="440114" y="374100"/>
                    </a:cubicBezTo>
                    <a:cubicBezTo>
                      <a:pt x="440025" y="374366"/>
                      <a:pt x="439847" y="374544"/>
                      <a:pt x="439758" y="374722"/>
                    </a:cubicBezTo>
                    <a:cubicBezTo>
                      <a:pt x="439669" y="374900"/>
                      <a:pt x="439580" y="375077"/>
                      <a:pt x="439402" y="375255"/>
                    </a:cubicBezTo>
                    <a:cubicBezTo>
                      <a:pt x="439313" y="375433"/>
                      <a:pt x="439224" y="375522"/>
                      <a:pt x="439135" y="375699"/>
                    </a:cubicBezTo>
                    <a:cubicBezTo>
                      <a:pt x="438957" y="375877"/>
                      <a:pt x="438868" y="376055"/>
                      <a:pt x="438690" y="376233"/>
                    </a:cubicBezTo>
                    <a:cubicBezTo>
                      <a:pt x="438601" y="376321"/>
                      <a:pt x="438512" y="376499"/>
                      <a:pt x="438423" y="376588"/>
                    </a:cubicBezTo>
                    <a:cubicBezTo>
                      <a:pt x="438245" y="376766"/>
                      <a:pt x="438067" y="376944"/>
                      <a:pt x="437889" y="377210"/>
                    </a:cubicBezTo>
                    <a:cubicBezTo>
                      <a:pt x="437800" y="377299"/>
                      <a:pt x="437711" y="377388"/>
                      <a:pt x="437622" y="377477"/>
                    </a:cubicBezTo>
                    <a:cubicBezTo>
                      <a:pt x="437444" y="377654"/>
                      <a:pt x="437177" y="377832"/>
                      <a:pt x="436999" y="378010"/>
                    </a:cubicBezTo>
                    <a:cubicBezTo>
                      <a:pt x="436910" y="378099"/>
                      <a:pt x="436732" y="378188"/>
                      <a:pt x="436643" y="378276"/>
                    </a:cubicBezTo>
                    <a:cubicBezTo>
                      <a:pt x="436465" y="378454"/>
                      <a:pt x="436287" y="378543"/>
                      <a:pt x="436020" y="378721"/>
                    </a:cubicBezTo>
                    <a:cubicBezTo>
                      <a:pt x="435842" y="378810"/>
                      <a:pt x="435753" y="378899"/>
                      <a:pt x="435575" y="378987"/>
                    </a:cubicBezTo>
                    <a:cubicBezTo>
                      <a:pt x="435397" y="379165"/>
                      <a:pt x="435219" y="379254"/>
                      <a:pt x="435041" y="379343"/>
                    </a:cubicBezTo>
                    <a:cubicBezTo>
                      <a:pt x="434863" y="379432"/>
                      <a:pt x="434596" y="379521"/>
                      <a:pt x="434418" y="379609"/>
                    </a:cubicBezTo>
                    <a:cubicBezTo>
                      <a:pt x="434240" y="379698"/>
                      <a:pt x="434062" y="379787"/>
                      <a:pt x="433973" y="379876"/>
                    </a:cubicBezTo>
                    <a:cubicBezTo>
                      <a:pt x="433706" y="379965"/>
                      <a:pt x="433528" y="380054"/>
                      <a:pt x="433261" y="380143"/>
                    </a:cubicBezTo>
                    <a:cubicBezTo>
                      <a:pt x="433083" y="380232"/>
                      <a:pt x="432994" y="380232"/>
                      <a:pt x="432816" y="380320"/>
                    </a:cubicBezTo>
                    <a:cubicBezTo>
                      <a:pt x="432549" y="380409"/>
                      <a:pt x="432371" y="380409"/>
                      <a:pt x="432193" y="380498"/>
                    </a:cubicBezTo>
                    <a:cubicBezTo>
                      <a:pt x="432015" y="380498"/>
                      <a:pt x="431748" y="380587"/>
                      <a:pt x="431570" y="380676"/>
                    </a:cubicBezTo>
                    <a:cubicBezTo>
                      <a:pt x="431392" y="380676"/>
                      <a:pt x="431214" y="380676"/>
                      <a:pt x="431036" y="380765"/>
                    </a:cubicBezTo>
                    <a:cubicBezTo>
                      <a:pt x="430768" y="380765"/>
                      <a:pt x="430590" y="380854"/>
                      <a:pt x="430324" y="380854"/>
                    </a:cubicBezTo>
                    <a:cubicBezTo>
                      <a:pt x="430146" y="380854"/>
                      <a:pt x="430056" y="380854"/>
                      <a:pt x="429878" y="380854"/>
                    </a:cubicBezTo>
                    <a:cubicBezTo>
                      <a:pt x="429612" y="380942"/>
                      <a:pt x="429344" y="380942"/>
                      <a:pt x="428988" y="380942"/>
                    </a:cubicBezTo>
                    <a:cubicBezTo>
                      <a:pt x="428988" y="380942"/>
                      <a:pt x="428899" y="380942"/>
                      <a:pt x="428899" y="380942"/>
                    </a:cubicBezTo>
                    <a:cubicBezTo>
                      <a:pt x="428810" y="380942"/>
                      <a:pt x="428721" y="380942"/>
                      <a:pt x="428632" y="380942"/>
                    </a:cubicBezTo>
                    <a:cubicBezTo>
                      <a:pt x="428365" y="380942"/>
                      <a:pt x="428009" y="380854"/>
                      <a:pt x="427742" y="380854"/>
                    </a:cubicBezTo>
                    <a:cubicBezTo>
                      <a:pt x="427564" y="380854"/>
                      <a:pt x="427386" y="380854"/>
                      <a:pt x="427297" y="380854"/>
                    </a:cubicBezTo>
                    <a:cubicBezTo>
                      <a:pt x="427030" y="380765"/>
                      <a:pt x="426763" y="380765"/>
                      <a:pt x="426585" y="380676"/>
                    </a:cubicBezTo>
                    <a:cubicBezTo>
                      <a:pt x="426318" y="380676"/>
                      <a:pt x="426140" y="380587"/>
                      <a:pt x="425873" y="380587"/>
                    </a:cubicBezTo>
                    <a:cubicBezTo>
                      <a:pt x="425695" y="380498"/>
                      <a:pt x="425606" y="380498"/>
                      <a:pt x="425428" y="380409"/>
                    </a:cubicBezTo>
                    <a:cubicBezTo>
                      <a:pt x="425161" y="380320"/>
                      <a:pt x="424894" y="380232"/>
                      <a:pt x="424627" y="380143"/>
                    </a:cubicBezTo>
                    <a:cubicBezTo>
                      <a:pt x="424538" y="380143"/>
                      <a:pt x="424449" y="380143"/>
                      <a:pt x="424360" y="380054"/>
                    </a:cubicBezTo>
                    <a:lnTo>
                      <a:pt x="416528" y="377121"/>
                    </a:lnTo>
                    <a:lnTo>
                      <a:pt x="387425" y="407691"/>
                    </a:lnTo>
                    <a:cubicBezTo>
                      <a:pt x="387425" y="407780"/>
                      <a:pt x="387336" y="407780"/>
                      <a:pt x="387336" y="407869"/>
                    </a:cubicBezTo>
                    <a:cubicBezTo>
                      <a:pt x="387158" y="408046"/>
                      <a:pt x="386980" y="408224"/>
                      <a:pt x="386802" y="408402"/>
                    </a:cubicBezTo>
                    <a:cubicBezTo>
                      <a:pt x="386624" y="408491"/>
                      <a:pt x="386535" y="408580"/>
                      <a:pt x="386357" y="408757"/>
                    </a:cubicBezTo>
                    <a:cubicBezTo>
                      <a:pt x="386179" y="408846"/>
                      <a:pt x="386001" y="409024"/>
                      <a:pt x="385823" y="409113"/>
                    </a:cubicBezTo>
                    <a:cubicBezTo>
                      <a:pt x="385645" y="409290"/>
                      <a:pt x="385556" y="409379"/>
                      <a:pt x="385378" y="409468"/>
                    </a:cubicBezTo>
                    <a:cubicBezTo>
                      <a:pt x="385200" y="409646"/>
                      <a:pt x="385022" y="409735"/>
                      <a:pt x="384755" y="409824"/>
                    </a:cubicBezTo>
                    <a:cubicBezTo>
                      <a:pt x="384666" y="409912"/>
                      <a:pt x="384488" y="410090"/>
                      <a:pt x="384310" y="410179"/>
                    </a:cubicBezTo>
                    <a:cubicBezTo>
                      <a:pt x="383954" y="410357"/>
                      <a:pt x="383509" y="410535"/>
                      <a:pt x="383153" y="410712"/>
                    </a:cubicBezTo>
                    <a:cubicBezTo>
                      <a:pt x="383153" y="410712"/>
                      <a:pt x="383064" y="410712"/>
                      <a:pt x="382975" y="410712"/>
                    </a:cubicBezTo>
                    <a:cubicBezTo>
                      <a:pt x="382708" y="410890"/>
                      <a:pt x="382352" y="410979"/>
                      <a:pt x="381996" y="411157"/>
                    </a:cubicBezTo>
                    <a:cubicBezTo>
                      <a:pt x="381907" y="411157"/>
                      <a:pt x="381818" y="411157"/>
                      <a:pt x="381729" y="411157"/>
                    </a:cubicBezTo>
                    <a:cubicBezTo>
                      <a:pt x="381462" y="411245"/>
                      <a:pt x="381106" y="411334"/>
                      <a:pt x="380750" y="411423"/>
                    </a:cubicBezTo>
                    <a:cubicBezTo>
                      <a:pt x="380661" y="411423"/>
                      <a:pt x="380482" y="411423"/>
                      <a:pt x="380394" y="411512"/>
                    </a:cubicBezTo>
                    <a:cubicBezTo>
                      <a:pt x="380126" y="411512"/>
                      <a:pt x="379770" y="411601"/>
                      <a:pt x="379504" y="411601"/>
                    </a:cubicBezTo>
                    <a:cubicBezTo>
                      <a:pt x="379148" y="411690"/>
                      <a:pt x="378791" y="411690"/>
                      <a:pt x="378346" y="411690"/>
                    </a:cubicBezTo>
                    <a:cubicBezTo>
                      <a:pt x="378346" y="411690"/>
                      <a:pt x="378257" y="411690"/>
                      <a:pt x="378257" y="411690"/>
                    </a:cubicBezTo>
                    <a:cubicBezTo>
                      <a:pt x="377812" y="411690"/>
                      <a:pt x="377456" y="411690"/>
                      <a:pt x="377011" y="411601"/>
                    </a:cubicBezTo>
                    <a:cubicBezTo>
                      <a:pt x="376833" y="411601"/>
                      <a:pt x="376744" y="411601"/>
                      <a:pt x="376566" y="411512"/>
                    </a:cubicBezTo>
                    <a:cubicBezTo>
                      <a:pt x="376299" y="411512"/>
                      <a:pt x="376032" y="411512"/>
                      <a:pt x="375765" y="411423"/>
                    </a:cubicBezTo>
                    <a:cubicBezTo>
                      <a:pt x="375587" y="411423"/>
                      <a:pt x="375498" y="411334"/>
                      <a:pt x="375320" y="411334"/>
                    </a:cubicBezTo>
                    <a:cubicBezTo>
                      <a:pt x="375053" y="411245"/>
                      <a:pt x="374875" y="411245"/>
                      <a:pt x="374608" y="411157"/>
                    </a:cubicBezTo>
                    <a:cubicBezTo>
                      <a:pt x="374430" y="411068"/>
                      <a:pt x="374252" y="411068"/>
                      <a:pt x="374074" y="410979"/>
                    </a:cubicBezTo>
                    <a:cubicBezTo>
                      <a:pt x="373896" y="410890"/>
                      <a:pt x="373718" y="410801"/>
                      <a:pt x="373451" y="410712"/>
                    </a:cubicBezTo>
                    <a:cubicBezTo>
                      <a:pt x="373273" y="410712"/>
                      <a:pt x="373184" y="410623"/>
                      <a:pt x="373006" y="410535"/>
                    </a:cubicBezTo>
                    <a:cubicBezTo>
                      <a:pt x="372739" y="410446"/>
                      <a:pt x="372561" y="410357"/>
                      <a:pt x="372383" y="410268"/>
                    </a:cubicBezTo>
                    <a:cubicBezTo>
                      <a:pt x="372205" y="410179"/>
                      <a:pt x="372027" y="410090"/>
                      <a:pt x="371938" y="410001"/>
                    </a:cubicBezTo>
                    <a:cubicBezTo>
                      <a:pt x="371671" y="409824"/>
                      <a:pt x="371493" y="409735"/>
                      <a:pt x="371315" y="409646"/>
                    </a:cubicBezTo>
                    <a:cubicBezTo>
                      <a:pt x="371137" y="409468"/>
                      <a:pt x="371048" y="409379"/>
                      <a:pt x="370870" y="409290"/>
                    </a:cubicBezTo>
                    <a:cubicBezTo>
                      <a:pt x="370692" y="409202"/>
                      <a:pt x="370514" y="409024"/>
                      <a:pt x="370336" y="408935"/>
                    </a:cubicBezTo>
                    <a:cubicBezTo>
                      <a:pt x="370158" y="408757"/>
                      <a:pt x="369980" y="408668"/>
                      <a:pt x="369891" y="408491"/>
                    </a:cubicBezTo>
                    <a:cubicBezTo>
                      <a:pt x="369802" y="408402"/>
                      <a:pt x="369624" y="408313"/>
                      <a:pt x="369535" y="408224"/>
                    </a:cubicBezTo>
                    <a:cubicBezTo>
                      <a:pt x="369535" y="408135"/>
                      <a:pt x="369446" y="408135"/>
                      <a:pt x="369446" y="408135"/>
                    </a:cubicBezTo>
                    <a:cubicBezTo>
                      <a:pt x="369268" y="407957"/>
                      <a:pt x="369090" y="407780"/>
                      <a:pt x="368912" y="407602"/>
                    </a:cubicBezTo>
                    <a:cubicBezTo>
                      <a:pt x="368823" y="407424"/>
                      <a:pt x="368645" y="407335"/>
                      <a:pt x="368556" y="407158"/>
                    </a:cubicBezTo>
                    <a:cubicBezTo>
                      <a:pt x="368467" y="406980"/>
                      <a:pt x="368289" y="406891"/>
                      <a:pt x="368200" y="406713"/>
                    </a:cubicBezTo>
                    <a:cubicBezTo>
                      <a:pt x="368022" y="406536"/>
                      <a:pt x="367933" y="406358"/>
                      <a:pt x="367844" y="406180"/>
                    </a:cubicBezTo>
                    <a:cubicBezTo>
                      <a:pt x="367666" y="406002"/>
                      <a:pt x="367577" y="405825"/>
                      <a:pt x="367488" y="405736"/>
                    </a:cubicBezTo>
                    <a:cubicBezTo>
                      <a:pt x="367399" y="405469"/>
                      <a:pt x="367221" y="405292"/>
                      <a:pt x="367132" y="405114"/>
                    </a:cubicBezTo>
                    <a:cubicBezTo>
                      <a:pt x="367043" y="404936"/>
                      <a:pt x="366954" y="404758"/>
                      <a:pt x="366865" y="404581"/>
                    </a:cubicBezTo>
                    <a:cubicBezTo>
                      <a:pt x="366776" y="404403"/>
                      <a:pt x="366687" y="404225"/>
                      <a:pt x="366598" y="404047"/>
                    </a:cubicBezTo>
                    <a:cubicBezTo>
                      <a:pt x="366509" y="403870"/>
                      <a:pt x="366509" y="403603"/>
                      <a:pt x="366420" y="403425"/>
                    </a:cubicBezTo>
                    <a:cubicBezTo>
                      <a:pt x="366331" y="403248"/>
                      <a:pt x="366242" y="403070"/>
                      <a:pt x="366153" y="402892"/>
                    </a:cubicBezTo>
                    <a:cubicBezTo>
                      <a:pt x="366153" y="402714"/>
                      <a:pt x="366064" y="402448"/>
                      <a:pt x="365975" y="402270"/>
                    </a:cubicBezTo>
                    <a:cubicBezTo>
                      <a:pt x="365975" y="402092"/>
                      <a:pt x="365886" y="401915"/>
                      <a:pt x="365886" y="401737"/>
                    </a:cubicBezTo>
                    <a:cubicBezTo>
                      <a:pt x="365797" y="401470"/>
                      <a:pt x="365797" y="401293"/>
                      <a:pt x="365797" y="401115"/>
                    </a:cubicBezTo>
                    <a:cubicBezTo>
                      <a:pt x="365708" y="400848"/>
                      <a:pt x="365708" y="400671"/>
                      <a:pt x="365708" y="400493"/>
                    </a:cubicBezTo>
                    <a:cubicBezTo>
                      <a:pt x="365619" y="400315"/>
                      <a:pt x="365619" y="400048"/>
                      <a:pt x="365619" y="399871"/>
                    </a:cubicBezTo>
                    <a:cubicBezTo>
                      <a:pt x="365619" y="399693"/>
                      <a:pt x="365619" y="399426"/>
                      <a:pt x="365619" y="399249"/>
                    </a:cubicBezTo>
                    <a:cubicBezTo>
                      <a:pt x="365619" y="399160"/>
                      <a:pt x="365619" y="399071"/>
                      <a:pt x="365619" y="399071"/>
                    </a:cubicBezTo>
                    <a:lnTo>
                      <a:pt x="365619" y="351439"/>
                    </a:lnTo>
                    <a:lnTo>
                      <a:pt x="284895" y="398005"/>
                    </a:lnTo>
                    <a:cubicBezTo>
                      <a:pt x="284806" y="398005"/>
                      <a:pt x="284806" y="398005"/>
                      <a:pt x="284717" y="398005"/>
                    </a:cubicBezTo>
                    <a:cubicBezTo>
                      <a:pt x="284272" y="398271"/>
                      <a:pt x="283827" y="398538"/>
                      <a:pt x="283382" y="398715"/>
                    </a:cubicBezTo>
                    <a:cubicBezTo>
                      <a:pt x="283293" y="398715"/>
                      <a:pt x="283293" y="398715"/>
                      <a:pt x="283293" y="398715"/>
                    </a:cubicBezTo>
                    <a:cubicBezTo>
                      <a:pt x="282848" y="398893"/>
                      <a:pt x="282403" y="399071"/>
                      <a:pt x="281958" y="399160"/>
                    </a:cubicBezTo>
                    <a:cubicBezTo>
                      <a:pt x="281780" y="399249"/>
                      <a:pt x="281691" y="399249"/>
                      <a:pt x="281513" y="399249"/>
                    </a:cubicBezTo>
                    <a:cubicBezTo>
                      <a:pt x="281157" y="399338"/>
                      <a:pt x="280801" y="399426"/>
                      <a:pt x="280445" y="399515"/>
                    </a:cubicBezTo>
                    <a:cubicBezTo>
                      <a:pt x="280267" y="399515"/>
                      <a:pt x="280178" y="399515"/>
                      <a:pt x="280000" y="399604"/>
                    </a:cubicBezTo>
                    <a:cubicBezTo>
                      <a:pt x="279555" y="399604"/>
                      <a:pt x="279020" y="399693"/>
                      <a:pt x="278486" y="399693"/>
                    </a:cubicBezTo>
                    <a:cubicBezTo>
                      <a:pt x="278042" y="399693"/>
                      <a:pt x="277507" y="399604"/>
                      <a:pt x="277062" y="399604"/>
                    </a:cubicBezTo>
                    <a:cubicBezTo>
                      <a:pt x="276884" y="399515"/>
                      <a:pt x="276795" y="399515"/>
                      <a:pt x="276617" y="399515"/>
                    </a:cubicBezTo>
                    <a:cubicBezTo>
                      <a:pt x="276261" y="399426"/>
                      <a:pt x="275905" y="399338"/>
                      <a:pt x="275460" y="399249"/>
                    </a:cubicBezTo>
                    <a:cubicBezTo>
                      <a:pt x="275371" y="399249"/>
                      <a:pt x="275193" y="399249"/>
                      <a:pt x="275104" y="399160"/>
                    </a:cubicBezTo>
                    <a:cubicBezTo>
                      <a:pt x="274659" y="399071"/>
                      <a:pt x="274214" y="398893"/>
                      <a:pt x="273769" y="398715"/>
                    </a:cubicBezTo>
                    <a:cubicBezTo>
                      <a:pt x="273769" y="398715"/>
                      <a:pt x="273680" y="398715"/>
                      <a:pt x="273680" y="398715"/>
                    </a:cubicBezTo>
                    <a:cubicBezTo>
                      <a:pt x="273235" y="398538"/>
                      <a:pt x="272701" y="398271"/>
                      <a:pt x="272256" y="398005"/>
                    </a:cubicBezTo>
                    <a:cubicBezTo>
                      <a:pt x="272256" y="398005"/>
                      <a:pt x="272256" y="398005"/>
                      <a:pt x="272167" y="398005"/>
                    </a:cubicBezTo>
                    <a:lnTo>
                      <a:pt x="191443" y="351439"/>
                    </a:lnTo>
                    <a:lnTo>
                      <a:pt x="191443" y="399071"/>
                    </a:lnTo>
                    <a:cubicBezTo>
                      <a:pt x="191443" y="399071"/>
                      <a:pt x="191443" y="399160"/>
                      <a:pt x="191443" y="399249"/>
                    </a:cubicBezTo>
                    <a:cubicBezTo>
                      <a:pt x="191443" y="399426"/>
                      <a:pt x="191443" y="399693"/>
                      <a:pt x="191443" y="399871"/>
                    </a:cubicBezTo>
                    <a:cubicBezTo>
                      <a:pt x="191354" y="400048"/>
                      <a:pt x="191354" y="400315"/>
                      <a:pt x="191354" y="400493"/>
                    </a:cubicBezTo>
                    <a:cubicBezTo>
                      <a:pt x="191354" y="400671"/>
                      <a:pt x="191265" y="400848"/>
                      <a:pt x="191265" y="401115"/>
                    </a:cubicBezTo>
                    <a:cubicBezTo>
                      <a:pt x="191265" y="401293"/>
                      <a:pt x="191176" y="401470"/>
                      <a:pt x="191176" y="401737"/>
                    </a:cubicBezTo>
                    <a:cubicBezTo>
                      <a:pt x="191087" y="401915"/>
                      <a:pt x="191087" y="402092"/>
                      <a:pt x="190998" y="402270"/>
                    </a:cubicBezTo>
                    <a:cubicBezTo>
                      <a:pt x="190998" y="402448"/>
                      <a:pt x="190909" y="402714"/>
                      <a:pt x="190820" y="402892"/>
                    </a:cubicBezTo>
                    <a:cubicBezTo>
                      <a:pt x="190820" y="403070"/>
                      <a:pt x="190731" y="403248"/>
                      <a:pt x="190642" y="403425"/>
                    </a:cubicBezTo>
                    <a:cubicBezTo>
                      <a:pt x="190553" y="403603"/>
                      <a:pt x="190464" y="403870"/>
                      <a:pt x="190464" y="404047"/>
                    </a:cubicBezTo>
                    <a:cubicBezTo>
                      <a:pt x="190375" y="404225"/>
                      <a:pt x="190197" y="404403"/>
                      <a:pt x="190108" y="404581"/>
                    </a:cubicBezTo>
                    <a:cubicBezTo>
                      <a:pt x="190019" y="404758"/>
                      <a:pt x="190019" y="404936"/>
                      <a:pt x="189841" y="405114"/>
                    </a:cubicBezTo>
                    <a:cubicBezTo>
                      <a:pt x="189752" y="405292"/>
                      <a:pt x="189663" y="405558"/>
                      <a:pt x="189574" y="405736"/>
                    </a:cubicBezTo>
                    <a:cubicBezTo>
                      <a:pt x="189396" y="405825"/>
                      <a:pt x="189307" y="406002"/>
                      <a:pt x="189218" y="406180"/>
                    </a:cubicBezTo>
                    <a:cubicBezTo>
                      <a:pt x="189129" y="406358"/>
                      <a:pt x="188951" y="406536"/>
                      <a:pt x="188862" y="406713"/>
                    </a:cubicBezTo>
                    <a:cubicBezTo>
                      <a:pt x="188773" y="406891"/>
                      <a:pt x="188595" y="406980"/>
                      <a:pt x="188506" y="407158"/>
                    </a:cubicBezTo>
                    <a:cubicBezTo>
                      <a:pt x="188328" y="407335"/>
                      <a:pt x="188239" y="407424"/>
                      <a:pt x="188061" y="407602"/>
                    </a:cubicBezTo>
                    <a:cubicBezTo>
                      <a:pt x="187972" y="407780"/>
                      <a:pt x="187794" y="407957"/>
                      <a:pt x="187616" y="408135"/>
                    </a:cubicBezTo>
                    <a:cubicBezTo>
                      <a:pt x="187616" y="408135"/>
                      <a:pt x="187527" y="408135"/>
                      <a:pt x="187527" y="408224"/>
                    </a:cubicBezTo>
                    <a:cubicBezTo>
                      <a:pt x="187349" y="408313"/>
                      <a:pt x="187260" y="408402"/>
                      <a:pt x="187171" y="408491"/>
                    </a:cubicBezTo>
                    <a:cubicBezTo>
                      <a:pt x="186993" y="408668"/>
                      <a:pt x="186815" y="408757"/>
                      <a:pt x="186726" y="408935"/>
                    </a:cubicBezTo>
                    <a:cubicBezTo>
                      <a:pt x="186548" y="409024"/>
                      <a:pt x="186370" y="409113"/>
                      <a:pt x="186192" y="409290"/>
                    </a:cubicBezTo>
                    <a:cubicBezTo>
                      <a:pt x="186014" y="409379"/>
                      <a:pt x="185836" y="409468"/>
                      <a:pt x="185747" y="409646"/>
                    </a:cubicBezTo>
                    <a:cubicBezTo>
                      <a:pt x="185569" y="409735"/>
                      <a:pt x="185302" y="409824"/>
                      <a:pt x="185124" y="409912"/>
                    </a:cubicBezTo>
                    <a:cubicBezTo>
                      <a:pt x="185035" y="410090"/>
                      <a:pt x="184857" y="410179"/>
                      <a:pt x="184679" y="410268"/>
                    </a:cubicBezTo>
                    <a:cubicBezTo>
                      <a:pt x="184501" y="410357"/>
                      <a:pt x="184234" y="410446"/>
                      <a:pt x="184056" y="410535"/>
                    </a:cubicBezTo>
                    <a:cubicBezTo>
                      <a:pt x="183878" y="410623"/>
                      <a:pt x="183700" y="410712"/>
                      <a:pt x="183522" y="410712"/>
                    </a:cubicBezTo>
                    <a:cubicBezTo>
                      <a:pt x="183344" y="410801"/>
                      <a:pt x="183166" y="410890"/>
                      <a:pt x="182988" y="410979"/>
                    </a:cubicBezTo>
                    <a:cubicBezTo>
                      <a:pt x="182810" y="411068"/>
                      <a:pt x="182632" y="411068"/>
                      <a:pt x="182365" y="411157"/>
                    </a:cubicBezTo>
                    <a:cubicBezTo>
                      <a:pt x="182187" y="411245"/>
                      <a:pt x="182009" y="411245"/>
                      <a:pt x="181742" y="411334"/>
                    </a:cubicBezTo>
                    <a:cubicBezTo>
                      <a:pt x="181564" y="411334"/>
                      <a:pt x="181386" y="411423"/>
                      <a:pt x="181208" y="411423"/>
                    </a:cubicBezTo>
                    <a:cubicBezTo>
                      <a:pt x="180941" y="411512"/>
                      <a:pt x="180763" y="411512"/>
                      <a:pt x="180496" y="411601"/>
                    </a:cubicBezTo>
                    <a:cubicBezTo>
                      <a:pt x="180318" y="411601"/>
                      <a:pt x="180140" y="411601"/>
                      <a:pt x="180051" y="411601"/>
                    </a:cubicBezTo>
                    <a:cubicBezTo>
                      <a:pt x="179606" y="411690"/>
                      <a:pt x="179161" y="411690"/>
                      <a:pt x="178805" y="411690"/>
                    </a:cubicBezTo>
                    <a:cubicBezTo>
                      <a:pt x="178716" y="411690"/>
                      <a:pt x="178716" y="411690"/>
                      <a:pt x="178716" y="411690"/>
                    </a:cubicBezTo>
                    <a:cubicBezTo>
                      <a:pt x="178271" y="411690"/>
                      <a:pt x="177915" y="411690"/>
                      <a:pt x="177558" y="411601"/>
                    </a:cubicBezTo>
                    <a:cubicBezTo>
                      <a:pt x="177202" y="411601"/>
                      <a:pt x="176936" y="411512"/>
                      <a:pt x="176668" y="411512"/>
                    </a:cubicBezTo>
                    <a:cubicBezTo>
                      <a:pt x="176490" y="411423"/>
                      <a:pt x="176401" y="411423"/>
                      <a:pt x="176312" y="411423"/>
                    </a:cubicBezTo>
                    <a:cubicBezTo>
                      <a:pt x="175956" y="411334"/>
                      <a:pt x="175600" y="411245"/>
                      <a:pt x="175244" y="411157"/>
                    </a:cubicBezTo>
                    <a:cubicBezTo>
                      <a:pt x="175155" y="411157"/>
                      <a:pt x="175155" y="411157"/>
                      <a:pt x="175066" y="411157"/>
                    </a:cubicBezTo>
                    <a:cubicBezTo>
                      <a:pt x="174710" y="410979"/>
                      <a:pt x="174354" y="410890"/>
                      <a:pt x="173998" y="410712"/>
                    </a:cubicBezTo>
                    <a:cubicBezTo>
                      <a:pt x="173909" y="410712"/>
                      <a:pt x="173909" y="410712"/>
                      <a:pt x="173820" y="410712"/>
                    </a:cubicBezTo>
                    <a:cubicBezTo>
                      <a:pt x="173464" y="410535"/>
                      <a:pt x="173108" y="410357"/>
                      <a:pt x="172752" y="410179"/>
                    </a:cubicBezTo>
                    <a:cubicBezTo>
                      <a:pt x="172574" y="410090"/>
                      <a:pt x="172396" y="410001"/>
                      <a:pt x="172307" y="409912"/>
                    </a:cubicBezTo>
                    <a:cubicBezTo>
                      <a:pt x="172040" y="409735"/>
                      <a:pt x="171862" y="409646"/>
                      <a:pt x="171684" y="409468"/>
                    </a:cubicBezTo>
                    <a:cubicBezTo>
                      <a:pt x="171506" y="409379"/>
                      <a:pt x="171417" y="409290"/>
                      <a:pt x="171239" y="409202"/>
                    </a:cubicBezTo>
                    <a:cubicBezTo>
                      <a:pt x="171061" y="409024"/>
                      <a:pt x="170883" y="408846"/>
                      <a:pt x="170616" y="408757"/>
                    </a:cubicBezTo>
                    <a:cubicBezTo>
                      <a:pt x="170527" y="408580"/>
                      <a:pt x="170438" y="408491"/>
                      <a:pt x="170260" y="408402"/>
                    </a:cubicBezTo>
                    <a:cubicBezTo>
                      <a:pt x="170082" y="408224"/>
                      <a:pt x="169904" y="408046"/>
                      <a:pt x="169726" y="407869"/>
                    </a:cubicBezTo>
                    <a:cubicBezTo>
                      <a:pt x="169637" y="407780"/>
                      <a:pt x="169637" y="407780"/>
                      <a:pt x="169637" y="407691"/>
                    </a:cubicBezTo>
                    <a:lnTo>
                      <a:pt x="140534" y="377032"/>
                    </a:lnTo>
                    <a:lnTo>
                      <a:pt x="132702" y="380054"/>
                    </a:lnTo>
                    <a:cubicBezTo>
                      <a:pt x="132613" y="380143"/>
                      <a:pt x="132524" y="380143"/>
                      <a:pt x="132435" y="380143"/>
                    </a:cubicBezTo>
                    <a:cubicBezTo>
                      <a:pt x="132168" y="380232"/>
                      <a:pt x="131901" y="380320"/>
                      <a:pt x="131634" y="380409"/>
                    </a:cubicBezTo>
                    <a:cubicBezTo>
                      <a:pt x="131456" y="380498"/>
                      <a:pt x="131278" y="380498"/>
                      <a:pt x="131100" y="380587"/>
                    </a:cubicBezTo>
                    <a:cubicBezTo>
                      <a:pt x="130922" y="380587"/>
                      <a:pt x="130655" y="380676"/>
                      <a:pt x="130477" y="380676"/>
                    </a:cubicBezTo>
                    <a:cubicBezTo>
                      <a:pt x="130210" y="380765"/>
                      <a:pt x="130032" y="380765"/>
                      <a:pt x="129765" y="380765"/>
                    </a:cubicBezTo>
                    <a:cubicBezTo>
                      <a:pt x="129587" y="380854"/>
                      <a:pt x="129409" y="380854"/>
                      <a:pt x="129231" y="380854"/>
                    </a:cubicBezTo>
                    <a:cubicBezTo>
                      <a:pt x="128964" y="380854"/>
                      <a:pt x="128697" y="380942"/>
                      <a:pt x="128430" y="380942"/>
                    </a:cubicBezTo>
                    <a:cubicBezTo>
                      <a:pt x="128341" y="380942"/>
                      <a:pt x="128252" y="380942"/>
                      <a:pt x="128163" y="380942"/>
                    </a:cubicBezTo>
                    <a:cubicBezTo>
                      <a:pt x="128074" y="380942"/>
                      <a:pt x="128074" y="380942"/>
                      <a:pt x="127985" y="380942"/>
                    </a:cubicBezTo>
                    <a:cubicBezTo>
                      <a:pt x="127718" y="380942"/>
                      <a:pt x="127451" y="380854"/>
                      <a:pt x="127184" y="380854"/>
                    </a:cubicBezTo>
                    <a:cubicBezTo>
                      <a:pt x="127006" y="380854"/>
                      <a:pt x="126828" y="380854"/>
                      <a:pt x="126738" y="380854"/>
                    </a:cubicBezTo>
                    <a:cubicBezTo>
                      <a:pt x="126472" y="380854"/>
                      <a:pt x="126204" y="380765"/>
                      <a:pt x="125937" y="380765"/>
                    </a:cubicBezTo>
                    <a:cubicBezTo>
                      <a:pt x="125759" y="380676"/>
                      <a:pt x="125670" y="380676"/>
                      <a:pt x="125492" y="380676"/>
                    </a:cubicBezTo>
                    <a:cubicBezTo>
                      <a:pt x="125225" y="380587"/>
                      <a:pt x="125047" y="380498"/>
                      <a:pt x="124869" y="380498"/>
                    </a:cubicBezTo>
                    <a:cubicBezTo>
                      <a:pt x="124691" y="380409"/>
                      <a:pt x="124424" y="380409"/>
                      <a:pt x="124246" y="380320"/>
                    </a:cubicBezTo>
                    <a:cubicBezTo>
                      <a:pt x="124068" y="380232"/>
                      <a:pt x="123890" y="380143"/>
                      <a:pt x="123712" y="380143"/>
                    </a:cubicBezTo>
                    <a:cubicBezTo>
                      <a:pt x="123534" y="380054"/>
                      <a:pt x="123267" y="379965"/>
                      <a:pt x="123089" y="379876"/>
                    </a:cubicBezTo>
                    <a:cubicBezTo>
                      <a:pt x="122911" y="379787"/>
                      <a:pt x="122733" y="379698"/>
                      <a:pt x="122644" y="379609"/>
                    </a:cubicBezTo>
                    <a:cubicBezTo>
                      <a:pt x="122377" y="379521"/>
                      <a:pt x="122199" y="379432"/>
                      <a:pt x="122021" y="379343"/>
                    </a:cubicBezTo>
                    <a:cubicBezTo>
                      <a:pt x="121843" y="379254"/>
                      <a:pt x="121665" y="379165"/>
                      <a:pt x="121487" y="378987"/>
                    </a:cubicBezTo>
                    <a:cubicBezTo>
                      <a:pt x="121309" y="378899"/>
                      <a:pt x="121131" y="378810"/>
                      <a:pt x="121042" y="378721"/>
                    </a:cubicBezTo>
                    <a:cubicBezTo>
                      <a:pt x="120775" y="378543"/>
                      <a:pt x="120597" y="378454"/>
                      <a:pt x="120419" y="378276"/>
                    </a:cubicBezTo>
                    <a:cubicBezTo>
                      <a:pt x="120330" y="378188"/>
                      <a:pt x="120152" y="378099"/>
                      <a:pt x="120063" y="378010"/>
                    </a:cubicBezTo>
                    <a:cubicBezTo>
                      <a:pt x="119796" y="377832"/>
                      <a:pt x="119618" y="377654"/>
                      <a:pt x="119440" y="377477"/>
                    </a:cubicBezTo>
                    <a:cubicBezTo>
                      <a:pt x="119351" y="377388"/>
                      <a:pt x="119262" y="377299"/>
                      <a:pt x="119173" y="377210"/>
                    </a:cubicBezTo>
                    <a:cubicBezTo>
                      <a:pt x="118995" y="376944"/>
                      <a:pt x="118817" y="376766"/>
                      <a:pt x="118639" y="376588"/>
                    </a:cubicBezTo>
                    <a:cubicBezTo>
                      <a:pt x="118550" y="376499"/>
                      <a:pt x="118461" y="376321"/>
                      <a:pt x="118372" y="376233"/>
                    </a:cubicBezTo>
                    <a:cubicBezTo>
                      <a:pt x="118194" y="376055"/>
                      <a:pt x="118016" y="375877"/>
                      <a:pt x="117927" y="375699"/>
                    </a:cubicBezTo>
                    <a:cubicBezTo>
                      <a:pt x="117838" y="375522"/>
                      <a:pt x="117660" y="375433"/>
                      <a:pt x="117571" y="375255"/>
                    </a:cubicBezTo>
                    <a:cubicBezTo>
                      <a:pt x="117482" y="375077"/>
                      <a:pt x="117393" y="374900"/>
                      <a:pt x="117304" y="374722"/>
                    </a:cubicBezTo>
                    <a:cubicBezTo>
                      <a:pt x="117126" y="374544"/>
                      <a:pt x="117037" y="374366"/>
                      <a:pt x="116948" y="374100"/>
                    </a:cubicBezTo>
                    <a:cubicBezTo>
                      <a:pt x="116859" y="374011"/>
                      <a:pt x="116770" y="373833"/>
                      <a:pt x="116770" y="373744"/>
                    </a:cubicBezTo>
                    <a:cubicBezTo>
                      <a:pt x="116592" y="373478"/>
                      <a:pt x="116503" y="373211"/>
                      <a:pt x="116414" y="372945"/>
                    </a:cubicBezTo>
                    <a:cubicBezTo>
                      <a:pt x="116414" y="372945"/>
                      <a:pt x="116325" y="372856"/>
                      <a:pt x="116325" y="372856"/>
                    </a:cubicBezTo>
                    <a:cubicBezTo>
                      <a:pt x="116325" y="372767"/>
                      <a:pt x="116325" y="372678"/>
                      <a:pt x="116236" y="372589"/>
                    </a:cubicBezTo>
                    <a:cubicBezTo>
                      <a:pt x="116147" y="372323"/>
                      <a:pt x="116058" y="372056"/>
                      <a:pt x="115969" y="371789"/>
                    </a:cubicBezTo>
                    <a:cubicBezTo>
                      <a:pt x="115969" y="371612"/>
                      <a:pt x="115880" y="371434"/>
                      <a:pt x="115880" y="371256"/>
                    </a:cubicBezTo>
                    <a:cubicBezTo>
                      <a:pt x="115791" y="371078"/>
                      <a:pt x="115791" y="370812"/>
                      <a:pt x="115702" y="370545"/>
                    </a:cubicBezTo>
                    <a:cubicBezTo>
                      <a:pt x="115702" y="370367"/>
                      <a:pt x="115613" y="370190"/>
                      <a:pt x="115613" y="369923"/>
                    </a:cubicBezTo>
                    <a:cubicBezTo>
                      <a:pt x="115613" y="369745"/>
                      <a:pt x="115524" y="369568"/>
                      <a:pt x="115524" y="369390"/>
                    </a:cubicBezTo>
                    <a:cubicBezTo>
                      <a:pt x="115524" y="369123"/>
                      <a:pt x="115524" y="368857"/>
                      <a:pt x="115524" y="368590"/>
                    </a:cubicBezTo>
                    <a:cubicBezTo>
                      <a:pt x="115524" y="368501"/>
                      <a:pt x="115524" y="368412"/>
                      <a:pt x="115524" y="368324"/>
                    </a:cubicBezTo>
                    <a:lnTo>
                      <a:pt x="115524" y="307628"/>
                    </a:lnTo>
                    <a:close/>
                    <a:moveTo>
                      <a:pt x="424093" y="249777"/>
                    </a:moveTo>
                    <a:lnTo>
                      <a:pt x="398728" y="264351"/>
                    </a:lnTo>
                    <a:lnTo>
                      <a:pt x="398728" y="303096"/>
                    </a:lnTo>
                    <a:lnTo>
                      <a:pt x="422847" y="289233"/>
                    </a:lnTo>
                    <a:lnTo>
                      <a:pt x="424093" y="288522"/>
                    </a:lnTo>
                    <a:close/>
                    <a:moveTo>
                      <a:pt x="132969" y="249777"/>
                    </a:moveTo>
                    <a:lnTo>
                      <a:pt x="132969" y="288522"/>
                    </a:lnTo>
                    <a:lnTo>
                      <a:pt x="158245" y="303096"/>
                    </a:lnTo>
                    <a:lnTo>
                      <a:pt x="158245" y="264351"/>
                    </a:lnTo>
                    <a:close/>
                    <a:moveTo>
                      <a:pt x="278486" y="209610"/>
                    </a:moveTo>
                    <a:lnTo>
                      <a:pt x="196249" y="257064"/>
                    </a:lnTo>
                    <a:lnTo>
                      <a:pt x="284806" y="308162"/>
                    </a:lnTo>
                    <a:cubicBezTo>
                      <a:pt x="284984" y="308162"/>
                      <a:pt x="285073" y="308251"/>
                      <a:pt x="285162" y="308339"/>
                    </a:cubicBezTo>
                    <a:cubicBezTo>
                      <a:pt x="285340" y="308428"/>
                      <a:pt x="285607" y="308606"/>
                      <a:pt x="285785" y="308695"/>
                    </a:cubicBezTo>
                    <a:cubicBezTo>
                      <a:pt x="285963" y="308873"/>
                      <a:pt x="286052" y="308961"/>
                      <a:pt x="286230" y="309139"/>
                    </a:cubicBezTo>
                    <a:cubicBezTo>
                      <a:pt x="286408" y="309228"/>
                      <a:pt x="286586" y="309317"/>
                      <a:pt x="286764" y="309495"/>
                    </a:cubicBezTo>
                    <a:cubicBezTo>
                      <a:pt x="286942" y="309584"/>
                      <a:pt x="287031" y="309761"/>
                      <a:pt x="287209" y="309939"/>
                    </a:cubicBezTo>
                    <a:cubicBezTo>
                      <a:pt x="287387" y="310028"/>
                      <a:pt x="287476" y="310206"/>
                      <a:pt x="287565" y="310294"/>
                    </a:cubicBezTo>
                    <a:cubicBezTo>
                      <a:pt x="287743" y="310472"/>
                      <a:pt x="287921" y="310650"/>
                      <a:pt x="288099" y="310828"/>
                    </a:cubicBezTo>
                    <a:cubicBezTo>
                      <a:pt x="288188" y="311005"/>
                      <a:pt x="288277" y="311094"/>
                      <a:pt x="288366" y="311183"/>
                    </a:cubicBezTo>
                    <a:cubicBezTo>
                      <a:pt x="288544" y="311361"/>
                      <a:pt x="288722" y="311627"/>
                      <a:pt x="288811" y="311805"/>
                    </a:cubicBezTo>
                    <a:cubicBezTo>
                      <a:pt x="288900" y="311894"/>
                      <a:pt x="289078" y="312072"/>
                      <a:pt x="289167" y="312249"/>
                    </a:cubicBezTo>
                    <a:cubicBezTo>
                      <a:pt x="289256" y="312427"/>
                      <a:pt x="289345" y="312605"/>
                      <a:pt x="289523" y="312783"/>
                    </a:cubicBezTo>
                    <a:cubicBezTo>
                      <a:pt x="289612" y="312960"/>
                      <a:pt x="289701" y="313138"/>
                      <a:pt x="289790" y="313316"/>
                    </a:cubicBezTo>
                    <a:cubicBezTo>
                      <a:pt x="289879" y="313494"/>
                      <a:pt x="289968" y="313671"/>
                      <a:pt x="290057" y="313849"/>
                    </a:cubicBezTo>
                    <a:cubicBezTo>
                      <a:pt x="290146" y="314027"/>
                      <a:pt x="290235" y="314205"/>
                      <a:pt x="290324" y="314471"/>
                    </a:cubicBezTo>
                    <a:cubicBezTo>
                      <a:pt x="290324" y="314649"/>
                      <a:pt x="290413" y="314738"/>
                      <a:pt x="290502" y="314915"/>
                    </a:cubicBezTo>
                    <a:cubicBezTo>
                      <a:pt x="290502" y="315182"/>
                      <a:pt x="290591" y="315360"/>
                      <a:pt x="290680" y="315626"/>
                    </a:cubicBezTo>
                    <a:cubicBezTo>
                      <a:pt x="290769" y="315804"/>
                      <a:pt x="290769" y="315982"/>
                      <a:pt x="290858" y="316160"/>
                    </a:cubicBezTo>
                    <a:cubicBezTo>
                      <a:pt x="290858" y="316337"/>
                      <a:pt x="290947" y="316604"/>
                      <a:pt x="290947" y="316782"/>
                    </a:cubicBezTo>
                    <a:cubicBezTo>
                      <a:pt x="291036" y="316959"/>
                      <a:pt x="291036" y="317226"/>
                      <a:pt x="291036" y="317404"/>
                    </a:cubicBezTo>
                    <a:cubicBezTo>
                      <a:pt x="291036" y="317581"/>
                      <a:pt x="291125" y="317759"/>
                      <a:pt x="291125" y="317937"/>
                    </a:cubicBezTo>
                    <a:cubicBezTo>
                      <a:pt x="291125" y="318203"/>
                      <a:pt x="291125" y="318470"/>
                      <a:pt x="291125" y="318737"/>
                    </a:cubicBezTo>
                    <a:cubicBezTo>
                      <a:pt x="291125" y="318825"/>
                      <a:pt x="291214" y="319003"/>
                      <a:pt x="291214" y="319092"/>
                    </a:cubicBezTo>
                    <a:lnTo>
                      <a:pt x="291214" y="365124"/>
                    </a:lnTo>
                    <a:lnTo>
                      <a:pt x="373451" y="317670"/>
                    </a:lnTo>
                    <a:lnTo>
                      <a:pt x="373451" y="278925"/>
                    </a:lnTo>
                    <a:lnTo>
                      <a:pt x="356363" y="288789"/>
                    </a:lnTo>
                    <a:cubicBezTo>
                      <a:pt x="354316" y="289944"/>
                      <a:pt x="352180" y="290477"/>
                      <a:pt x="350044" y="290477"/>
                    </a:cubicBezTo>
                    <a:cubicBezTo>
                      <a:pt x="345683" y="290477"/>
                      <a:pt x="341411" y="288256"/>
                      <a:pt x="339097" y="284168"/>
                    </a:cubicBezTo>
                    <a:cubicBezTo>
                      <a:pt x="335537" y="278125"/>
                      <a:pt x="337673" y="270394"/>
                      <a:pt x="343725" y="266928"/>
                    </a:cubicBezTo>
                    <a:lnTo>
                      <a:pt x="360813" y="257064"/>
                    </a:lnTo>
                    <a:close/>
                    <a:moveTo>
                      <a:pt x="531696" y="187749"/>
                    </a:moveTo>
                    <a:lnTo>
                      <a:pt x="449370" y="235203"/>
                    </a:lnTo>
                    <a:lnTo>
                      <a:pt x="449370" y="273949"/>
                    </a:lnTo>
                    <a:lnTo>
                      <a:pt x="473934" y="259819"/>
                    </a:lnTo>
                    <a:cubicBezTo>
                      <a:pt x="473934" y="259730"/>
                      <a:pt x="473934" y="259730"/>
                      <a:pt x="474023" y="259730"/>
                    </a:cubicBezTo>
                    <a:lnTo>
                      <a:pt x="524576" y="230582"/>
                    </a:lnTo>
                    <a:lnTo>
                      <a:pt x="531696" y="226495"/>
                    </a:lnTo>
                    <a:close/>
                    <a:moveTo>
                      <a:pt x="329128" y="180462"/>
                    </a:moveTo>
                    <a:lnTo>
                      <a:pt x="303852" y="195036"/>
                    </a:lnTo>
                    <a:lnTo>
                      <a:pt x="386090" y="242490"/>
                    </a:lnTo>
                    <a:lnTo>
                      <a:pt x="411455" y="227916"/>
                    </a:lnTo>
                    <a:close/>
                    <a:moveTo>
                      <a:pt x="53884" y="179251"/>
                    </a:moveTo>
                    <a:cubicBezTo>
                      <a:pt x="57006" y="178407"/>
                      <a:pt x="60450" y="178762"/>
                      <a:pt x="63472" y="180538"/>
                    </a:cubicBezTo>
                    <a:lnTo>
                      <a:pt x="69605" y="184000"/>
                    </a:lnTo>
                    <a:cubicBezTo>
                      <a:pt x="75649" y="187550"/>
                      <a:pt x="77693" y="195273"/>
                      <a:pt x="74227" y="201309"/>
                    </a:cubicBezTo>
                    <a:cubicBezTo>
                      <a:pt x="71916" y="205304"/>
                      <a:pt x="67650" y="207612"/>
                      <a:pt x="63294" y="207612"/>
                    </a:cubicBezTo>
                    <a:cubicBezTo>
                      <a:pt x="61072" y="207612"/>
                      <a:pt x="58939" y="207079"/>
                      <a:pt x="56984" y="205925"/>
                    </a:cubicBezTo>
                    <a:lnTo>
                      <a:pt x="50851" y="202375"/>
                    </a:lnTo>
                    <a:cubicBezTo>
                      <a:pt x="44807" y="198913"/>
                      <a:pt x="42763" y="191190"/>
                      <a:pt x="46229" y="185154"/>
                    </a:cubicBezTo>
                    <a:cubicBezTo>
                      <a:pt x="47963" y="182135"/>
                      <a:pt x="50762" y="180094"/>
                      <a:pt x="53884" y="179251"/>
                    </a:cubicBezTo>
                    <a:close/>
                    <a:moveTo>
                      <a:pt x="436732" y="118434"/>
                    </a:moveTo>
                    <a:lnTo>
                      <a:pt x="354494" y="165888"/>
                    </a:lnTo>
                    <a:lnTo>
                      <a:pt x="436732" y="213254"/>
                    </a:lnTo>
                    <a:lnTo>
                      <a:pt x="519058" y="165888"/>
                    </a:lnTo>
                    <a:close/>
                    <a:moveTo>
                      <a:pt x="120330" y="118434"/>
                    </a:moveTo>
                    <a:lnTo>
                      <a:pt x="25366" y="173175"/>
                    </a:lnTo>
                    <a:lnTo>
                      <a:pt x="25366" y="226495"/>
                    </a:lnTo>
                    <a:lnTo>
                      <a:pt x="107603" y="273949"/>
                    </a:lnTo>
                    <a:lnTo>
                      <a:pt x="107603" y="235203"/>
                    </a:lnTo>
                    <a:lnTo>
                      <a:pt x="89358" y="224628"/>
                    </a:lnTo>
                    <a:cubicBezTo>
                      <a:pt x="83306" y="221163"/>
                      <a:pt x="81259" y="213431"/>
                      <a:pt x="84730" y="207389"/>
                    </a:cubicBezTo>
                    <a:cubicBezTo>
                      <a:pt x="88201" y="201346"/>
                      <a:pt x="95944" y="199213"/>
                      <a:pt x="101996" y="202768"/>
                    </a:cubicBezTo>
                    <a:lnTo>
                      <a:pt x="120330" y="213254"/>
                    </a:lnTo>
                    <a:lnTo>
                      <a:pt x="202568" y="165888"/>
                    </a:lnTo>
                    <a:close/>
                    <a:moveTo>
                      <a:pt x="170883" y="89198"/>
                    </a:moveTo>
                    <a:lnTo>
                      <a:pt x="145607" y="103861"/>
                    </a:lnTo>
                    <a:lnTo>
                      <a:pt x="227844" y="151226"/>
                    </a:lnTo>
                    <a:lnTo>
                      <a:pt x="253210" y="136652"/>
                    </a:lnTo>
                    <a:close/>
                    <a:moveTo>
                      <a:pt x="347464" y="86545"/>
                    </a:moveTo>
                    <a:cubicBezTo>
                      <a:pt x="350589" y="87378"/>
                      <a:pt x="353391" y="89399"/>
                      <a:pt x="355126" y="92421"/>
                    </a:cubicBezTo>
                    <a:cubicBezTo>
                      <a:pt x="358684" y="98464"/>
                      <a:pt x="356549" y="106195"/>
                      <a:pt x="350500" y="109661"/>
                    </a:cubicBezTo>
                    <a:lnTo>
                      <a:pt x="344006" y="113482"/>
                    </a:lnTo>
                    <a:cubicBezTo>
                      <a:pt x="342049" y="114549"/>
                      <a:pt x="339825" y="115171"/>
                      <a:pt x="337690" y="115171"/>
                    </a:cubicBezTo>
                    <a:cubicBezTo>
                      <a:pt x="333331" y="115171"/>
                      <a:pt x="329061" y="112860"/>
                      <a:pt x="326748" y="108861"/>
                    </a:cubicBezTo>
                    <a:cubicBezTo>
                      <a:pt x="323190" y="102729"/>
                      <a:pt x="325325" y="95087"/>
                      <a:pt x="331374" y="91532"/>
                    </a:cubicBezTo>
                    <a:lnTo>
                      <a:pt x="337868" y="87800"/>
                    </a:lnTo>
                    <a:cubicBezTo>
                      <a:pt x="340892" y="86067"/>
                      <a:pt x="344339" y="85711"/>
                      <a:pt x="347464" y="86545"/>
                    </a:cubicBezTo>
                    <a:close/>
                    <a:moveTo>
                      <a:pt x="278486" y="27170"/>
                    </a:moveTo>
                    <a:lnTo>
                      <a:pt x="196249" y="74624"/>
                    </a:lnTo>
                    <a:lnTo>
                      <a:pt x="278486" y="122078"/>
                    </a:lnTo>
                    <a:lnTo>
                      <a:pt x="299402" y="109992"/>
                    </a:lnTo>
                    <a:cubicBezTo>
                      <a:pt x="305543" y="106527"/>
                      <a:pt x="313197" y="108570"/>
                      <a:pt x="316757" y="114613"/>
                    </a:cubicBezTo>
                    <a:cubicBezTo>
                      <a:pt x="320228" y="120656"/>
                      <a:pt x="318181" y="128387"/>
                      <a:pt x="312129" y="131853"/>
                    </a:cubicBezTo>
                    <a:lnTo>
                      <a:pt x="284806" y="147582"/>
                    </a:lnTo>
                    <a:cubicBezTo>
                      <a:pt x="284806" y="147671"/>
                      <a:pt x="284717" y="147671"/>
                      <a:pt x="284717" y="147671"/>
                    </a:cubicBezTo>
                    <a:lnTo>
                      <a:pt x="234164" y="176819"/>
                    </a:lnTo>
                    <a:cubicBezTo>
                      <a:pt x="234164" y="176819"/>
                      <a:pt x="234075" y="176819"/>
                      <a:pt x="234075" y="176819"/>
                    </a:cubicBezTo>
                    <a:lnTo>
                      <a:pt x="145607" y="227916"/>
                    </a:lnTo>
                    <a:lnTo>
                      <a:pt x="170883" y="242490"/>
                    </a:lnTo>
                    <a:lnTo>
                      <a:pt x="411455" y="103861"/>
                    </a:lnTo>
                    <a:close/>
                    <a:moveTo>
                      <a:pt x="272167" y="1666"/>
                    </a:moveTo>
                    <a:cubicBezTo>
                      <a:pt x="276083" y="-556"/>
                      <a:pt x="280890" y="-556"/>
                      <a:pt x="284806" y="1666"/>
                    </a:cubicBezTo>
                    <a:lnTo>
                      <a:pt x="550654" y="154869"/>
                    </a:lnTo>
                    <a:cubicBezTo>
                      <a:pt x="550654" y="154958"/>
                      <a:pt x="550743" y="154958"/>
                      <a:pt x="550743" y="154958"/>
                    </a:cubicBezTo>
                    <a:cubicBezTo>
                      <a:pt x="551188" y="155225"/>
                      <a:pt x="551633" y="155491"/>
                      <a:pt x="552078" y="155847"/>
                    </a:cubicBezTo>
                    <a:cubicBezTo>
                      <a:pt x="552078" y="155847"/>
                      <a:pt x="552078" y="155847"/>
                      <a:pt x="552167" y="155936"/>
                    </a:cubicBezTo>
                    <a:cubicBezTo>
                      <a:pt x="552523" y="156202"/>
                      <a:pt x="552879" y="156469"/>
                      <a:pt x="553146" y="156824"/>
                    </a:cubicBezTo>
                    <a:cubicBezTo>
                      <a:pt x="553235" y="156913"/>
                      <a:pt x="553324" y="157002"/>
                      <a:pt x="553413" y="157091"/>
                    </a:cubicBezTo>
                    <a:cubicBezTo>
                      <a:pt x="553680" y="157357"/>
                      <a:pt x="553947" y="157624"/>
                      <a:pt x="554214" y="157979"/>
                    </a:cubicBezTo>
                    <a:cubicBezTo>
                      <a:pt x="554303" y="158068"/>
                      <a:pt x="554392" y="158157"/>
                      <a:pt x="554481" y="158246"/>
                    </a:cubicBezTo>
                    <a:cubicBezTo>
                      <a:pt x="554748" y="158690"/>
                      <a:pt x="555015" y="159135"/>
                      <a:pt x="555282" y="159490"/>
                    </a:cubicBezTo>
                    <a:cubicBezTo>
                      <a:pt x="555549" y="159935"/>
                      <a:pt x="555727" y="160468"/>
                      <a:pt x="555994" y="160912"/>
                    </a:cubicBezTo>
                    <a:cubicBezTo>
                      <a:pt x="555994" y="161001"/>
                      <a:pt x="556083" y="161090"/>
                      <a:pt x="556083" y="161267"/>
                    </a:cubicBezTo>
                    <a:cubicBezTo>
                      <a:pt x="556261" y="161623"/>
                      <a:pt x="556350" y="161978"/>
                      <a:pt x="556528" y="162334"/>
                    </a:cubicBezTo>
                    <a:cubicBezTo>
                      <a:pt x="556528" y="162512"/>
                      <a:pt x="556528" y="162600"/>
                      <a:pt x="556617" y="162689"/>
                    </a:cubicBezTo>
                    <a:cubicBezTo>
                      <a:pt x="556706" y="163223"/>
                      <a:pt x="556795" y="163667"/>
                      <a:pt x="556884" y="164111"/>
                    </a:cubicBezTo>
                    <a:cubicBezTo>
                      <a:pt x="556884" y="164111"/>
                      <a:pt x="556884" y="164200"/>
                      <a:pt x="556884" y="164200"/>
                    </a:cubicBezTo>
                    <a:cubicBezTo>
                      <a:pt x="556973" y="164733"/>
                      <a:pt x="556973" y="165266"/>
                      <a:pt x="556973" y="165711"/>
                    </a:cubicBezTo>
                    <a:cubicBezTo>
                      <a:pt x="556973" y="165800"/>
                      <a:pt x="556973" y="165800"/>
                      <a:pt x="556973" y="165888"/>
                    </a:cubicBezTo>
                    <a:lnTo>
                      <a:pt x="556973" y="233781"/>
                    </a:lnTo>
                    <a:cubicBezTo>
                      <a:pt x="556973" y="238314"/>
                      <a:pt x="554570" y="242490"/>
                      <a:pt x="550654" y="244712"/>
                    </a:cubicBezTo>
                    <a:lnTo>
                      <a:pt x="543267" y="248977"/>
                    </a:lnTo>
                    <a:lnTo>
                      <a:pt x="543267" y="448658"/>
                    </a:lnTo>
                    <a:cubicBezTo>
                      <a:pt x="543267" y="453190"/>
                      <a:pt x="540864" y="457367"/>
                      <a:pt x="536948" y="459588"/>
                    </a:cubicBezTo>
                    <a:lnTo>
                      <a:pt x="284806" y="604972"/>
                    </a:lnTo>
                    <a:cubicBezTo>
                      <a:pt x="284806" y="604972"/>
                      <a:pt x="284806" y="604972"/>
                      <a:pt x="284717" y="604972"/>
                    </a:cubicBezTo>
                    <a:cubicBezTo>
                      <a:pt x="284272" y="605238"/>
                      <a:pt x="283827" y="605505"/>
                      <a:pt x="283382" y="605683"/>
                    </a:cubicBezTo>
                    <a:cubicBezTo>
                      <a:pt x="283293" y="605683"/>
                      <a:pt x="283293" y="605683"/>
                      <a:pt x="283293" y="605683"/>
                    </a:cubicBezTo>
                    <a:cubicBezTo>
                      <a:pt x="282848" y="605860"/>
                      <a:pt x="282403" y="606038"/>
                      <a:pt x="281958" y="606127"/>
                    </a:cubicBezTo>
                    <a:cubicBezTo>
                      <a:pt x="281780" y="606216"/>
                      <a:pt x="281691" y="606216"/>
                      <a:pt x="281513" y="606216"/>
                    </a:cubicBezTo>
                    <a:cubicBezTo>
                      <a:pt x="281157" y="606305"/>
                      <a:pt x="280801" y="606393"/>
                      <a:pt x="280445" y="606482"/>
                    </a:cubicBezTo>
                    <a:cubicBezTo>
                      <a:pt x="280267" y="606482"/>
                      <a:pt x="280178" y="606482"/>
                      <a:pt x="280000" y="606571"/>
                    </a:cubicBezTo>
                    <a:cubicBezTo>
                      <a:pt x="279555" y="606571"/>
                      <a:pt x="279020" y="606660"/>
                      <a:pt x="278486" y="606660"/>
                    </a:cubicBezTo>
                    <a:cubicBezTo>
                      <a:pt x="278042" y="606660"/>
                      <a:pt x="277507" y="606571"/>
                      <a:pt x="276973" y="606571"/>
                    </a:cubicBezTo>
                    <a:cubicBezTo>
                      <a:pt x="276884" y="606482"/>
                      <a:pt x="276706" y="606482"/>
                      <a:pt x="276617" y="606482"/>
                    </a:cubicBezTo>
                    <a:cubicBezTo>
                      <a:pt x="276261" y="606393"/>
                      <a:pt x="275816" y="606305"/>
                      <a:pt x="275460" y="606216"/>
                    </a:cubicBezTo>
                    <a:cubicBezTo>
                      <a:pt x="275371" y="606216"/>
                      <a:pt x="275193" y="606216"/>
                      <a:pt x="275104" y="606127"/>
                    </a:cubicBezTo>
                    <a:cubicBezTo>
                      <a:pt x="274659" y="606038"/>
                      <a:pt x="274214" y="605860"/>
                      <a:pt x="273769" y="605683"/>
                    </a:cubicBezTo>
                    <a:cubicBezTo>
                      <a:pt x="273769" y="605683"/>
                      <a:pt x="273680" y="605683"/>
                      <a:pt x="273680" y="605683"/>
                    </a:cubicBezTo>
                    <a:cubicBezTo>
                      <a:pt x="273235" y="605505"/>
                      <a:pt x="272701" y="605238"/>
                      <a:pt x="272256" y="604972"/>
                    </a:cubicBezTo>
                    <a:cubicBezTo>
                      <a:pt x="272256" y="604972"/>
                      <a:pt x="272256" y="604972"/>
                      <a:pt x="272167" y="604972"/>
                    </a:cubicBezTo>
                    <a:lnTo>
                      <a:pt x="20025" y="459588"/>
                    </a:lnTo>
                    <a:cubicBezTo>
                      <a:pt x="16109" y="457367"/>
                      <a:pt x="13706" y="453190"/>
                      <a:pt x="13706" y="448658"/>
                    </a:cubicBezTo>
                    <a:lnTo>
                      <a:pt x="13706" y="248977"/>
                    </a:lnTo>
                    <a:lnTo>
                      <a:pt x="6408" y="244712"/>
                    </a:lnTo>
                    <a:cubicBezTo>
                      <a:pt x="2492" y="242490"/>
                      <a:pt x="0" y="238314"/>
                      <a:pt x="0" y="233781"/>
                    </a:cubicBezTo>
                    <a:lnTo>
                      <a:pt x="0" y="165888"/>
                    </a:lnTo>
                    <a:cubicBezTo>
                      <a:pt x="0" y="161356"/>
                      <a:pt x="2492" y="157180"/>
                      <a:pt x="6408" y="154869"/>
                    </a:cubicBezTo>
                    <a:lnTo>
                      <a:pt x="113655" y="93019"/>
                    </a:lnTo>
                    <a:close/>
                  </a:path>
                </a:pathLst>
              </a:custGeom>
              <a:solidFill>
                <a:srgbClr val="32373A"/>
              </a:solidFill>
              <a:ln>
                <a:noFill/>
              </a:ln>
            </p:spPr>
          </p:sp>
          <p:sp>
            <p:nvSpPr>
              <p:cNvPr id="203" name="coins_151419"/>
              <p:cNvSpPr>
                <a:spLocks noChangeAspect="1"/>
              </p:cNvSpPr>
              <p:nvPr/>
            </p:nvSpPr>
            <p:spPr bwMode="auto">
              <a:xfrm>
                <a:off x="7298460" y="3657102"/>
                <a:ext cx="97338" cy="97201"/>
              </a:xfrm>
              <a:custGeom>
                <a:avLst/>
                <a:gdLst>
                  <a:gd name="connsiteX0" fmla="*/ 351827 w 607286"/>
                  <a:gd name="connsiteY0" fmla="*/ 467975 h 606439"/>
                  <a:gd name="connsiteX1" fmla="*/ 347400 w 607286"/>
                  <a:gd name="connsiteY1" fmla="*/ 492150 h 606439"/>
                  <a:gd name="connsiteX2" fmla="*/ 464391 w 607286"/>
                  <a:gd name="connsiteY2" fmla="*/ 580571 h 606439"/>
                  <a:gd name="connsiteX3" fmla="*/ 581382 w 607286"/>
                  <a:gd name="connsiteY3" fmla="*/ 492150 h 606439"/>
                  <a:gd name="connsiteX4" fmla="*/ 576955 w 607286"/>
                  <a:gd name="connsiteY4" fmla="*/ 467975 h 606439"/>
                  <a:gd name="connsiteX5" fmla="*/ 464391 w 607286"/>
                  <a:gd name="connsiteY5" fmla="*/ 511904 h 606439"/>
                  <a:gd name="connsiteX6" fmla="*/ 351827 w 607286"/>
                  <a:gd name="connsiteY6" fmla="*/ 467975 h 606439"/>
                  <a:gd name="connsiteX7" fmla="*/ 30334 w 607286"/>
                  <a:gd name="connsiteY7" fmla="*/ 467974 h 606439"/>
                  <a:gd name="connsiteX8" fmla="*/ 25812 w 607286"/>
                  <a:gd name="connsiteY8" fmla="*/ 492149 h 606439"/>
                  <a:gd name="connsiteX9" fmla="*/ 142907 w 607286"/>
                  <a:gd name="connsiteY9" fmla="*/ 580571 h 606439"/>
                  <a:gd name="connsiteX10" fmla="*/ 259907 w 607286"/>
                  <a:gd name="connsiteY10" fmla="*/ 492149 h 606439"/>
                  <a:gd name="connsiteX11" fmla="*/ 255480 w 607286"/>
                  <a:gd name="connsiteY11" fmla="*/ 467974 h 606439"/>
                  <a:gd name="connsiteX12" fmla="*/ 142907 w 607286"/>
                  <a:gd name="connsiteY12" fmla="*/ 511903 h 606439"/>
                  <a:gd name="connsiteX13" fmla="*/ 30334 w 607286"/>
                  <a:gd name="connsiteY13" fmla="*/ 467974 h 606439"/>
                  <a:gd name="connsiteX14" fmla="*/ 30334 w 607286"/>
                  <a:gd name="connsiteY14" fmla="*/ 373532 h 606439"/>
                  <a:gd name="connsiteX15" fmla="*/ 25812 w 607286"/>
                  <a:gd name="connsiteY15" fmla="*/ 397707 h 606439"/>
                  <a:gd name="connsiteX16" fmla="*/ 142907 w 607286"/>
                  <a:gd name="connsiteY16" fmla="*/ 486129 h 606439"/>
                  <a:gd name="connsiteX17" fmla="*/ 259907 w 607286"/>
                  <a:gd name="connsiteY17" fmla="*/ 397707 h 606439"/>
                  <a:gd name="connsiteX18" fmla="*/ 255480 w 607286"/>
                  <a:gd name="connsiteY18" fmla="*/ 373532 h 606439"/>
                  <a:gd name="connsiteX19" fmla="*/ 142907 w 607286"/>
                  <a:gd name="connsiteY19" fmla="*/ 417461 h 606439"/>
                  <a:gd name="connsiteX20" fmla="*/ 30334 w 607286"/>
                  <a:gd name="connsiteY20" fmla="*/ 373532 h 606439"/>
                  <a:gd name="connsiteX21" fmla="*/ 351827 w 607286"/>
                  <a:gd name="connsiteY21" fmla="*/ 373439 h 606439"/>
                  <a:gd name="connsiteX22" fmla="*/ 347400 w 607286"/>
                  <a:gd name="connsiteY22" fmla="*/ 397708 h 606439"/>
                  <a:gd name="connsiteX23" fmla="*/ 464391 w 607286"/>
                  <a:gd name="connsiteY23" fmla="*/ 486130 h 606439"/>
                  <a:gd name="connsiteX24" fmla="*/ 581382 w 607286"/>
                  <a:gd name="connsiteY24" fmla="*/ 397708 h 606439"/>
                  <a:gd name="connsiteX25" fmla="*/ 576955 w 607286"/>
                  <a:gd name="connsiteY25" fmla="*/ 373534 h 606439"/>
                  <a:gd name="connsiteX26" fmla="*/ 464391 w 607286"/>
                  <a:gd name="connsiteY26" fmla="*/ 417462 h 606439"/>
                  <a:gd name="connsiteX27" fmla="*/ 351827 w 607286"/>
                  <a:gd name="connsiteY27" fmla="*/ 373439 h 606439"/>
                  <a:gd name="connsiteX28" fmla="*/ 351827 w 607286"/>
                  <a:gd name="connsiteY28" fmla="*/ 278998 h 606439"/>
                  <a:gd name="connsiteX29" fmla="*/ 347400 w 607286"/>
                  <a:gd name="connsiteY29" fmla="*/ 303173 h 606439"/>
                  <a:gd name="connsiteX30" fmla="*/ 464391 w 607286"/>
                  <a:gd name="connsiteY30" fmla="*/ 391594 h 606439"/>
                  <a:gd name="connsiteX31" fmla="*/ 581382 w 607286"/>
                  <a:gd name="connsiteY31" fmla="*/ 303173 h 606439"/>
                  <a:gd name="connsiteX32" fmla="*/ 576955 w 607286"/>
                  <a:gd name="connsiteY32" fmla="*/ 278998 h 606439"/>
                  <a:gd name="connsiteX33" fmla="*/ 464391 w 607286"/>
                  <a:gd name="connsiteY33" fmla="*/ 322926 h 606439"/>
                  <a:gd name="connsiteX34" fmla="*/ 351827 w 607286"/>
                  <a:gd name="connsiteY34" fmla="*/ 278998 h 606439"/>
                  <a:gd name="connsiteX35" fmla="*/ 142907 w 607286"/>
                  <a:gd name="connsiteY35" fmla="*/ 214748 h 606439"/>
                  <a:gd name="connsiteX36" fmla="*/ 25812 w 607286"/>
                  <a:gd name="connsiteY36" fmla="*/ 303170 h 606439"/>
                  <a:gd name="connsiteX37" fmla="*/ 142907 w 607286"/>
                  <a:gd name="connsiteY37" fmla="*/ 391687 h 606439"/>
                  <a:gd name="connsiteX38" fmla="*/ 259907 w 607286"/>
                  <a:gd name="connsiteY38" fmla="*/ 303170 h 606439"/>
                  <a:gd name="connsiteX39" fmla="*/ 142907 w 607286"/>
                  <a:gd name="connsiteY39" fmla="*/ 214748 h 606439"/>
                  <a:gd name="connsiteX40" fmla="*/ 142907 w 607286"/>
                  <a:gd name="connsiteY40" fmla="*/ 188974 h 606439"/>
                  <a:gd name="connsiteX41" fmla="*/ 285719 w 607286"/>
                  <a:gd name="connsiteY41" fmla="*/ 303264 h 606439"/>
                  <a:gd name="connsiteX42" fmla="*/ 273002 w 607286"/>
                  <a:gd name="connsiteY42" fmla="*/ 350392 h 606439"/>
                  <a:gd name="connsiteX43" fmla="*/ 285719 w 607286"/>
                  <a:gd name="connsiteY43" fmla="*/ 397707 h 606439"/>
                  <a:gd name="connsiteX44" fmla="*/ 273002 w 607286"/>
                  <a:gd name="connsiteY44" fmla="*/ 444834 h 606439"/>
                  <a:gd name="connsiteX45" fmla="*/ 285719 w 607286"/>
                  <a:gd name="connsiteY45" fmla="*/ 492149 h 606439"/>
                  <a:gd name="connsiteX46" fmla="*/ 142907 w 607286"/>
                  <a:gd name="connsiteY46" fmla="*/ 606439 h 606439"/>
                  <a:gd name="connsiteX47" fmla="*/ 0 w 607286"/>
                  <a:gd name="connsiteY47" fmla="*/ 492149 h 606439"/>
                  <a:gd name="connsiteX48" fmla="*/ 12717 w 607286"/>
                  <a:gd name="connsiteY48" fmla="*/ 444834 h 606439"/>
                  <a:gd name="connsiteX49" fmla="*/ 0 w 607286"/>
                  <a:gd name="connsiteY49" fmla="*/ 397707 h 606439"/>
                  <a:gd name="connsiteX50" fmla="*/ 12717 w 607286"/>
                  <a:gd name="connsiteY50" fmla="*/ 350392 h 606439"/>
                  <a:gd name="connsiteX51" fmla="*/ 0 w 607286"/>
                  <a:gd name="connsiteY51" fmla="*/ 303264 h 606439"/>
                  <a:gd name="connsiteX52" fmla="*/ 142907 w 607286"/>
                  <a:gd name="connsiteY52" fmla="*/ 188974 h 606439"/>
                  <a:gd name="connsiteX53" fmla="*/ 351827 w 607286"/>
                  <a:gd name="connsiteY53" fmla="*/ 184462 h 606439"/>
                  <a:gd name="connsiteX54" fmla="*/ 347400 w 607286"/>
                  <a:gd name="connsiteY54" fmla="*/ 208731 h 606439"/>
                  <a:gd name="connsiteX55" fmla="*/ 464391 w 607286"/>
                  <a:gd name="connsiteY55" fmla="*/ 297153 h 606439"/>
                  <a:gd name="connsiteX56" fmla="*/ 581382 w 607286"/>
                  <a:gd name="connsiteY56" fmla="*/ 208731 h 606439"/>
                  <a:gd name="connsiteX57" fmla="*/ 576955 w 607286"/>
                  <a:gd name="connsiteY57" fmla="*/ 184462 h 606439"/>
                  <a:gd name="connsiteX58" fmla="*/ 464391 w 607286"/>
                  <a:gd name="connsiteY58" fmla="*/ 228485 h 606439"/>
                  <a:gd name="connsiteX59" fmla="*/ 351827 w 607286"/>
                  <a:gd name="connsiteY59" fmla="*/ 184462 h 606439"/>
                  <a:gd name="connsiteX60" fmla="*/ 464391 w 607286"/>
                  <a:gd name="connsiteY60" fmla="*/ 25774 h 606439"/>
                  <a:gd name="connsiteX61" fmla="*/ 347400 w 607286"/>
                  <a:gd name="connsiteY61" fmla="*/ 114195 h 606439"/>
                  <a:gd name="connsiteX62" fmla="*/ 464391 w 607286"/>
                  <a:gd name="connsiteY62" fmla="*/ 202711 h 606439"/>
                  <a:gd name="connsiteX63" fmla="*/ 581382 w 607286"/>
                  <a:gd name="connsiteY63" fmla="*/ 114195 h 606439"/>
                  <a:gd name="connsiteX64" fmla="*/ 464391 w 607286"/>
                  <a:gd name="connsiteY64" fmla="*/ 25774 h 606439"/>
                  <a:gd name="connsiteX65" fmla="*/ 464391 w 607286"/>
                  <a:gd name="connsiteY65" fmla="*/ 0 h 606439"/>
                  <a:gd name="connsiteX66" fmla="*/ 607286 w 607286"/>
                  <a:gd name="connsiteY66" fmla="*/ 114195 h 606439"/>
                  <a:gd name="connsiteX67" fmla="*/ 594475 w 607286"/>
                  <a:gd name="connsiteY67" fmla="*/ 161416 h 606439"/>
                  <a:gd name="connsiteX68" fmla="*/ 607286 w 607286"/>
                  <a:gd name="connsiteY68" fmla="*/ 208731 h 606439"/>
                  <a:gd name="connsiteX69" fmla="*/ 594475 w 607286"/>
                  <a:gd name="connsiteY69" fmla="*/ 255858 h 606439"/>
                  <a:gd name="connsiteX70" fmla="*/ 607286 w 607286"/>
                  <a:gd name="connsiteY70" fmla="*/ 303173 h 606439"/>
                  <a:gd name="connsiteX71" fmla="*/ 594475 w 607286"/>
                  <a:gd name="connsiteY71" fmla="*/ 350393 h 606439"/>
                  <a:gd name="connsiteX72" fmla="*/ 607286 w 607286"/>
                  <a:gd name="connsiteY72" fmla="*/ 397708 h 606439"/>
                  <a:gd name="connsiteX73" fmla="*/ 594475 w 607286"/>
                  <a:gd name="connsiteY73" fmla="*/ 444835 h 606439"/>
                  <a:gd name="connsiteX74" fmla="*/ 607286 w 607286"/>
                  <a:gd name="connsiteY74" fmla="*/ 492150 h 606439"/>
                  <a:gd name="connsiteX75" fmla="*/ 464391 w 607286"/>
                  <a:gd name="connsiteY75" fmla="*/ 606439 h 606439"/>
                  <a:gd name="connsiteX76" fmla="*/ 321496 w 607286"/>
                  <a:gd name="connsiteY76" fmla="*/ 492150 h 606439"/>
                  <a:gd name="connsiteX77" fmla="*/ 334307 w 607286"/>
                  <a:gd name="connsiteY77" fmla="*/ 444835 h 606439"/>
                  <a:gd name="connsiteX78" fmla="*/ 321496 w 607286"/>
                  <a:gd name="connsiteY78" fmla="*/ 397708 h 606439"/>
                  <a:gd name="connsiteX79" fmla="*/ 334307 w 607286"/>
                  <a:gd name="connsiteY79" fmla="*/ 350393 h 606439"/>
                  <a:gd name="connsiteX80" fmla="*/ 321496 w 607286"/>
                  <a:gd name="connsiteY80" fmla="*/ 303173 h 606439"/>
                  <a:gd name="connsiteX81" fmla="*/ 334307 w 607286"/>
                  <a:gd name="connsiteY81" fmla="*/ 255858 h 606439"/>
                  <a:gd name="connsiteX82" fmla="*/ 321496 w 607286"/>
                  <a:gd name="connsiteY82" fmla="*/ 208731 h 606439"/>
                  <a:gd name="connsiteX83" fmla="*/ 334307 w 607286"/>
                  <a:gd name="connsiteY83" fmla="*/ 161416 h 606439"/>
                  <a:gd name="connsiteX84" fmla="*/ 321496 w 607286"/>
                  <a:gd name="connsiteY84" fmla="*/ 114195 h 606439"/>
                  <a:gd name="connsiteX85" fmla="*/ 464391 w 607286"/>
                  <a:gd name="connsiteY85"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7286" h="606439">
                    <a:moveTo>
                      <a:pt x="351827" y="467975"/>
                    </a:moveTo>
                    <a:cubicBezTo>
                      <a:pt x="348907" y="475783"/>
                      <a:pt x="347400" y="483872"/>
                      <a:pt x="347400" y="492150"/>
                    </a:cubicBezTo>
                    <a:cubicBezTo>
                      <a:pt x="347400" y="540970"/>
                      <a:pt x="399867" y="580571"/>
                      <a:pt x="464391" y="580571"/>
                    </a:cubicBezTo>
                    <a:cubicBezTo>
                      <a:pt x="528915" y="580571"/>
                      <a:pt x="581382" y="540970"/>
                      <a:pt x="581382" y="492150"/>
                    </a:cubicBezTo>
                    <a:cubicBezTo>
                      <a:pt x="581382" y="483872"/>
                      <a:pt x="579875" y="475783"/>
                      <a:pt x="576955" y="467975"/>
                    </a:cubicBezTo>
                    <a:cubicBezTo>
                      <a:pt x="550769" y="494690"/>
                      <a:pt x="510076" y="511904"/>
                      <a:pt x="464391" y="511904"/>
                    </a:cubicBezTo>
                    <a:cubicBezTo>
                      <a:pt x="418706" y="511904"/>
                      <a:pt x="378013" y="494690"/>
                      <a:pt x="351827" y="467975"/>
                    </a:cubicBezTo>
                    <a:close/>
                    <a:moveTo>
                      <a:pt x="30334" y="467974"/>
                    </a:moveTo>
                    <a:cubicBezTo>
                      <a:pt x="27319" y="475782"/>
                      <a:pt x="25812" y="483871"/>
                      <a:pt x="25812" y="492149"/>
                    </a:cubicBezTo>
                    <a:cubicBezTo>
                      <a:pt x="25812" y="540969"/>
                      <a:pt x="78377" y="580571"/>
                      <a:pt x="142907" y="580571"/>
                    </a:cubicBezTo>
                    <a:cubicBezTo>
                      <a:pt x="207436" y="580571"/>
                      <a:pt x="259907" y="540969"/>
                      <a:pt x="259907" y="492149"/>
                    </a:cubicBezTo>
                    <a:cubicBezTo>
                      <a:pt x="259907" y="483871"/>
                      <a:pt x="258400" y="475782"/>
                      <a:pt x="255480" y="467974"/>
                    </a:cubicBezTo>
                    <a:cubicBezTo>
                      <a:pt x="229291" y="494689"/>
                      <a:pt x="188501" y="511903"/>
                      <a:pt x="142907" y="511903"/>
                    </a:cubicBezTo>
                    <a:cubicBezTo>
                      <a:pt x="97218" y="511903"/>
                      <a:pt x="56522" y="494689"/>
                      <a:pt x="30334" y="467974"/>
                    </a:cubicBezTo>
                    <a:close/>
                    <a:moveTo>
                      <a:pt x="30334" y="373532"/>
                    </a:moveTo>
                    <a:cubicBezTo>
                      <a:pt x="27319" y="381339"/>
                      <a:pt x="25812" y="389429"/>
                      <a:pt x="25812" y="397707"/>
                    </a:cubicBezTo>
                    <a:cubicBezTo>
                      <a:pt x="25812" y="446433"/>
                      <a:pt x="78377" y="486129"/>
                      <a:pt x="142907" y="486129"/>
                    </a:cubicBezTo>
                    <a:cubicBezTo>
                      <a:pt x="207436" y="486129"/>
                      <a:pt x="259907" y="446433"/>
                      <a:pt x="259907" y="397707"/>
                    </a:cubicBezTo>
                    <a:cubicBezTo>
                      <a:pt x="259907" y="389429"/>
                      <a:pt x="258400" y="381339"/>
                      <a:pt x="255480" y="373532"/>
                    </a:cubicBezTo>
                    <a:cubicBezTo>
                      <a:pt x="229291" y="400247"/>
                      <a:pt x="188501" y="417461"/>
                      <a:pt x="142907" y="417461"/>
                    </a:cubicBezTo>
                    <a:cubicBezTo>
                      <a:pt x="97218" y="417461"/>
                      <a:pt x="56522" y="400247"/>
                      <a:pt x="30334" y="373532"/>
                    </a:cubicBezTo>
                    <a:close/>
                    <a:moveTo>
                      <a:pt x="351827" y="373439"/>
                    </a:moveTo>
                    <a:cubicBezTo>
                      <a:pt x="348907" y="381247"/>
                      <a:pt x="347400" y="389337"/>
                      <a:pt x="347400" y="397708"/>
                    </a:cubicBezTo>
                    <a:cubicBezTo>
                      <a:pt x="347400" y="446434"/>
                      <a:pt x="399867" y="486130"/>
                      <a:pt x="464391" y="486130"/>
                    </a:cubicBezTo>
                    <a:cubicBezTo>
                      <a:pt x="528915" y="486130"/>
                      <a:pt x="581382" y="446434"/>
                      <a:pt x="581382" y="397708"/>
                    </a:cubicBezTo>
                    <a:cubicBezTo>
                      <a:pt x="581382" y="389431"/>
                      <a:pt x="579875" y="381341"/>
                      <a:pt x="576955" y="373534"/>
                    </a:cubicBezTo>
                    <a:cubicBezTo>
                      <a:pt x="550769" y="400248"/>
                      <a:pt x="510076" y="417462"/>
                      <a:pt x="464391" y="417462"/>
                    </a:cubicBezTo>
                    <a:cubicBezTo>
                      <a:pt x="418706" y="417462"/>
                      <a:pt x="378013" y="400248"/>
                      <a:pt x="351827" y="373439"/>
                    </a:cubicBezTo>
                    <a:close/>
                    <a:moveTo>
                      <a:pt x="351827" y="278998"/>
                    </a:moveTo>
                    <a:cubicBezTo>
                      <a:pt x="348907" y="286805"/>
                      <a:pt x="347400" y="294895"/>
                      <a:pt x="347400" y="303173"/>
                    </a:cubicBezTo>
                    <a:cubicBezTo>
                      <a:pt x="347400" y="351993"/>
                      <a:pt x="399867" y="391594"/>
                      <a:pt x="464391" y="391594"/>
                    </a:cubicBezTo>
                    <a:cubicBezTo>
                      <a:pt x="528915" y="391594"/>
                      <a:pt x="581382" y="351993"/>
                      <a:pt x="581382" y="303173"/>
                    </a:cubicBezTo>
                    <a:cubicBezTo>
                      <a:pt x="581382" y="294895"/>
                      <a:pt x="579875" y="286805"/>
                      <a:pt x="576955" y="278998"/>
                    </a:cubicBezTo>
                    <a:cubicBezTo>
                      <a:pt x="550769" y="305712"/>
                      <a:pt x="510076" y="322926"/>
                      <a:pt x="464391" y="322926"/>
                    </a:cubicBezTo>
                    <a:cubicBezTo>
                      <a:pt x="418706" y="322926"/>
                      <a:pt x="378013" y="305712"/>
                      <a:pt x="351827" y="278998"/>
                    </a:cubicBezTo>
                    <a:close/>
                    <a:moveTo>
                      <a:pt x="142907" y="214748"/>
                    </a:moveTo>
                    <a:cubicBezTo>
                      <a:pt x="78377" y="214748"/>
                      <a:pt x="25812" y="254444"/>
                      <a:pt x="25812" y="303170"/>
                    </a:cubicBezTo>
                    <a:cubicBezTo>
                      <a:pt x="25812" y="351991"/>
                      <a:pt x="78377" y="391687"/>
                      <a:pt x="142907" y="391687"/>
                    </a:cubicBezTo>
                    <a:cubicBezTo>
                      <a:pt x="207436" y="391687"/>
                      <a:pt x="259907" y="351991"/>
                      <a:pt x="259907" y="303170"/>
                    </a:cubicBezTo>
                    <a:cubicBezTo>
                      <a:pt x="259907" y="254444"/>
                      <a:pt x="207436" y="214748"/>
                      <a:pt x="142907" y="214748"/>
                    </a:cubicBezTo>
                    <a:close/>
                    <a:moveTo>
                      <a:pt x="142907" y="188974"/>
                    </a:moveTo>
                    <a:cubicBezTo>
                      <a:pt x="221661" y="188974"/>
                      <a:pt x="285719" y="240240"/>
                      <a:pt x="285719" y="303264"/>
                    </a:cubicBezTo>
                    <a:cubicBezTo>
                      <a:pt x="285719" y="320008"/>
                      <a:pt x="281197" y="335999"/>
                      <a:pt x="273002" y="350392"/>
                    </a:cubicBezTo>
                    <a:cubicBezTo>
                      <a:pt x="281386" y="365160"/>
                      <a:pt x="285719" y="381339"/>
                      <a:pt x="285719" y="397707"/>
                    </a:cubicBezTo>
                    <a:cubicBezTo>
                      <a:pt x="285719" y="414450"/>
                      <a:pt x="281197" y="430442"/>
                      <a:pt x="273002" y="444834"/>
                    </a:cubicBezTo>
                    <a:cubicBezTo>
                      <a:pt x="281386" y="459602"/>
                      <a:pt x="285719" y="475876"/>
                      <a:pt x="285719" y="492149"/>
                    </a:cubicBezTo>
                    <a:cubicBezTo>
                      <a:pt x="285719" y="555173"/>
                      <a:pt x="221661" y="606439"/>
                      <a:pt x="142907" y="606439"/>
                    </a:cubicBezTo>
                    <a:cubicBezTo>
                      <a:pt x="64058" y="606439"/>
                      <a:pt x="0" y="555173"/>
                      <a:pt x="0" y="492149"/>
                    </a:cubicBezTo>
                    <a:cubicBezTo>
                      <a:pt x="0" y="475876"/>
                      <a:pt x="4428" y="459602"/>
                      <a:pt x="12717" y="444834"/>
                    </a:cubicBezTo>
                    <a:cubicBezTo>
                      <a:pt x="4522" y="430442"/>
                      <a:pt x="0" y="414450"/>
                      <a:pt x="0" y="397707"/>
                    </a:cubicBezTo>
                    <a:cubicBezTo>
                      <a:pt x="0" y="381339"/>
                      <a:pt x="4428" y="365160"/>
                      <a:pt x="12717" y="350392"/>
                    </a:cubicBezTo>
                    <a:cubicBezTo>
                      <a:pt x="4522" y="335999"/>
                      <a:pt x="0" y="320008"/>
                      <a:pt x="0" y="303264"/>
                    </a:cubicBezTo>
                    <a:cubicBezTo>
                      <a:pt x="0" y="240240"/>
                      <a:pt x="64058" y="188974"/>
                      <a:pt x="142907" y="188974"/>
                    </a:cubicBezTo>
                    <a:close/>
                    <a:moveTo>
                      <a:pt x="351827" y="184462"/>
                    </a:moveTo>
                    <a:cubicBezTo>
                      <a:pt x="348907" y="192270"/>
                      <a:pt x="347400" y="200359"/>
                      <a:pt x="347400" y="208731"/>
                    </a:cubicBezTo>
                    <a:cubicBezTo>
                      <a:pt x="347400" y="257457"/>
                      <a:pt x="399867" y="297153"/>
                      <a:pt x="464391" y="297153"/>
                    </a:cubicBezTo>
                    <a:cubicBezTo>
                      <a:pt x="528915" y="297153"/>
                      <a:pt x="581382" y="257457"/>
                      <a:pt x="581382" y="208731"/>
                    </a:cubicBezTo>
                    <a:cubicBezTo>
                      <a:pt x="581382" y="200359"/>
                      <a:pt x="579969" y="192270"/>
                      <a:pt x="576955" y="184462"/>
                    </a:cubicBezTo>
                    <a:cubicBezTo>
                      <a:pt x="550769" y="211271"/>
                      <a:pt x="510076" y="228485"/>
                      <a:pt x="464391" y="228485"/>
                    </a:cubicBezTo>
                    <a:cubicBezTo>
                      <a:pt x="418706" y="228485"/>
                      <a:pt x="378013" y="211271"/>
                      <a:pt x="351827" y="184462"/>
                    </a:cubicBezTo>
                    <a:close/>
                    <a:moveTo>
                      <a:pt x="464391" y="25774"/>
                    </a:moveTo>
                    <a:cubicBezTo>
                      <a:pt x="399867" y="25774"/>
                      <a:pt x="347400" y="65469"/>
                      <a:pt x="347400" y="114195"/>
                    </a:cubicBezTo>
                    <a:cubicBezTo>
                      <a:pt x="347400" y="163015"/>
                      <a:pt x="399867" y="202711"/>
                      <a:pt x="464391" y="202711"/>
                    </a:cubicBezTo>
                    <a:cubicBezTo>
                      <a:pt x="528915" y="202711"/>
                      <a:pt x="581382" y="163015"/>
                      <a:pt x="581382" y="114195"/>
                    </a:cubicBezTo>
                    <a:cubicBezTo>
                      <a:pt x="581382" y="65469"/>
                      <a:pt x="528915" y="25774"/>
                      <a:pt x="464391" y="25774"/>
                    </a:cubicBezTo>
                    <a:close/>
                    <a:moveTo>
                      <a:pt x="464391" y="0"/>
                    </a:moveTo>
                    <a:cubicBezTo>
                      <a:pt x="543139" y="0"/>
                      <a:pt x="607286" y="51265"/>
                      <a:pt x="607286" y="114195"/>
                    </a:cubicBezTo>
                    <a:cubicBezTo>
                      <a:pt x="607286" y="131033"/>
                      <a:pt x="602670" y="147024"/>
                      <a:pt x="594475" y="161416"/>
                    </a:cubicBezTo>
                    <a:cubicBezTo>
                      <a:pt x="602859" y="176090"/>
                      <a:pt x="607286" y="192364"/>
                      <a:pt x="607286" y="208731"/>
                    </a:cubicBezTo>
                    <a:cubicBezTo>
                      <a:pt x="607286" y="225475"/>
                      <a:pt x="602670" y="241466"/>
                      <a:pt x="594475" y="255858"/>
                    </a:cubicBezTo>
                    <a:cubicBezTo>
                      <a:pt x="602859" y="270626"/>
                      <a:pt x="607286" y="286899"/>
                      <a:pt x="607286" y="303173"/>
                    </a:cubicBezTo>
                    <a:cubicBezTo>
                      <a:pt x="607286" y="320010"/>
                      <a:pt x="602670" y="336001"/>
                      <a:pt x="594475" y="350393"/>
                    </a:cubicBezTo>
                    <a:cubicBezTo>
                      <a:pt x="602859" y="365068"/>
                      <a:pt x="607286" y="381341"/>
                      <a:pt x="607286" y="397708"/>
                    </a:cubicBezTo>
                    <a:cubicBezTo>
                      <a:pt x="607286" y="414452"/>
                      <a:pt x="602670" y="430443"/>
                      <a:pt x="594475" y="444835"/>
                    </a:cubicBezTo>
                    <a:cubicBezTo>
                      <a:pt x="602859" y="459603"/>
                      <a:pt x="607286" y="475877"/>
                      <a:pt x="607286" y="492150"/>
                    </a:cubicBezTo>
                    <a:cubicBezTo>
                      <a:pt x="607286" y="555174"/>
                      <a:pt x="543139" y="606439"/>
                      <a:pt x="464391" y="606439"/>
                    </a:cubicBezTo>
                    <a:cubicBezTo>
                      <a:pt x="385643" y="606439"/>
                      <a:pt x="321496" y="555174"/>
                      <a:pt x="321496" y="492150"/>
                    </a:cubicBezTo>
                    <a:cubicBezTo>
                      <a:pt x="321496" y="475877"/>
                      <a:pt x="325923" y="459603"/>
                      <a:pt x="334307" y="444835"/>
                    </a:cubicBezTo>
                    <a:cubicBezTo>
                      <a:pt x="326112" y="430443"/>
                      <a:pt x="321496" y="414452"/>
                      <a:pt x="321496" y="397708"/>
                    </a:cubicBezTo>
                    <a:cubicBezTo>
                      <a:pt x="321496" y="381341"/>
                      <a:pt x="325923" y="365162"/>
                      <a:pt x="334307" y="350393"/>
                    </a:cubicBezTo>
                    <a:cubicBezTo>
                      <a:pt x="326112" y="336001"/>
                      <a:pt x="321496" y="320010"/>
                      <a:pt x="321496" y="303173"/>
                    </a:cubicBezTo>
                    <a:cubicBezTo>
                      <a:pt x="321496" y="286805"/>
                      <a:pt x="325923" y="270626"/>
                      <a:pt x="334307" y="255858"/>
                    </a:cubicBezTo>
                    <a:cubicBezTo>
                      <a:pt x="326112" y="241466"/>
                      <a:pt x="321496" y="225475"/>
                      <a:pt x="321496" y="208731"/>
                    </a:cubicBezTo>
                    <a:cubicBezTo>
                      <a:pt x="321496" y="192364"/>
                      <a:pt x="325923" y="176184"/>
                      <a:pt x="334307" y="161416"/>
                    </a:cubicBezTo>
                    <a:cubicBezTo>
                      <a:pt x="326112" y="147024"/>
                      <a:pt x="321496" y="131033"/>
                      <a:pt x="321496" y="114195"/>
                    </a:cubicBezTo>
                    <a:cubicBezTo>
                      <a:pt x="321496" y="51265"/>
                      <a:pt x="385643" y="0"/>
                      <a:pt x="464391" y="0"/>
                    </a:cubicBezTo>
                    <a:close/>
                  </a:path>
                </a:pathLst>
              </a:custGeom>
              <a:solidFill>
                <a:srgbClr val="32373A"/>
              </a:solidFill>
              <a:ln>
                <a:noFill/>
              </a:ln>
            </p:spPr>
          </p:sp>
          <p:sp>
            <p:nvSpPr>
              <p:cNvPr id="204" name="package_233649"/>
              <p:cNvSpPr>
                <a:spLocks noChangeAspect="1"/>
              </p:cNvSpPr>
              <p:nvPr/>
            </p:nvSpPr>
            <p:spPr bwMode="auto">
              <a:xfrm>
                <a:off x="7320859" y="3512937"/>
                <a:ext cx="107071" cy="106908"/>
              </a:xfrm>
              <a:custGeom>
                <a:avLst/>
                <a:gdLst>
                  <a:gd name="connsiteX0" fmla="*/ 344259 w 607639"/>
                  <a:gd name="connsiteY0" fmla="*/ 505602 h 606722"/>
                  <a:gd name="connsiteX1" fmla="*/ 415219 w 607639"/>
                  <a:gd name="connsiteY1" fmla="*/ 505602 h 606722"/>
                  <a:gd name="connsiteX2" fmla="*/ 425369 w 607639"/>
                  <a:gd name="connsiteY2" fmla="*/ 515737 h 606722"/>
                  <a:gd name="connsiteX3" fmla="*/ 415219 w 607639"/>
                  <a:gd name="connsiteY3" fmla="*/ 525784 h 606722"/>
                  <a:gd name="connsiteX4" fmla="*/ 344259 w 607639"/>
                  <a:gd name="connsiteY4" fmla="*/ 525784 h 606722"/>
                  <a:gd name="connsiteX5" fmla="*/ 334198 w 607639"/>
                  <a:gd name="connsiteY5" fmla="*/ 515737 h 606722"/>
                  <a:gd name="connsiteX6" fmla="*/ 344259 w 607639"/>
                  <a:gd name="connsiteY6" fmla="*/ 505602 h 606722"/>
                  <a:gd name="connsiteX7" fmla="*/ 192420 w 607639"/>
                  <a:gd name="connsiteY7" fmla="*/ 505602 h 606722"/>
                  <a:gd name="connsiteX8" fmla="*/ 303797 w 607639"/>
                  <a:gd name="connsiteY8" fmla="*/ 505602 h 606722"/>
                  <a:gd name="connsiteX9" fmla="*/ 313946 w 607639"/>
                  <a:gd name="connsiteY9" fmla="*/ 515737 h 606722"/>
                  <a:gd name="connsiteX10" fmla="*/ 303797 w 607639"/>
                  <a:gd name="connsiteY10" fmla="*/ 525784 h 606722"/>
                  <a:gd name="connsiteX11" fmla="*/ 192420 w 607639"/>
                  <a:gd name="connsiteY11" fmla="*/ 525784 h 606722"/>
                  <a:gd name="connsiteX12" fmla="*/ 182271 w 607639"/>
                  <a:gd name="connsiteY12" fmla="*/ 515737 h 606722"/>
                  <a:gd name="connsiteX13" fmla="*/ 192420 w 607639"/>
                  <a:gd name="connsiteY13" fmla="*/ 505602 h 606722"/>
                  <a:gd name="connsiteX14" fmla="*/ 263266 w 607639"/>
                  <a:gd name="connsiteY14" fmla="*/ 465168 h 606722"/>
                  <a:gd name="connsiteX15" fmla="*/ 415220 w 607639"/>
                  <a:gd name="connsiteY15" fmla="*/ 465168 h 606722"/>
                  <a:gd name="connsiteX16" fmla="*/ 425368 w 607639"/>
                  <a:gd name="connsiteY16" fmla="*/ 475303 h 606722"/>
                  <a:gd name="connsiteX17" fmla="*/ 415220 w 607639"/>
                  <a:gd name="connsiteY17" fmla="*/ 485350 h 606722"/>
                  <a:gd name="connsiteX18" fmla="*/ 263266 w 607639"/>
                  <a:gd name="connsiteY18" fmla="*/ 485350 h 606722"/>
                  <a:gd name="connsiteX19" fmla="*/ 253118 w 607639"/>
                  <a:gd name="connsiteY19" fmla="*/ 475303 h 606722"/>
                  <a:gd name="connsiteX20" fmla="*/ 263266 w 607639"/>
                  <a:gd name="connsiteY20" fmla="*/ 465168 h 606722"/>
                  <a:gd name="connsiteX21" fmla="*/ 192422 w 607639"/>
                  <a:gd name="connsiteY21" fmla="*/ 465168 h 606722"/>
                  <a:gd name="connsiteX22" fmla="*/ 222786 w 607639"/>
                  <a:gd name="connsiteY22" fmla="*/ 465168 h 606722"/>
                  <a:gd name="connsiteX23" fmla="*/ 232937 w 607639"/>
                  <a:gd name="connsiteY23" fmla="*/ 475303 h 606722"/>
                  <a:gd name="connsiteX24" fmla="*/ 222786 w 607639"/>
                  <a:gd name="connsiteY24" fmla="*/ 485350 h 606722"/>
                  <a:gd name="connsiteX25" fmla="*/ 192422 w 607639"/>
                  <a:gd name="connsiteY25" fmla="*/ 485350 h 606722"/>
                  <a:gd name="connsiteX26" fmla="*/ 182271 w 607639"/>
                  <a:gd name="connsiteY26" fmla="*/ 475303 h 606722"/>
                  <a:gd name="connsiteX27" fmla="*/ 192422 w 607639"/>
                  <a:gd name="connsiteY27" fmla="*/ 465168 h 606722"/>
                  <a:gd name="connsiteX28" fmla="*/ 161973 w 607639"/>
                  <a:gd name="connsiteY28" fmla="*/ 444905 h 606722"/>
                  <a:gd name="connsiteX29" fmla="*/ 161973 w 607639"/>
                  <a:gd name="connsiteY29" fmla="*/ 546028 h 606722"/>
                  <a:gd name="connsiteX30" fmla="*/ 445577 w 607639"/>
                  <a:gd name="connsiteY30" fmla="*/ 546028 h 606722"/>
                  <a:gd name="connsiteX31" fmla="*/ 445577 w 607639"/>
                  <a:gd name="connsiteY31" fmla="*/ 444905 h 606722"/>
                  <a:gd name="connsiteX32" fmla="*/ 151914 w 607639"/>
                  <a:gd name="connsiteY32" fmla="*/ 424734 h 606722"/>
                  <a:gd name="connsiteX33" fmla="*/ 455725 w 607639"/>
                  <a:gd name="connsiteY33" fmla="*/ 424734 h 606722"/>
                  <a:gd name="connsiteX34" fmla="*/ 465873 w 607639"/>
                  <a:gd name="connsiteY34" fmla="*/ 434775 h 606722"/>
                  <a:gd name="connsiteX35" fmla="*/ 465873 w 607639"/>
                  <a:gd name="connsiteY35" fmla="*/ 556158 h 606722"/>
                  <a:gd name="connsiteX36" fmla="*/ 455725 w 607639"/>
                  <a:gd name="connsiteY36" fmla="*/ 566288 h 606722"/>
                  <a:gd name="connsiteX37" fmla="*/ 151914 w 607639"/>
                  <a:gd name="connsiteY37" fmla="*/ 566288 h 606722"/>
                  <a:gd name="connsiteX38" fmla="*/ 141766 w 607639"/>
                  <a:gd name="connsiteY38" fmla="*/ 556158 h 606722"/>
                  <a:gd name="connsiteX39" fmla="*/ 141766 w 607639"/>
                  <a:gd name="connsiteY39" fmla="*/ 434775 h 606722"/>
                  <a:gd name="connsiteX40" fmla="*/ 151914 w 607639"/>
                  <a:gd name="connsiteY40" fmla="*/ 424734 h 606722"/>
                  <a:gd name="connsiteX41" fmla="*/ 151914 w 607639"/>
                  <a:gd name="connsiteY41" fmla="*/ 384300 h 606722"/>
                  <a:gd name="connsiteX42" fmla="*/ 455725 w 607639"/>
                  <a:gd name="connsiteY42" fmla="*/ 384300 h 606722"/>
                  <a:gd name="connsiteX43" fmla="*/ 465873 w 607639"/>
                  <a:gd name="connsiteY43" fmla="*/ 394347 h 606722"/>
                  <a:gd name="connsiteX44" fmla="*/ 455725 w 607639"/>
                  <a:gd name="connsiteY44" fmla="*/ 404482 h 606722"/>
                  <a:gd name="connsiteX45" fmla="*/ 151914 w 607639"/>
                  <a:gd name="connsiteY45" fmla="*/ 404482 h 606722"/>
                  <a:gd name="connsiteX46" fmla="*/ 141766 w 607639"/>
                  <a:gd name="connsiteY46" fmla="*/ 394347 h 606722"/>
                  <a:gd name="connsiteX47" fmla="*/ 151914 w 607639"/>
                  <a:gd name="connsiteY47" fmla="*/ 384300 h 606722"/>
                  <a:gd name="connsiteX48" fmla="*/ 394911 w 607639"/>
                  <a:gd name="connsiteY48" fmla="*/ 202241 h 606722"/>
                  <a:gd name="connsiteX49" fmla="*/ 403720 w 607639"/>
                  <a:gd name="connsiteY49" fmla="*/ 206953 h 606722"/>
                  <a:gd name="connsiteX50" fmla="*/ 442516 w 607639"/>
                  <a:gd name="connsiteY50" fmla="*/ 245716 h 606722"/>
                  <a:gd name="connsiteX51" fmla="*/ 442516 w 607639"/>
                  <a:gd name="connsiteY51" fmla="*/ 259851 h 606722"/>
                  <a:gd name="connsiteX52" fmla="*/ 435397 w 607639"/>
                  <a:gd name="connsiteY52" fmla="*/ 262874 h 606722"/>
                  <a:gd name="connsiteX53" fmla="*/ 428368 w 607639"/>
                  <a:gd name="connsiteY53" fmla="*/ 259851 h 606722"/>
                  <a:gd name="connsiteX54" fmla="*/ 405054 w 607639"/>
                  <a:gd name="connsiteY54" fmla="*/ 236558 h 606722"/>
                  <a:gd name="connsiteX55" fmla="*/ 405054 w 607639"/>
                  <a:gd name="connsiteY55" fmla="*/ 353913 h 606722"/>
                  <a:gd name="connsiteX56" fmla="*/ 394911 w 607639"/>
                  <a:gd name="connsiteY56" fmla="*/ 364048 h 606722"/>
                  <a:gd name="connsiteX57" fmla="*/ 384856 w 607639"/>
                  <a:gd name="connsiteY57" fmla="*/ 353913 h 606722"/>
                  <a:gd name="connsiteX58" fmla="*/ 384856 w 607639"/>
                  <a:gd name="connsiteY58" fmla="*/ 236558 h 606722"/>
                  <a:gd name="connsiteX59" fmla="*/ 361542 w 607639"/>
                  <a:gd name="connsiteY59" fmla="*/ 259851 h 606722"/>
                  <a:gd name="connsiteX60" fmla="*/ 347394 w 607639"/>
                  <a:gd name="connsiteY60" fmla="*/ 259851 h 606722"/>
                  <a:gd name="connsiteX61" fmla="*/ 347394 w 607639"/>
                  <a:gd name="connsiteY61" fmla="*/ 245716 h 606722"/>
                  <a:gd name="connsiteX62" fmla="*/ 386101 w 607639"/>
                  <a:gd name="connsiteY62" fmla="*/ 206953 h 606722"/>
                  <a:gd name="connsiteX63" fmla="*/ 394911 w 607639"/>
                  <a:gd name="connsiteY63" fmla="*/ 202241 h 606722"/>
                  <a:gd name="connsiteX64" fmla="*/ 212640 w 607639"/>
                  <a:gd name="connsiteY64" fmla="*/ 202241 h 606722"/>
                  <a:gd name="connsiteX65" fmla="*/ 221449 w 607639"/>
                  <a:gd name="connsiteY65" fmla="*/ 206953 h 606722"/>
                  <a:gd name="connsiteX66" fmla="*/ 260245 w 607639"/>
                  <a:gd name="connsiteY66" fmla="*/ 245716 h 606722"/>
                  <a:gd name="connsiteX67" fmla="*/ 260245 w 607639"/>
                  <a:gd name="connsiteY67" fmla="*/ 259851 h 606722"/>
                  <a:gd name="connsiteX68" fmla="*/ 253126 w 607639"/>
                  <a:gd name="connsiteY68" fmla="*/ 262874 h 606722"/>
                  <a:gd name="connsiteX69" fmla="*/ 246097 w 607639"/>
                  <a:gd name="connsiteY69" fmla="*/ 259851 h 606722"/>
                  <a:gd name="connsiteX70" fmla="*/ 222783 w 607639"/>
                  <a:gd name="connsiteY70" fmla="*/ 236558 h 606722"/>
                  <a:gd name="connsiteX71" fmla="*/ 222783 w 607639"/>
                  <a:gd name="connsiteY71" fmla="*/ 353913 h 606722"/>
                  <a:gd name="connsiteX72" fmla="*/ 212640 w 607639"/>
                  <a:gd name="connsiteY72" fmla="*/ 364048 h 606722"/>
                  <a:gd name="connsiteX73" fmla="*/ 202585 w 607639"/>
                  <a:gd name="connsiteY73" fmla="*/ 353913 h 606722"/>
                  <a:gd name="connsiteX74" fmla="*/ 202585 w 607639"/>
                  <a:gd name="connsiteY74" fmla="*/ 236558 h 606722"/>
                  <a:gd name="connsiteX75" fmla="*/ 179271 w 607639"/>
                  <a:gd name="connsiteY75" fmla="*/ 259851 h 606722"/>
                  <a:gd name="connsiteX76" fmla="*/ 165123 w 607639"/>
                  <a:gd name="connsiteY76" fmla="*/ 259851 h 606722"/>
                  <a:gd name="connsiteX77" fmla="*/ 165123 w 607639"/>
                  <a:gd name="connsiteY77" fmla="*/ 245716 h 606722"/>
                  <a:gd name="connsiteX78" fmla="*/ 203830 w 607639"/>
                  <a:gd name="connsiteY78" fmla="*/ 206953 h 606722"/>
                  <a:gd name="connsiteX79" fmla="*/ 212640 w 607639"/>
                  <a:gd name="connsiteY79" fmla="*/ 202241 h 606722"/>
                  <a:gd name="connsiteX80" fmla="*/ 50644 w 607639"/>
                  <a:gd name="connsiteY80" fmla="*/ 40436 h 606722"/>
                  <a:gd name="connsiteX81" fmla="*/ 20293 w 607639"/>
                  <a:gd name="connsiteY81" fmla="*/ 70741 h 606722"/>
                  <a:gd name="connsiteX82" fmla="*/ 20293 w 607639"/>
                  <a:gd name="connsiteY82" fmla="*/ 556154 h 606722"/>
                  <a:gd name="connsiteX83" fmla="*/ 50644 w 607639"/>
                  <a:gd name="connsiteY83" fmla="*/ 586459 h 606722"/>
                  <a:gd name="connsiteX84" fmla="*/ 556995 w 607639"/>
                  <a:gd name="connsiteY84" fmla="*/ 586459 h 606722"/>
                  <a:gd name="connsiteX85" fmla="*/ 587346 w 607639"/>
                  <a:gd name="connsiteY85" fmla="*/ 556154 h 606722"/>
                  <a:gd name="connsiteX86" fmla="*/ 587346 w 607639"/>
                  <a:gd name="connsiteY86" fmla="*/ 70741 h 606722"/>
                  <a:gd name="connsiteX87" fmla="*/ 556995 w 607639"/>
                  <a:gd name="connsiteY87" fmla="*/ 40436 h 606722"/>
                  <a:gd name="connsiteX88" fmla="*/ 383791 w 607639"/>
                  <a:gd name="connsiteY88" fmla="*/ 40436 h 606722"/>
                  <a:gd name="connsiteX89" fmla="*/ 383791 w 607639"/>
                  <a:gd name="connsiteY89" fmla="*/ 153658 h 606722"/>
                  <a:gd name="connsiteX90" fmla="*/ 372665 w 607639"/>
                  <a:gd name="connsiteY90" fmla="*/ 170899 h 606722"/>
                  <a:gd name="connsiteX91" fmla="*/ 366613 w 607639"/>
                  <a:gd name="connsiteY91" fmla="*/ 171876 h 606722"/>
                  <a:gd name="connsiteX92" fmla="*/ 354419 w 607639"/>
                  <a:gd name="connsiteY92" fmla="*/ 167877 h 606722"/>
                  <a:gd name="connsiteX93" fmla="*/ 303775 w 607639"/>
                  <a:gd name="connsiteY93" fmla="*/ 124330 h 606722"/>
                  <a:gd name="connsiteX94" fmla="*/ 253131 w 607639"/>
                  <a:gd name="connsiteY94" fmla="*/ 167877 h 606722"/>
                  <a:gd name="connsiteX95" fmla="*/ 232927 w 607639"/>
                  <a:gd name="connsiteY95" fmla="*/ 170899 h 606722"/>
                  <a:gd name="connsiteX96" fmla="*/ 221801 w 607639"/>
                  <a:gd name="connsiteY96" fmla="*/ 153658 h 606722"/>
                  <a:gd name="connsiteX97" fmla="*/ 221801 w 607639"/>
                  <a:gd name="connsiteY97" fmla="*/ 40436 h 606722"/>
                  <a:gd name="connsiteX98" fmla="*/ 243073 w 607639"/>
                  <a:gd name="connsiteY98" fmla="*/ 20263 h 606722"/>
                  <a:gd name="connsiteX99" fmla="*/ 243073 w 607639"/>
                  <a:gd name="connsiteY99" fmla="*/ 30305 h 606722"/>
                  <a:gd name="connsiteX100" fmla="*/ 243073 w 607639"/>
                  <a:gd name="connsiteY100" fmla="*/ 149659 h 606722"/>
                  <a:gd name="connsiteX101" fmla="*/ 296744 w 607639"/>
                  <a:gd name="connsiteY101" fmla="*/ 103179 h 606722"/>
                  <a:gd name="connsiteX102" fmla="*/ 303775 w 607639"/>
                  <a:gd name="connsiteY102" fmla="*/ 101135 h 606722"/>
                  <a:gd name="connsiteX103" fmla="*/ 310895 w 607639"/>
                  <a:gd name="connsiteY103" fmla="*/ 103179 h 606722"/>
                  <a:gd name="connsiteX104" fmla="*/ 364566 w 607639"/>
                  <a:gd name="connsiteY104" fmla="*/ 149659 h 606722"/>
                  <a:gd name="connsiteX105" fmla="*/ 364566 w 607639"/>
                  <a:gd name="connsiteY105" fmla="*/ 30305 h 606722"/>
                  <a:gd name="connsiteX106" fmla="*/ 364566 w 607639"/>
                  <a:gd name="connsiteY106" fmla="*/ 20263 h 606722"/>
                  <a:gd name="connsiteX107" fmla="*/ 231948 w 607639"/>
                  <a:gd name="connsiteY107" fmla="*/ 0 h 606722"/>
                  <a:gd name="connsiteX108" fmla="*/ 232927 w 607639"/>
                  <a:gd name="connsiteY108" fmla="*/ 0 h 606722"/>
                  <a:gd name="connsiteX109" fmla="*/ 373644 w 607639"/>
                  <a:gd name="connsiteY109" fmla="*/ 0 h 606722"/>
                  <a:gd name="connsiteX110" fmla="*/ 374712 w 607639"/>
                  <a:gd name="connsiteY110" fmla="*/ 0 h 606722"/>
                  <a:gd name="connsiteX111" fmla="*/ 384859 w 607639"/>
                  <a:gd name="connsiteY111" fmla="*/ 10131 h 606722"/>
                  <a:gd name="connsiteX112" fmla="*/ 384859 w 607639"/>
                  <a:gd name="connsiteY112" fmla="*/ 20263 h 606722"/>
                  <a:gd name="connsiteX113" fmla="*/ 556995 w 607639"/>
                  <a:gd name="connsiteY113" fmla="*/ 20263 h 606722"/>
                  <a:gd name="connsiteX114" fmla="*/ 607639 w 607639"/>
                  <a:gd name="connsiteY114" fmla="*/ 70741 h 606722"/>
                  <a:gd name="connsiteX115" fmla="*/ 607639 w 607639"/>
                  <a:gd name="connsiteY115" fmla="*/ 556154 h 606722"/>
                  <a:gd name="connsiteX116" fmla="*/ 556995 w 607639"/>
                  <a:gd name="connsiteY116" fmla="*/ 606722 h 606722"/>
                  <a:gd name="connsiteX117" fmla="*/ 50644 w 607639"/>
                  <a:gd name="connsiteY117" fmla="*/ 606722 h 606722"/>
                  <a:gd name="connsiteX118" fmla="*/ 0 w 607639"/>
                  <a:gd name="connsiteY118" fmla="*/ 556154 h 606722"/>
                  <a:gd name="connsiteX119" fmla="*/ 0 w 607639"/>
                  <a:gd name="connsiteY119" fmla="*/ 70741 h 606722"/>
                  <a:gd name="connsiteX120" fmla="*/ 50644 w 607639"/>
                  <a:gd name="connsiteY120" fmla="*/ 20263 h 606722"/>
                  <a:gd name="connsiteX121" fmla="*/ 221801 w 607639"/>
                  <a:gd name="connsiteY121" fmla="*/ 20263 h 606722"/>
                  <a:gd name="connsiteX122" fmla="*/ 221801 w 607639"/>
                  <a:gd name="connsiteY122" fmla="*/ 10131 h 606722"/>
                  <a:gd name="connsiteX123" fmla="*/ 231948 w 607639"/>
                  <a:gd name="connsiteY12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7639" h="606722">
                    <a:moveTo>
                      <a:pt x="344259" y="505602"/>
                    </a:moveTo>
                    <a:lnTo>
                      <a:pt x="415219" y="505602"/>
                    </a:lnTo>
                    <a:cubicBezTo>
                      <a:pt x="421273" y="505602"/>
                      <a:pt x="425369" y="509603"/>
                      <a:pt x="425369" y="515737"/>
                    </a:cubicBezTo>
                    <a:cubicBezTo>
                      <a:pt x="425369" y="521783"/>
                      <a:pt x="421273" y="525784"/>
                      <a:pt x="415219" y="525784"/>
                    </a:cubicBezTo>
                    <a:lnTo>
                      <a:pt x="344259" y="525784"/>
                    </a:lnTo>
                    <a:cubicBezTo>
                      <a:pt x="338205" y="525784"/>
                      <a:pt x="334198" y="521783"/>
                      <a:pt x="334198" y="515737"/>
                    </a:cubicBezTo>
                    <a:cubicBezTo>
                      <a:pt x="334198" y="509603"/>
                      <a:pt x="338205" y="505602"/>
                      <a:pt x="344259" y="505602"/>
                    </a:cubicBezTo>
                    <a:close/>
                    <a:moveTo>
                      <a:pt x="192420" y="505602"/>
                    </a:moveTo>
                    <a:lnTo>
                      <a:pt x="303797" y="505602"/>
                    </a:lnTo>
                    <a:cubicBezTo>
                      <a:pt x="309940" y="505602"/>
                      <a:pt x="313946" y="509603"/>
                      <a:pt x="313946" y="515737"/>
                    </a:cubicBezTo>
                    <a:cubicBezTo>
                      <a:pt x="313946" y="521783"/>
                      <a:pt x="309940" y="525784"/>
                      <a:pt x="303797" y="525784"/>
                    </a:cubicBezTo>
                    <a:lnTo>
                      <a:pt x="192420" y="525784"/>
                    </a:lnTo>
                    <a:cubicBezTo>
                      <a:pt x="186366" y="525784"/>
                      <a:pt x="182271" y="521783"/>
                      <a:pt x="182271" y="515737"/>
                    </a:cubicBezTo>
                    <a:cubicBezTo>
                      <a:pt x="182271" y="509603"/>
                      <a:pt x="186366" y="505602"/>
                      <a:pt x="192420" y="505602"/>
                    </a:cubicBezTo>
                    <a:close/>
                    <a:moveTo>
                      <a:pt x="263266" y="465168"/>
                    </a:moveTo>
                    <a:lnTo>
                      <a:pt x="415220" y="465168"/>
                    </a:lnTo>
                    <a:cubicBezTo>
                      <a:pt x="421273" y="465168"/>
                      <a:pt x="425368" y="469169"/>
                      <a:pt x="425368" y="475303"/>
                    </a:cubicBezTo>
                    <a:cubicBezTo>
                      <a:pt x="425368" y="481349"/>
                      <a:pt x="421273" y="485350"/>
                      <a:pt x="415220" y="485350"/>
                    </a:cubicBezTo>
                    <a:lnTo>
                      <a:pt x="263266" y="485350"/>
                    </a:lnTo>
                    <a:cubicBezTo>
                      <a:pt x="257213" y="485350"/>
                      <a:pt x="253118" y="481349"/>
                      <a:pt x="253118" y="475303"/>
                    </a:cubicBezTo>
                    <a:cubicBezTo>
                      <a:pt x="253118" y="469169"/>
                      <a:pt x="257213" y="465168"/>
                      <a:pt x="263266" y="465168"/>
                    </a:cubicBezTo>
                    <a:close/>
                    <a:moveTo>
                      <a:pt x="192422" y="465168"/>
                    </a:moveTo>
                    <a:lnTo>
                      <a:pt x="222786" y="465168"/>
                    </a:lnTo>
                    <a:cubicBezTo>
                      <a:pt x="228841" y="465168"/>
                      <a:pt x="232937" y="469169"/>
                      <a:pt x="232937" y="475303"/>
                    </a:cubicBezTo>
                    <a:cubicBezTo>
                      <a:pt x="232937" y="481349"/>
                      <a:pt x="228841" y="485350"/>
                      <a:pt x="222786" y="485350"/>
                    </a:cubicBezTo>
                    <a:lnTo>
                      <a:pt x="192422" y="485350"/>
                    </a:lnTo>
                    <a:cubicBezTo>
                      <a:pt x="186367" y="485350"/>
                      <a:pt x="182271" y="481349"/>
                      <a:pt x="182271" y="475303"/>
                    </a:cubicBezTo>
                    <a:cubicBezTo>
                      <a:pt x="182271" y="469169"/>
                      <a:pt x="186367" y="465168"/>
                      <a:pt x="192422" y="465168"/>
                    </a:cubicBezTo>
                    <a:close/>
                    <a:moveTo>
                      <a:pt x="161973" y="444905"/>
                    </a:moveTo>
                    <a:lnTo>
                      <a:pt x="161973" y="546028"/>
                    </a:lnTo>
                    <a:lnTo>
                      <a:pt x="445577" y="546028"/>
                    </a:lnTo>
                    <a:lnTo>
                      <a:pt x="445577" y="444905"/>
                    </a:lnTo>
                    <a:close/>
                    <a:moveTo>
                      <a:pt x="151914" y="424734"/>
                    </a:moveTo>
                    <a:lnTo>
                      <a:pt x="455725" y="424734"/>
                    </a:lnTo>
                    <a:cubicBezTo>
                      <a:pt x="461778" y="424734"/>
                      <a:pt x="465873" y="428733"/>
                      <a:pt x="465873" y="434775"/>
                    </a:cubicBezTo>
                    <a:lnTo>
                      <a:pt x="465873" y="556158"/>
                    </a:lnTo>
                    <a:cubicBezTo>
                      <a:pt x="465873" y="562200"/>
                      <a:pt x="461778" y="566288"/>
                      <a:pt x="455725" y="566288"/>
                    </a:cubicBezTo>
                    <a:lnTo>
                      <a:pt x="151914" y="566288"/>
                    </a:lnTo>
                    <a:cubicBezTo>
                      <a:pt x="145772" y="566288"/>
                      <a:pt x="141766" y="562200"/>
                      <a:pt x="141766" y="556158"/>
                    </a:cubicBezTo>
                    <a:lnTo>
                      <a:pt x="141766" y="434775"/>
                    </a:lnTo>
                    <a:cubicBezTo>
                      <a:pt x="141766" y="428733"/>
                      <a:pt x="145772" y="424734"/>
                      <a:pt x="151914" y="424734"/>
                    </a:cubicBezTo>
                    <a:close/>
                    <a:moveTo>
                      <a:pt x="151914" y="384300"/>
                    </a:moveTo>
                    <a:lnTo>
                      <a:pt x="455725" y="384300"/>
                    </a:lnTo>
                    <a:cubicBezTo>
                      <a:pt x="461778" y="384300"/>
                      <a:pt x="465873" y="388301"/>
                      <a:pt x="465873" y="394347"/>
                    </a:cubicBezTo>
                    <a:cubicBezTo>
                      <a:pt x="465873" y="400481"/>
                      <a:pt x="461778" y="404482"/>
                      <a:pt x="455725" y="404482"/>
                    </a:cubicBezTo>
                    <a:lnTo>
                      <a:pt x="151914" y="404482"/>
                    </a:lnTo>
                    <a:cubicBezTo>
                      <a:pt x="145772" y="404482"/>
                      <a:pt x="141766" y="400481"/>
                      <a:pt x="141766" y="394347"/>
                    </a:cubicBezTo>
                    <a:cubicBezTo>
                      <a:pt x="141766" y="388301"/>
                      <a:pt x="145772" y="384300"/>
                      <a:pt x="151914" y="384300"/>
                    </a:cubicBezTo>
                    <a:close/>
                    <a:moveTo>
                      <a:pt x="394911" y="202241"/>
                    </a:moveTo>
                    <a:cubicBezTo>
                      <a:pt x="399004" y="202241"/>
                      <a:pt x="402118" y="204019"/>
                      <a:pt x="403720" y="206953"/>
                    </a:cubicBezTo>
                    <a:lnTo>
                      <a:pt x="442516" y="245716"/>
                    </a:lnTo>
                    <a:cubicBezTo>
                      <a:pt x="446609" y="249716"/>
                      <a:pt x="446609" y="255851"/>
                      <a:pt x="442516" y="259851"/>
                    </a:cubicBezTo>
                    <a:cubicBezTo>
                      <a:pt x="440469" y="261896"/>
                      <a:pt x="438512" y="262874"/>
                      <a:pt x="435397" y="262874"/>
                    </a:cubicBezTo>
                    <a:cubicBezTo>
                      <a:pt x="432372" y="262874"/>
                      <a:pt x="430414" y="261896"/>
                      <a:pt x="428368" y="259851"/>
                    </a:cubicBezTo>
                    <a:lnTo>
                      <a:pt x="405054" y="236558"/>
                    </a:lnTo>
                    <a:lnTo>
                      <a:pt x="405054" y="353913"/>
                    </a:lnTo>
                    <a:cubicBezTo>
                      <a:pt x="405054" y="359958"/>
                      <a:pt x="401050" y="364048"/>
                      <a:pt x="394911" y="364048"/>
                    </a:cubicBezTo>
                    <a:cubicBezTo>
                      <a:pt x="388860" y="364048"/>
                      <a:pt x="384856" y="359958"/>
                      <a:pt x="384856" y="353913"/>
                    </a:cubicBezTo>
                    <a:lnTo>
                      <a:pt x="384856" y="236558"/>
                    </a:lnTo>
                    <a:lnTo>
                      <a:pt x="361542" y="259851"/>
                    </a:lnTo>
                    <a:cubicBezTo>
                      <a:pt x="357449" y="263941"/>
                      <a:pt x="351398" y="263941"/>
                      <a:pt x="347394" y="259851"/>
                    </a:cubicBezTo>
                    <a:cubicBezTo>
                      <a:pt x="343301" y="255851"/>
                      <a:pt x="343301" y="249716"/>
                      <a:pt x="347394" y="245716"/>
                    </a:cubicBezTo>
                    <a:lnTo>
                      <a:pt x="386101" y="206953"/>
                    </a:lnTo>
                    <a:cubicBezTo>
                      <a:pt x="387792" y="204019"/>
                      <a:pt x="390906" y="202241"/>
                      <a:pt x="394911" y="202241"/>
                    </a:cubicBezTo>
                    <a:close/>
                    <a:moveTo>
                      <a:pt x="212640" y="202241"/>
                    </a:moveTo>
                    <a:cubicBezTo>
                      <a:pt x="216733" y="202241"/>
                      <a:pt x="219847" y="204019"/>
                      <a:pt x="221449" y="206953"/>
                    </a:cubicBezTo>
                    <a:lnTo>
                      <a:pt x="260245" y="245716"/>
                    </a:lnTo>
                    <a:cubicBezTo>
                      <a:pt x="264338" y="249716"/>
                      <a:pt x="264338" y="255851"/>
                      <a:pt x="260245" y="259851"/>
                    </a:cubicBezTo>
                    <a:cubicBezTo>
                      <a:pt x="258198" y="261896"/>
                      <a:pt x="256241" y="262874"/>
                      <a:pt x="253126" y="262874"/>
                    </a:cubicBezTo>
                    <a:cubicBezTo>
                      <a:pt x="250101" y="262874"/>
                      <a:pt x="248143" y="261896"/>
                      <a:pt x="246097" y="259851"/>
                    </a:cubicBezTo>
                    <a:lnTo>
                      <a:pt x="222783" y="236558"/>
                    </a:lnTo>
                    <a:lnTo>
                      <a:pt x="222783" y="353913"/>
                    </a:lnTo>
                    <a:cubicBezTo>
                      <a:pt x="222783" y="359958"/>
                      <a:pt x="218779" y="364048"/>
                      <a:pt x="212640" y="364048"/>
                    </a:cubicBezTo>
                    <a:cubicBezTo>
                      <a:pt x="206589" y="364048"/>
                      <a:pt x="202585" y="359958"/>
                      <a:pt x="202585" y="353913"/>
                    </a:cubicBezTo>
                    <a:lnTo>
                      <a:pt x="202585" y="236558"/>
                    </a:lnTo>
                    <a:lnTo>
                      <a:pt x="179271" y="259851"/>
                    </a:lnTo>
                    <a:cubicBezTo>
                      <a:pt x="175178" y="263941"/>
                      <a:pt x="169127" y="263941"/>
                      <a:pt x="165123" y="259851"/>
                    </a:cubicBezTo>
                    <a:cubicBezTo>
                      <a:pt x="161030" y="255851"/>
                      <a:pt x="161030" y="249716"/>
                      <a:pt x="165123" y="245716"/>
                    </a:cubicBezTo>
                    <a:lnTo>
                      <a:pt x="203830" y="206953"/>
                    </a:lnTo>
                    <a:cubicBezTo>
                      <a:pt x="205521" y="204019"/>
                      <a:pt x="208635" y="202241"/>
                      <a:pt x="212640" y="202241"/>
                    </a:cubicBezTo>
                    <a:close/>
                    <a:moveTo>
                      <a:pt x="50644" y="40436"/>
                    </a:moveTo>
                    <a:cubicBezTo>
                      <a:pt x="33377" y="40436"/>
                      <a:pt x="20293" y="53589"/>
                      <a:pt x="20293" y="70741"/>
                    </a:cubicBezTo>
                    <a:lnTo>
                      <a:pt x="20293" y="556154"/>
                    </a:lnTo>
                    <a:cubicBezTo>
                      <a:pt x="20293" y="573307"/>
                      <a:pt x="33377" y="586459"/>
                      <a:pt x="50644" y="586459"/>
                    </a:cubicBezTo>
                    <a:lnTo>
                      <a:pt x="556995" y="586459"/>
                    </a:lnTo>
                    <a:cubicBezTo>
                      <a:pt x="574173" y="586459"/>
                      <a:pt x="587346" y="573307"/>
                      <a:pt x="587346" y="556154"/>
                    </a:cubicBezTo>
                    <a:lnTo>
                      <a:pt x="587346" y="70741"/>
                    </a:lnTo>
                    <a:cubicBezTo>
                      <a:pt x="587346" y="53589"/>
                      <a:pt x="574173" y="40436"/>
                      <a:pt x="556995" y="40436"/>
                    </a:cubicBezTo>
                    <a:lnTo>
                      <a:pt x="383791" y="40436"/>
                    </a:lnTo>
                    <a:lnTo>
                      <a:pt x="383791" y="153658"/>
                    </a:lnTo>
                    <a:cubicBezTo>
                      <a:pt x="383791" y="160768"/>
                      <a:pt x="379786" y="167877"/>
                      <a:pt x="372665" y="170899"/>
                    </a:cubicBezTo>
                    <a:cubicBezTo>
                      <a:pt x="371686" y="171876"/>
                      <a:pt x="368660" y="171876"/>
                      <a:pt x="366613" y="171876"/>
                    </a:cubicBezTo>
                    <a:cubicBezTo>
                      <a:pt x="362518" y="171876"/>
                      <a:pt x="358513" y="169832"/>
                      <a:pt x="354419" y="167877"/>
                    </a:cubicBezTo>
                    <a:lnTo>
                      <a:pt x="303775" y="124330"/>
                    </a:lnTo>
                    <a:lnTo>
                      <a:pt x="253131" y="167877"/>
                    </a:lnTo>
                    <a:cubicBezTo>
                      <a:pt x="247079" y="172943"/>
                      <a:pt x="240047" y="173920"/>
                      <a:pt x="232927" y="170899"/>
                    </a:cubicBezTo>
                    <a:cubicBezTo>
                      <a:pt x="225806" y="167877"/>
                      <a:pt x="221801" y="161745"/>
                      <a:pt x="221801" y="153658"/>
                    </a:cubicBezTo>
                    <a:lnTo>
                      <a:pt x="221801" y="40436"/>
                    </a:lnTo>
                    <a:close/>
                    <a:moveTo>
                      <a:pt x="243073" y="20263"/>
                    </a:moveTo>
                    <a:lnTo>
                      <a:pt x="243073" y="30305"/>
                    </a:lnTo>
                    <a:lnTo>
                      <a:pt x="243073" y="149659"/>
                    </a:lnTo>
                    <a:lnTo>
                      <a:pt x="296744" y="103179"/>
                    </a:lnTo>
                    <a:cubicBezTo>
                      <a:pt x="298702" y="102113"/>
                      <a:pt x="301817" y="101135"/>
                      <a:pt x="303775" y="101135"/>
                    </a:cubicBezTo>
                    <a:cubicBezTo>
                      <a:pt x="305822" y="101135"/>
                      <a:pt x="308848" y="102113"/>
                      <a:pt x="310895" y="103179"/>
                    </a:cubicBezTo>
                    <a:lnTo>
                      <a:pt x="364566" y="149659"/>
                    </a:lnTo>
                    <a:lnTo>
                      <a:pt x="364566" y="30305"/>
                    </a:lnTo>
                    <a:lnTo>
                      <a:pt x="364566" y="20263"/>
                    </a:lnTo>
                    <a:close/>
                    <a:moveTo>
                      <a:pt x="231948" y="0"/>
                    </a:moveTo>
                    <a:lnTo>
                      <a:pt x="232927" y="0"/>
                    </a:lnTo>
                    <a:lnTo>
                      <a:pt x="373644" y="0"/>
                    </a:lnTo>
                    <a:lnTo>
                      <a:pt x="374712" y="0"/>
                    </a:lnTo>
                    <a:cubicBezTo>
                      <a:pt x="380765" y="0"/>
                      <a:pt x="384859" y="4088"/>
                      <a:pt x="384859" y="10131"/>
                    </a:cubicBezTo>
                    <a:lnTo>
                      <a:pt x="384859" y="20263"/>
                    </a:lnTo>
                    <a:lnTo>
                      <a:pt x="556995" y="20263"/>
                    </a:lnTo>
                    <a:cubicBezTo>
                      <a:pt x="585299" y="20263"/>
                      <a:pt x="607639" y="42480"/>
                      <a:pt x="607639" y="70741"/>
                    </a:cubicBezTo>
                    <a:lnTo>
                      <a:pt x="607639" y="556154"/>
                    </a:lnTo>
                    <a:cubicBezTo>
                      <a:pt x="607639" y="584415"/>
                      <a:pt x="585299" y="606722"/>
                      <a:pt x="556995" y="606722"/>
                    </a:cubicBezTo>
                    <a:lnTo>
                      <a:pt x="50644" y="606722"/>
                    </a:lnTo>
                    <a:cubicBezTo>
                      <a:pt x="22251" y="606722"/>
                      <a:pt x="0" y="584415"/>
                      <a:pt x="0" y="556154"/>
                    </a:cubicBezTo>
                    <a:lnTo>
                      <a:pt x="0" y="70741"/>
                    </a:lnTo>
                    <a:cubicBezTo>
                      <a:pt x="0" y="42480"/>
                      <a:pt x="22251" y="20263"/>
                      <a:pt x="50644" y="20263"/>
                    </a:cubicBezTo>
                    <a:lnTo>
                      <a:pt x="221801" y="20263"/>
                    </a:lnTo>
                    <a:lnTo>
                      <a:pt x="221801" y="10131"/>
                    </a:lnTo>
                    <a:cubicBezTo>
                      <a:pt x="221801" y="4088"/>
                      <a:pt x="225806" y="0"/>
                      <a:pt x="231948" y="0"/>
                    </a:cubicBezTo>
                    <a:close/>
                  </a:path>
                </a:pathLst>
              </a:custGeom>
              <a:solidFill>
                <a:srgbClr val="32373A"/>
              </a:solidFill>
              <a:ln>
                <a:noFill/>
              </a:ln>
            </p:spPr>
          </p:sp>
          <p:sp>
            <p:nvSpPr>
              <p:cNvPr id="205" name="promotion_296960"/>
              <p:cNvSpPr>
                <a:spLocks noChangeAspect="1"/>
              </p:cNvSpPr>
              <p:nvPr/>
            </p:nvSpPr>
            <p:spPr bwMode="auto">
              <a:xfrm>
                <a:off x="7832036" y="3362379"/>
                <a:ext cx="97338" cy="946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157" h="589433">
                    <a:moveTo>
                      <a:pt x="265770" y="535758"/>
                    </a:moveTo>
                    <a:cubicBezTo>
                      <a:pt x="259956" y="537033"/>
                      <a:pt x="255701" y="542131"/>
                      <a:pt x="255701" y="548362"/>
                    </a:cubicBezTo>
                    <a:cubicBezTo>
                      <a:pt x="255701" y="555302"/>
                      <a:pt x="261374" y="561108"/>
                      <a:pt x="268323" y="561108"/>
                    </a:cubicBezTo>
                    <a:cubicBezTo>
                      <a:pt x="275414" y="561108"/>
                      <a:pt x="281087" y="555302"/>
                      <a:pt x="281087" y="548362"/>
                    </a:cubicBezTo>
                    <a:cubicBezTo>
                      <a:pt x="281087" y="542131"/>
                      <a:pt x="276832" y="537033"/>
                      <a:pt x="271018" y="535758"/>
                    </a:cubicBezTo>
                    <a:cubicBezTo>
                      <a:pt x="270167" y="536041"/>
                      <a:pt x="269316" y="536041"/>
                      <a:pt x="268323" y="536041"/>
                    </a:cubicBezTo>
                    <a:cubicBezTo>
                      <a:pt x="267472" y="536041"/>
                      <a:pt x="266621" y="536041"/>
                      <a:pt x="265770" y="535758"/>
                    </a:cubicBezTo>
                    <a:close/>
                    <a:moveTo>
                      <a:pt x="57017" y="493288"/>
                    </a:moveTo>
                    <a:cubicBezTo>
                      <a:pt x="41274" y="493288"/>
                      <a:pt x="28367" y="506178"/>
                      <a:pt x="28367" y="521902"/>
                    </a:cubicBezTo>
                    <a:cubicBezTo>
                      <a:pt x="28367" y="537768"/>
                      <a:pt x="41274" y="550517"/>
                      <a:pt x="57017" y="550517"/>
                    </a:cubicBezTo>
                    <a:cubicBezTo>
                      <a:pt x="72760" y="550517"/>
                      <a:pt x="85667" y="537768"/>
                      <a:pt x="85667" y="521902"/>
                    </a:cubicBezTo>
                    <a:cubicBezTo>
                      <a:pt x="85667" y="506178"/>
                      <a:pt x="72760" y="493288"/>
                      <a:pt x="57017" y="493288"/>
                    </a:cubicBezTo>
                    <a:close/>
                    <a:moveTo>
                      <a:pt x="57017" y="464956"/>
                    </a:moveTo>
                    <a:cubicBezTo>
                      <a:pt x="88504" y="464956"/>
                      <a:pt x="114034" y="490596"/>
                      <a:pt x="114034" y="521902"/>
                    </a:cubicBezTo>
                    <a:cubicBezTo>
                      <a:pt x="114034" y="553351"/>
                      <a:pt x="88504" y="578849"/>
                      <a:pt x="57017" y="578849"/>
                    </a:cubicBezTo>
                    <a:cubicBezTo>
                      <a:pt x="25530" y="578849"/>
                      <a:pt x="0" y="553351"/>
                      <a:pt x="0" y="521902"/>
                    </a:cubicBezTo>
                    <a:cubicBezTo>
                      <a:pt x="0" y="490596"/>
                      <a:pt x="25530" y="464956"/>
                      <a:pt x="57017" y="464956"/>
                    </a:cubicBezTo>
                    <a:close/>
                    <a:moveTo>
                      <a:pt x="268323" y="244299"/>
                    </a:moveTo>
                    <a:cubicBezTo>
                      <a:pt x="238541" y="244299"/>
                      <a:pt x="213156" y="264126"/>
                      <a:pt x="204789" y="291318"/>
                    </a:cubicBezTo>
                    <a:cubicBezTo>
                      <a:pt x="204647" y="291601"/>
                      <a:pt x="204647" y="291884"/>
                      <a:pt x="204505" y="292167"/>
                    </a:cubicBezTo>
                    <a:cubicBezTo>
                      <a:pt x="202803" y="298115"/>
                      <a:pt x="201811" y="304347"/>
                      <a:pt x="201811" y="310861"/>
                    </a:cubicBezTo>
                    <a:cubicBezTo>
                      <a:pt x="201811" y="347400"/>
                      <a:pt x="231734" y="377282"/>
                      <a:pt x="268323" y="377282"/>
                    </a:cubicBezTo>
                    <a:cubicBezTo>
                      <a:pt x="305054" y="377282"/>
                      <a:pt x="334977" y="347400"/>
                      <a:pt x="334977" y="310861"/>
                    </a:cubicBezTo>
                    <a:cubicBezTo>
                      <a:pt x="334977" y="274181"/>
                      <a:pt x="305054" y="244299"/>
                      <a:pt x="268323" y="244299"/>
                    </a:cubicBezTo>
                    <a:close/>
                    <a:moveTo>
                      <a:pt x="549140" y="201561"/>
                    </a:moveTo>
                    <a:cubicBezTo>
                      <a:pt x="533254" y="201561"/>
                      <a:pt x="520489" y="214448"/>
                      <a:pt x="520489" y="230167"/>
                    </a:cubicBezTo>
                    <a:cubicBezTo>
                      <a:pt x="520489" y="246028"/>
                      <a:pt x="533254" y="258774"/>
                      <a:pt x="549140" y="258774"/>
                    </a:cubicBezTo>
                    <a:cubicBezTo>
                      <a:pt x="564883" y="258774"/>
                      <a:pt x="577790" y="246028"/>
                      <a:pt x="577790" y="230167"/>
                    </a:cubicBezTo>
                    <a:cubicBezTo>
                      <a:pt x="577790" y="214448"/>
                      <a:pt x="564883" y="201561"/>
                      <a:pt x="549140" y="201561"/>
                    </a:cubicBezTo>
                    <a:close/>
                    <a:moveTo>
                      <a:pt x="83960" y="190482"/>
                    </a:moveTo>
                    <a:cubicBezTo>
                      <a:pt x="76869" y="190482"/>
                      <a:pt x="71197" y="196289"/>
                      <a:pt x="71197" y="203228"/>
                    </a:cubicBezTo>
                    <a:cubicBezTo>
                      <a:pt x="71197" y="210309"/>
                      <a:pt x="76869" y="215974"/>
                      <a:pt x="83960" y="215974"/>
                    </a:cubicBezTo>
                    <a:cubicBezTo>
                      <a:pt x="91051" y="215974"/>
                      <a:pt x="96724" y="210309"/>
                      <a:pt x="96724" y="203228"/>
                    </a:cubicBezTo>
                    <a:cubicBezTo>
                      <a:pt x="96724" y="196289"/>
                      <a:pt x="91051" y="190482"/>
                      <a:pt x="83960" y="190482"/>
                    </a:cubicBezTo>
                    <a:close/>
                    <a:moveTo>
                      <a:pt x="549140" y="173238"/>
                    </a:moveTo>
                    <a:cubicBezTo>
                      <a:pt x="580485" y="173238"/>
                      <a:pt x="606157" y="198870"/>
                      <a:pt x="606157" y="230167"/>
                    </a:cubicBezTo>
                    <a:cubicBezTo>
                      <a:pt x="606157" y="261606"/>
                      <a:pt x="580485" y="287097"/>
                      <a:pt x="549140" y="287097"/>
                    </a:cubicBezTo>
                    <a:cubicBezTo>
                      <a:pt x="529141" y="287097"/>
                      <a:pt x="511696" y="276901"/>
                      <a:pt x="501484" y="261323"/>
                    </a:cubicBezTo>
                    <a:lnTo>
                      <a:pt x="398796" y="296302"/>
                    </a:lnTo>
                    <a:cubicBezTo>
                      <a:pt x="397378" y="296868"/>
                      <a:pt x="395818" y="297010"/>
                      <a:pt x="394257" y="297010"/>
                    </a:cubicBezTo>
                    <a:cubicBezTo>
                      <a:pt x="388442" y="297010"/>
                      <a:pt x="382911" y="293328"/>
                      <a:pt x="380925" y="287522"/>
                    </a:cubicBezTo>
                    <a:cubicBezTo>
                      <a:pt x="378372" y="280016"/>
                      <a:pt x="382343" y="271944"/>
                      <a:pt x="389719" y="269537"/>
                    </a:cubicBezTo>
                    <a:lnTo>
                      <a:pt x="492264" y="234558"/>
                    </a:lnTo>
                    <a:cubicBezTo>
                      <a:pt x="492123" y="233141"/>
                      <a:pt x="492123" y="231725"/>
                      <a:pt x="492123" y="230167"/>
                    </a:cubicBezTo>
                    <a:cubicBezTo>
                      <a:pt x="492123" y="198870"/>
                      <a:pt x="517653" y="173238"/>
                      <a:pt x="549140" y="173238"/>
                    </a:cubicBezTo>
                    <a:close/>
                    <a:moveTo>
                      <a:pt x="268323" y="28325"/>
                    </a:moveTo>
                    <a:cubicBezTo>
                      <a:pt x="252581" y="28325"/>
                      <a:pt x="239676" y="41212"/>
                      <a:pt x="239676" y="56932"/>
                    </a:cubicBezTo>
                    <a:cubicBezTo>
                      <a:pt x="239676" y="72794"/>
                      <a:pt x="252581" y="85540"/>
                      <a:pt x="268323" y="85540"/>
                    </a:cubicBezTo>
                    <a:cubicBezTo>
                      <a:pt x="284207" y="85540"/>
                      <a:pt x="296970" y="72794"/>
                      <a:pt x="296970" y="56932"/>
                    </a:cubicBezTo>
                    <a:cubicBezTo>
                      <a:pt x="296970" y="41212"/>
                      <a:pt x="284207" y="28325"/>
                      <a:pt x="268323" y="28325"/>
                    </a:cubicBezTo>
                    <a:close/>
                    <a:moveTo>
                      <a:pt x="268323" y="0"/>
                    </a:moveTo>
                    <a:cubicBezTo>
                      <a:pt x="299807" y="0"/>
                      <a:pt x="325334" y="25634"/>
                      <a:pt x="325334" y="56932"/>
                    </a:cubicBezTo>
                    <a:cubicBezTo>
                      <a:pt x="325334" y="83416"/>
                      <a:pt x="307181" y="105792"/>
                      <a:pt x="282505" y="112165"/>
                    </a:cubicBezTo>
                    <a:lnTo>
                      <a:pt x="282505" y="217107"/>
                    </a:lnTo>
                    <a:cubicBezTo>
                      <a:pt x="328170" y="223905"/>
                      <a:pt x="363341" y="263418"/>
                      <a:pt x="363341" y="310861"/>
                    </a:cubicBezTo>
                    <a:cubicBezTo>
                      <a:pt x="363341" y="358305"/>
                      <a:pt x="328170" y="397676"/>
                      <a:pt x="282505" y="404616"/>
                    </a:cubicBezTo>
                    <a:lnTo>
                      <a:pt x="282505" y="509700"/>
                    </a:lnTo>
                    <a:cubicBezTo>
                      <a:pt x="298247" y="515506"/>
                      <a:pt x="309450" y="530660"/>
                      <a:pt x="309450" y="548362"/>
                    </a:cubicBezTo>
                    <a:cubicBezTo>
                      <a:pt x="309450" y="570880"/>
                      <a:pt x="291014" y="589433"/>
                      <a:pt x="268323" y="589433"/>
                    </a:cubicBezTo>
                    <a:cubicBezTo>
                      <a:pt x="245774" y="589433"/>
                      <a:pt x="227338" y="570880"/>
                      <a:pt x="227338" y="548362"/>
                    </a:cubicBezTo>
                    <a:cubicBezTo>
                      <a:pt x="227338" y="530660"/>
                      <a:pt x="238541" y="515506"/>
                      <a:pt x="254141" y="509700"/>
                    </a:cubicBezTo>
                    <a:lnTo>
                      <a:pt x="254141" y="404616"/>
                    </a:lnTo>
                    <a:cubicBezTo>
                      <a:pt x="238541" y="402208"/>
                      <a:pt x="224218" y="396118"/>
                      <a:pt x="212022" y="387054"/>
                    </a:cubicBezTo>
                    <a:lnTo>
                      <a:pt x="132320" y="466646"/>
                    </a:lnTo>
                    <a:cubicBezTo>
                      <a:pt x="129625" y="469479"/>
                      <a:pt x="125938" y="470895"/>
                      <a:pt x="122393" y="470895"/>
                    </a:cubicBezTo>
                    <a:cubicBezTo>
                      <a:pt x="118705" y="470895"/>
                      <a:pt x="115018" y="469479"/>
                      <a:pt x="112324" y="466646"/>
                    </a:cubicBezTo>
                    <a:cubicBezTo>
                      <a:pt x="106793" y="461123"/>
                      <a:pt x="106793" y="452201"/>
                      <a:pt x="112324" y="446677"/>
                    </a:cubicBezTo>
                    <a:lnTo>
                      <a:pt x="192025" y="367086"/>
                    </a:lnTo>
                    <a:cubicBezTo>
                      <a:pt x="180396" y="351366"/>
                      <a:pt x="173447" y="331822"/>
                      <a:pt x="173447" y="310861"/>
                    </a:cubicBezTo>
                    <a:cubicBezTo>
                      <a:pt x="173447" y="304913"/>
                      <a:pt x="174014" y="299107"/>
                      <a:pt x="175007" y="293584"/>
                    </a:cubicBezTo>
                    <a:lnTo>
                      <a:pt x="104524" y="238776"/>
                    </a:lnTo>
                    <a:cubicBezTo>
                      <a:pt x="98567" y="242316"/>
                      <a:pt x="91476" y="244299"/>
                      <a:pt x="83960" y="244299"/>
                    </a:cubicBezTo>
                    <a:cubicBezTo>
                      <a:pt x="61269" y="244299"/>
                      <a:pt x="42833" y="225888"/>
                      <a:pt x="42833" y="203228"/>
                    </a:cubicBezTo>
                    <a:cubicBezTo>
                      <a:pt x="42833" y="180710"/>
                      <a:pt x="61269" y="162158"/>
                      <a:pt x="83960" y="162158"/>
                    </a:cubicBezTo>
                    <a:cubicBezTo>
                      <a:pt x="106651" y="162158"/>
                      <a:pt x="125087" y="180710"/>
                      <a:pt x="125087" y="203228"/>
                    </a:cubicBezTo>
                    <a:cubicBezTo>
                      <a:pt x="125087" y="208044"/>
                      <a:pt x="124236" y="212717"/>
                      <a:pt x="122676" y="216966"/>
                    </a:cubicBezTo>
                    <a:lnTo>
                      <a:pt x="185076" y="265401"/>
                    </a:lnTo>
                    <a:cubicBezTo>
                      <a:pt x="199116" y="239909"/>
                      <a:pt x="224360" y="221498"/>
                      <a:pt x="254141" y="217107"/>
                    </a:cubicBezTo>
                    <a:lnTo>
                      <a:pt x="254141" y="112165"/>
                    </a:lnTo>
                    <a:cubicBezTo>
                      <a:pt x="229607" y="105792"/>
                      <a:pt x="211454" y="83416"/>
                      <a:pt x="211454" y="56932"/>
                    </a:cubicBezTo>
                    <a:cubicBezTo>
                      <a:pt x="211454" y="25634"/>
                      <a:pt x="236981" y="0"/>
                      <a:pt x="268323" y="0"/>
                    </a:cubicBezTo>
                    <a:close/>
                  </a:path>
                </a:pathLst>
              </a:custGeom>
              <a:solidFill>
                <a:srgbClr val="32373A"/>
              </a:solidFill>
              <a:ln>
                <a:noFill/>
              </a:ln>
            </p:spPr>
            <p:txBody>
              <a:bodyPr/>
              <a:lstStyle/>
              <a:p>
                <a:endParaRPr lang="zh-CN" altLang="en-US"/>
              </a:p>
            </p:txBody>
          </p:sp>
          <p:sp>
            <p:nvSpPr>
              <p:cNvPr id="206" name="package_151307"/>
              <p:cNvSpPr>
                <a:spLocks noChangeAspect="1"/>
              </p:cNvSpPr>
              <p:nvPr/>
            </p:nvSpPr>
            <p:spPr bwMode="auto">
              <a:xfrm>
                <a:off x="8079107" y="3657105"/>
                <a:ext cx="97338" cy="97194"/>
              </a:xfrm>
              <a:custGeom>
                <a:avLst/>
                <a:gdLst>
                  <a:gd name="connsiteX0" fmla="*/ 25253 w 606579"/>
                  <a:gd name="connsiteY0" fmla="*/ 200630 h 605690"/>
                  <a:gd name="connsiteX1" fmla="*/ 25253 w 606579"/>
                  <a:gd name="connsiteY1" fmla="*/ 484171 h 605690"/>
                  <a:gd name="connsiteX2" fmla="*/ 260607 w 606579"/>
                  <a:gd name="connsiteY2" fmla="*/ 574636 h 605690"/>
                  <a:gd name="connsiteX3" fmla="*/ 260607 w 606579"/>
                  <a:gd name="connsiteY3" fmla="*/ 291096 h 605690"/>
                  <a:gd name="connsiteX4" fmla="*/ 581308 w 606579"/>
                  <a:gd name="connsiteY4" fmla="*/ 200586 h 605690"/>
                  <a:gd name="connsiteX5" fmla="*/ 346043 w 606579"/>
                  <a:gd name="connsiteY5" fmla="*/ 291071 h 605690"/>
                  <a:gd name="connsiteX6" fmla="*/ 346043 w 606579"/>
                  <a:gd name="connsiteY6" fmla="*/ 574674 h 605690"/>
                  <a:gd name="connsiteX7" fmla="*/ 581308 w 606579"/>
                  <a:gd name="connsiteY7" fmla="*/ 484188 h 605690"/>
                  <a:gd name="connsiteX8" fmla="*/ 17176 w 606579"/>
                  <a:gd name="connsiteY8" fmla="*/ 170506 h 605690"/>
                  <a:gd name="connsiteX9" fmla="*/ 277783 w 606579"/>
                  <a:gd name="connsiteY9" fmla="*/ 270612 h 605690"/>
                  <a:gd name="connsiteX10" fmla="*/ 285860 w 606579"/>
                  <a:gd name="connsiteY10" fmla="*/ 282383 h 605690"/>
                  <a:gd name="connsiteX11" fmla="*/ 285860 w 606579"/>
                  <a:gd name="connsiteY11" fmla="*/ 592989 h 605690"/>
                  <a:gd name="connsiteX12" fmla="*/ 268684 w 606579"/>
                  <a:gd name="connsiteY12" fmla="*/ 604761 h 605690"/>
                  <a:gd name="connsiteX13" fmla="*/ 8077 w 606579"/>
                  <a:gd name="connsiteY13" fmla="*/ 504655 h 605690"/>
                  <a:gd name="connsiteX14" fmla="*/ 0 w 606579"/>
                  <a:gd name="connsiteY14" fmla="*/ 492883 h 605690"/>
                  <a:gd name="connsiteX15" fmla="*/ 0 w 606579"/>
                  <a:gd name="connsiteY15" fmla="*/ 182278 h 605690"/>
                  <a:gd name="connsiteX16" fmla="*/ 17176 w 606579"/>
                  <a:gd name="connsiteY16" fmla="*/ 170506 h 605690"/>
                  <a:gd name="connsiteX17" fmla="*/ 589386 w 606579"/>
                  <a:gd name="connsiteY17" fmla="*/ 170455 h 605690"/>
                  <a:gd name="connsiteX18" fmla="*/ 606562 w 606579"/>
                  <a:gd name="connsiteY18" fmla="*/ 182229 h 605690"/>
                  <a:gd name="connsiteX19" fmla="*/ 606562 w 606579"/>
                  <a:gd name="connsiteY19" fmla="*/ 492903 h 605690"/>
                  <a:gd name="connsiteX20" fmla="*/ 598484 w 606579"/>
                  <a:gd name="connsiteY20" fmla="*/ 504677 h 605690"/>
                  <a:gd name="connsiteX21" fmla="*/ 337966 w 606579"/>
                  <a:gd name="connsiteY21" fmla="*/ 604805 h 605690"/>
                  <a:gd name="connsiteX22" fmla="*/ 320790 w 606579"/>
                  <a:gd name="connsiteY22" fmla="*/ 593030 h 605690"/>
                  <a:gd name="connsiteX23" fmla="*/ 320790 w 606579"/>
                  <a:gd name="connsiteY23" fmla="*/ 282357 h 605690"/>
                  <a:gd name="connsiteX24" fmla="*/ 328867 w 606579"/>
                  <a:gd name="connsiteY24" fmla="*/ 270582 h 605690"/>
                  <a:gd name="connsiteX25" fmla="*/ 303311 w 606579"/>
                  <a:gd name="connsiteY25" fmla="*/ 26139 h 605690"/>
                  <a:gd name="connsiteX26" fmla="*/ 57089 w 606579"/>
                  <a:gd name="connsiteY26" fmla="*/ 121240 h 605690"/>
                  <a:gd name="connsiteX27" fmla="*/ 303311 w 606579"/>
                  <a:gd name="connsiteY27" fmla="*/ 216434 h 605690"/>
                  <a:gd name="connsiteX28" fmla="*/ 549534 w 606579"/>
                  <a:gd name="connsiteY28" fmla="*/ 121240 h 605690"/>
                  <a:gd name="connsiteX29" fmla="*/ 298762 w 606579"/>
                  <a:gd name="connsiteY29" fmla="*/ 834 h 605690"/>
                  <a:gd name="connsiteX30" fmla="*/ 307860 w 606579"/>
                  <a:gd name="connsiteY30" fmla="*/ 834 h 605690"/>
                  <a:gd name="connsiteX31" fmla="*/ 589085 w 606579"/>
                  <a:gd name="connsiteY31" fmla="*/ 109468 h 605690"/>
                  <a:gd name="connsiteX32" fmla="*/ 589085 w 606579"/>
                  <a:gd name="connsiteY32" fmla="*/ 133012 h 605690"/>
                  <a:gd name="connsiteX33" fmla="*/ 307860 w 606579"/>
                  <a:gd name="connsiteY33" fmla="*/ 241738 h 605690"/>
                  <a:gd name="connsiteX34" fmla="*/ 298762 w 606579"/>
                  <a:gd name="connsiteY34" fmla="*/ 241738 h 605690"/>
                  <a:gd name="connsiteX35" fmla="*/ 17537 w 606579"/>
                  <a:gd name="connsiteY35" fmla="*/ 133012 h 605690"/>
                  <a:gd name="connsiteX36" fmla="*/ 17537 w 606579"/>
                  <a:gd name="connsiteY36" fmla="*/ 109468 h 60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579" h="605690">
                    <a:moveTo>
                      <a:pt x="25253" y="200630"/>
                    </a:moveTo>
                    <a:lnTo>
                      <a:pt x="25253" y="484171"/>
                    </a:lnTo>
                    <a:lnTo>
                      <a:pt x="260607" y="574636"/>
                    </a:lnTo>
                    <a:lnTo>
                      <a:pt x="260607" y="291096"/>
                    </a:lnTo>
                    <a:close/>
                    <a:moveTo>
                      <a:pt x="581308" y="200586"/>
                    </a:moveTo>
                    <a:lnTo>
                      <a:pt x="346043" y="291071"/>
                    </a:lnTo>
                    <a:lnTo>
                      <a:pt x="346043" y="574674"/>
                    </a:lnTo>
                    <a:lnTo>
                      <a:pt x="581308" y="484188"/>
                    </a:lnTo>
                    <a:close/>
                    <a:moveTo>
                      <a:pt x="17176" y="170506"/>
                    </a:moveTo>
                    <a:lnTo>
                      <a:pt x="277783" y="270612"/>
                    </a:lnTo>
                    <a:cubicBezTo>
                      <a:pt x="282611" y="272466"/>
                      <a:pt x="285860" y="277193"/>
                      <a:pt x="285860" y="282383"/>
                    </a:cubicBezTo>
                    <a:lnTo>
                      <a:pt x="285860" y="592989"/>
                    </a:lnTo>
                    <a:cubicBezTo>
                      <a:pt x="284653" y="607078"/>
                      <a:pt x="272119" y="606337"/>
                      <a:pt x="268684" y="604761"/>
                    </a:cubicBezTo>
                    <a:lnTo>
                      <a:pt x="8077" y="504655"/>
                    </a:lnTo>
                    <a:cubicBezTo>
                      <a:pt x="3249" y="502801"/>
                      <a:pt x="0" y="498074"/>
                      <a:pt x="0" y="492883"/>
                    </a:cubicBezTo>
                    <a:lnTo>
                      <a:pt x="0" y="182278"/>
                    </a:lnTo>
                    <a:cubicBezTo>
                      <a:pt x="0" y="175326"/>
                      <a:pt x="6685" y="166891"/>
                      <a:pt x="17176" y="170506"/>
                    </a:cubicBezTo>
                    <a:close/>
                    <a:moveTo>
                      <a:pt x="589386" y="170455"/>
                    </a:moveTo>
                    <a:cubicBezTo>
                      <a:pt x="601270" y="166468"/>
                      <a:pt x="606933" y="177223"/>
                      <a:pt x="606562" y="182229"/>
                    </a:cubicBezTo>
                    <a:lnTo>
                      <a:pt x="606562" y="492903"/>
                    </a:lnTo>
                    <a:cubicBezTo>
                      <a:pt x="606562" y="498095"/>
                      <a:pt x="603405" y="502823"/>
                      <a:pt x="598484" y="504677"/>
                    </a:cubicBezTo>
                    <a:lnTo>
                      <a:pt x="337966" y="604805"/>
                    </a:lnTo>
                    <a:cubicBezTo>
                      <a:pt x="334252" y="606937"/>
                      <a:pt x="321254" y="606010"/>
                      <a:pt x="320790" y="593030"/>
                    </a:cubicBezTo>
                    <a:lnTo>
                      <a:pt x="320790" y="282357"/>
                    </a:lnTo>
                    <a:cubicBezTo>
                      <a:pt x="320790" y="277165"/>
                      <a:pt x="323947" y="272437"/>
                      <a:pt x="328867" y="270582"/>
                    </a:cubicBezTo>
                    <a:close/>
                    <a:moveTo>
                      <a:pt x="303311" y="26139"/>
                    </a:moveTo>
                    <a:lnTo>
                      <a:pt x="57089" y="121240"/>
                    </a:lnTo>
                    <a:lnTo>
                      <a:pt x="303311" y="216434"/>
                    </a:lnTo>
                    <a:lnTo>
                      <a:pt x="549534" y="121240"/>
                    </a:lnTo>
                    <a:close/>
                    <a:moveTo>
                      <a:pt x="298762" y="834"/>
                    </a:moveTo>
                    <a:cubicBezTo>
                      <a:pt x="301640" y="-278"/>
                      <a:pt x="304889" y="-278"/>
                      <a:pt x="307860" y="834"/>
                    </a:cubicBezTo>
                    <a:lnTo>
                      <a:pt x="589085" y="109468"/>
                    </a:lnTo>
                    <a:cubicBezTo>
                      <a:pt x="603476" y="117162"/>
                      <a:pt x="596141" y="130787"/>
                      <a:pt x="589085" y="133012"/>
                    </a:cubicBezTo>
                    <a:lnTo>
                      <a:pt x="307860" y="241738"/>
                    </a:lnTo>
                    <a:cubicBezTo>
                      <a:pt x="306375" y="242294"/>
                      <a:pt x="302940" y="243314"/>
                      <a:pt x="298762" y="241738"/>
                    </a:cubicBezTo>
                    <a:lnTo>
                      <a:pt x="17537" y="133012"/>
                    </a:lnTo>
                    <a:cubicBezTo>
                      <a:pt x="9460" y="130416"/>
                      <a:pt x="4446" y="115771"/>
                      <a:pt x="17537" y="109468"/>
                    </a:cubicBezTo>
                    <a:close/>
                  </a:path>
                </a:pathLst>
              </a:custGeom>
              <a:solidFill>
                <a:srgbClr val="32373A"/>
              </a:solidFill>
              <a:ln>
                <a:noFill/>
              </a:ln>
            </p:spPr>
          </p:sp>
          <p:sp>
            <p:nvSpPr>
              <p:cNvPr id="207" name="key_129957"/>
              <p:cNvSpPr>
                <a:spLocks noChangeAspect="1"/>
              </p:cNvSpPr>
              <p:nvPr/>
            </p:nvSpPr>
            <p:spPr bwMode="auto">
              <a:xfrm>
                <a:off x="7952301" y="3657034"/>
                <a:ext cx="90813" cy="97338"/>
              </a:xfrm>
              <a:custGeom>
                <a:avLst/>
                <a:gdLst>
                  <a:gd name="connsiteX0" fmla="*/ 453524 w 566457"/>
                  <a:gd name="connsiteY0" fmla="*/ 81926 h 607145"/>
                  <a:gd name="connsiteX1" fmla="*/ 475428 w 566457"/>
                  <a:gd name="connsiteY1" fmla="*/ 90919 h 607145"/>
                  <a:gd name="connsiteX2" fmla="*/ 484431 w 566457"/>
                  <a:gd name="connsiteY2" fmla="*/ 112798 h 607145"/>
                  <a:gd name="connsiteX3" fmla="*/ 475428 w 566457"/>
                  <a:gd name="connsiteY3" fmla="*/ 134678 h 607145"/>
                  <a:gd name="connsiteX4" fmla="*/ 453524 w 566457"/>
                  <a:gd name="connsiteY4" fmla="*/ 143671 h 607145"/>
                  <a:gd name="connsiteX5" fmla="*/ 431619 w 566457"/>
                  <a:gd name="connsiteY5" fmla="*/ 134678 h 607145"/>
                  <a:gd name="connsiteX6" fmla="*/ 422616 w 566457"/>
                  <a:gd name="connsiteY6" fmla="*/ 112798 h 607145"/>
                  <a:gd name="connsiteX7" fmla="*/ 431619 w 566457"/>
                  <a:gd name="connsiteY7" fmla="*/ 90919 h 607145"/>
                  <a:gd name="connsiteX8" fmla="*/ 453524 w 566457"/>
                  <a:gd name="connsiteY8" fmla="*/ 81926 h 607145"/>
                  <a:gd name="connsiteX9" fmla="*/ 418611 w 566457"/>
                  <a:gd name="connsiteY9" fmla="*/ 37078 h 607145"/>
                  <a:gd name="connsiteX10" fmla="*/ 340348 w 566457"/>
                  <a:gd name="connsiteY10" fmla="*/ 69428 h 607145"/>
                  <a:gd name="connsiteX11" fmla="*/ 317045 w 566457"/>
                  <a:gd name="connsiteY11" fmla="*/ 191691 h 607145"/>
                  <a:gd name="connsiteX12" fmla="*/ 322059 w 566457"/>
                  <a:gd name="connsiteY12" fmla="*/ 203185 h 607145"/>
                  <a:gd name="connsiteX13" fmla="*/ 52547 w 566457"/>
                  <a:gd name="connsiteY13" fmla="*/ 472275 h 607145"/>
                  <a:gd name="connsiteX14" fmla="*/ 134988 w 566457"/>
                  <a:gd name="connsiteY14" fmla="*/ 554680 h 607145"/>
                  <a:gd name="connsiteX15" fmla="*/ 161262 w 566457"/>
                  <a:gd name="connsiteY15" fmla="*/ 528448 h 607145"/>
                  <a:gd name="connsiteX16" fmla="*/ 137216 w 566457"/>
                  <a:gd name="connsiteY16" fmla="*/ 504440 h 607145"/>
                  <a:gd name="connsiteX17" fmla="*/ 216037 w 566457"/>
                  <a:gd name="connsiteY17" fmla="*/ 425743 h 607145"/>
                  <a:gd name="connsiteX18" fmla="*/ 240082 w 566457"/>
                  <a:gd name="connsiteY18" fmla="*/ 449751 h 607145"/>
                  <a:gd name="connsiteX19" fmla="*/ 266355 w 566457"/>
                  <a:gd name="connsiteY19" fmla="*/ 423611 h 607145"/>
                  <a:gd name="connsiteX20" fmla="*/ 224763 w 566457"/>
                  <a:gd name="connsiteY20" fmla="*/ 382084 h 607145"/>
                  <a:gd name="connsiteX21" fmla="*/ 363001 w 566457"/>
                  <a:gd name="connsiteY21" fmla="*/ 244063 h 607145"/>
                  <a:gd name="connsiteX22" fmla="*/ 374513 w 566457"/>
                  <a:gd name="connsiteY22" fmla="*/ 249068 h 607145"/>
                  <a:gd name="connsiteX23" fmla="*/ 418704 w 566457"/>
                  <a:gd name="connsiteY23" fmla="*/ 258152 h 607145"/>
                  <a:gd name="connsiteX24" fmla="*/ 496968 w 566457"/>
                  <a:gd name="connsiteY24" fmla="*/ 225802 h 607145"/>
                  <a:gd name="connsiteX25" fmla="*/ 496968 w 566457"/>
                  <a:gd name="connsiteY25" fmla="*/ 69428 h 607145"/>
                  <a:gd name="connsiteX26" fmla="*/ 418611 w 566457"/>
                  <a:gd name="connsiteY26" fmla="*/ 37078 h 607145"/>
                  <a:gd name="connsiteX27" fmla="*/ 418611 w 566457"/>
                  <a:gd name="connsiteY27" fmla="*/ 0 h 607145"/>
                  <a:gd name="connsiteX28" fmla="*/ 523148 w 566457"/>
                  <a:gd name="connsiteY28" fmla="*/ 43288 h 607145"/>
                  <a:gd name="connsiteX29" fmla="*/ 523148 w 566457"/>
                  <a:gd name="connsiteY29" fmla="*/ 252035 h 607145"/>
                  <a:gd name="connsiteX30" fmla="*/ 418704 w 566457"/>
                  <a:gd name="connsiteY30" fmla="*/ 295230 h 607145"/>
                  <a:gd name="connsiteX31" fmla="*/ 371821 w 566457"/>
                  <a:gd name="connsiteY31" fmla="*/ 287722 h 607145"/>
                  <a:gd name="connsiteX32" fmla="*/ 277310 w 566457"/>
                  <a:gd name="connsiteY32" fmla="*/ 382084 h 607145"/>
                  <a:gd name="connsiteX33" fmla="*/ 318809 w 566457"/>
                  <a:gd name="connsiteY33" fmla="*/ 423611 h 607145"/>
                  <a:gd name="connsiteX34" fmla="*/ 240082 w 566457"/>
                  <a:gd name="connsiteY34" fmla="*/ 502216 h 607145"/>
                  <a:gd name="connsiteX35" fmla="*/ 216037 w 566457"/>
                  <a:gd name="connsiteY35" fmla="*/ 478208 h 607145"/>
                  <a:gd name="connsiteX36" fmla="*/ 189763 w 566457"/>
                  <a:gd name="connsiteY36" fmla="*/ 504440 h 607145"/>
                  <a:gd name="connsiteX37" fmla="*/ 213808 w 566457"/>
                  <a:gd name="connsiteY37" fmla="*/ 528448 h 607145"/>
                  <a:gd name="connsiteX38" fmla="*/ 134988 w 566457"/>
                  <a:gd name="connsiteY38" fmla="*/ 607145 h 607145"/>
                  <a:gd name="connsiteX39" fmla="*/ 0 w 566457"/>
                  <a:gd name="connsiteY39" fmla="*/ 472275 h 607145"/>
                  <a:gd name="connsiteX40" fmla="*/ 278332 w 566457"/>
                  <a:gd name="connsiteY40" fmla="*/ 194379 h 607145"/>
                  <a:gd name="connsiteX41" fmla="*/ 273133 w 566457"/>
                  <a:gd name="connsiteY41" fmla="*/ 121151 h 607145"/>
                  <a:gd name="connsiteX42" fmla="*/ 314075 w 566457"/>
                  <a:gd name="connsiteY42" fmla="*/ 43288 h 607145"/>
                  <a:gd name="connsiteX43" fmla="*/ 418611 w 566457"/>
                  <a:gd name="connsiteY43" fmla="*/ 0 h 60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6457" h="607145">
                    <a:moveTo>
                      <a:pt x="453524" y="81926"/>
                    </a:moveTo>
                    <a:cubicBezTo>
                      <a:pt x="461784" y="81926"/>
                      <a:pt x="469581" y="85078"/>
                      <a:pt x="475428" y="90919"/>
                    </a:cubicBezTo>
                    <a:cubicBezTo>
                      <a:pt x="481275" y="96760"/>
                      <a:pt x="484431" y="104547"/>
                      <a:pt x="484431" y="112798"/>
                    </a:cubicBezTo>
                    <a:cubicBezTo>
                      <a:pt x="484431" y="121050"/>
                      <a:pt x="481275" y="128837"/>
                      <a:pt x="475428" y="134678"/>
                    </a:cubicBezTo>
                    <a:cubicBezTo>
                      <a:pt x="469581" y="140519"/>
                      <a:pt x="461784" y="143671"/>
                      <a:pt x="453524" y="143671"/>
                    </a:cubicBezTo>
                    <a:cubicBezTo>
                      <a:pt x="445263" y="143671"/>
                      <a:pt x="437467" y="140519"/>
                      <a:pt x="431619" y="134678"/>
                    </a:cubicBezTo>
                    <a:cubicBezTo>
                      <a:pt x="425772" y="128837"/>
                      <a:pt x="422616" y="121050"/>
                      <a:pt x="422616" y="112798"/>
                    </a:cubicBezTo>
                    <a:cubicBezTo>
                      <a:pt x="422616" y="104547"/>
                      <a:pt x="425772" y="96760"/>
                      <a:pt x="431619" y="90919"/>
                    </a:cubicBezTo>
                    <a:cubicBezTo>
                      <a:pt x="437467" y="85078"/>
                      <a:pt x="445263" y="81926"/>
                      <a:pt x="453524" y="81926"/>
                    </a:cubicBezTo>
                    <a:close/>
                    <a:moveTo>
                      <a:pt x="418611" y="37078"/>
                    </a:moveTo>
                    <a:cubicBezTo>
                      <a:pt x="389089" y="37078"/>
                      <a:pt x="361237" y="48572"/>
                      <a:pt x="340348" y="69428"/>
                    </a:cubicBezTo>
                    <a:cubicBezTo>
                      <a:pt x="307947" y="101778"/>
                      <a:pt x="298849" y="149701"/>
                      <a:pt x="317045" y="191691"/>
                    </a:cubicBezTo>
                    <a:lnTo>
                      <a:pt x="322059" y="203185"/>
                    </a:lnTo>
                    <a:lnTo>
                      <a:pt x="52547" y="472275"/>
                    </a:lnTo>
                    <a:lnTo>
                      <a:pt x="134988" y="554680"/>
                    </a:lnTo>
                    <a:lnTo>
                      <a:pt x="161262" y="528448"/>
                    </a:lnTo>
                    <a:lnTo>
                      <a:pt x="137216" y="504440"/>
                    </a:lnTo>
                    <a:lnTo>
                      <a:pt x="216037" y="425743"/>
                    </a:lnTo>
                    <a:lnTo>
                      <a:pt x="240082" y="449751"/>
                    </a:lnTo>
                    <a:lnTo>
                      <a:pt x="266355" y="423611"/>
                    </a:lnTo>
                    <a:lnTo>
                      <a:pt x="224763" y="382084"/>
                    </a:lnTo>
                    <a:lnTo>
                      <a:pt x="363001" y="244063"/>
                    </a:lnTo>
                    <a:lnTo>
                      <a:pt x="374513" y="249068"/>
                    </a:lnTo>
                    <a:cubicBezTo>
                      <a:pt x="388532" y="255094"/>
                      <a:pt x="403386" y="258152"/>
                      <a:pt x="418704" y="258152"/>
                    </a:cubicBezTo>
                    <a:cubicBezTo>
                      <a:pt x="448227" y="258152"/>
                      <a:pt x="475986" y="246658"/>
                      <a:pt x="496968" y="225802"/>
                    </a:cubicBezTo>
                    <a:cubicBezTo>
                      <a:pt x="540138" y="182700"/>
                      <a:pt x="540138" y="112530"/>
                      <a:pt x="496968" y="69428"/>
                    </a:cubicBezTo>
                    <a:cubicBezTo>
                      <a:pt x="475986" y="48572"/>
                      <a:pt x="448227" y="37078"/>
                      <a:pt x="418611" y="37078"/>
                    </a:cubicBezTo>
                    <a:close/>
                    <a:moveTo>
                      <a:pt x="418611" y="0"/>
                    </a:moveTo>
                    <a:cubicBezTo>
                      <a:pt x="458161" y="0"/>
                      <a:pt x="495296" y="15387"/>
                      <a:pt x="523148" y="43288"/>
                    </a:cubicBezTo>
                    <a:cubicBezTo>
                      <a:pt x="580894" y="100851"/>
                      <a:pt x="580894" y="194472"/>
                      <a:pt x="523148" y="252035"/>
                    </a:cubicBezTo>
                    <a:cubicBezTo>
                      <a:pt x="495296" y="279936"/>
                      <a:pt x="458161" y="295230"/>
                      <a:pt x="418704" y="295230"/>
                    </a:cubicBezTo>
                    <a:cubicBezTo>
                      <a:pt x="402550" y="295230"/>
                      <a:pt x="386860" y="292727"/>
                      <a:pt x="371821" y="287722"/>
                    </a:cubicBezTo>
                    <a:lnTo>
                      <a:pt x="277310" y="382084"/>
                    </a:lnTo>
                    <a:lnTo>
                      <a:pt x="318809" y="423611"/>
                    </a:lnTo>
                    <a:lnTo>
                      <a:pt x="240082" y="502216"/>
                    </a:lnTo>
                    <a:lnTo>
                      <a:pt x="216037" y="478208"/>
                    </a:lnTo>
                    <a:lnTo>
                      <a:pt x="189763" y="504440"/>
                    </a:lnTo>
                    <a:lnTo>
                      <a:pt x="213808" y="528448"/>
                    </a:lnTo>
                    <a:lnTo>
                      <a:pt x="134988" y="607145"/>
                    </a:lnTo>
                    <a:lnTo>
                      <a:pt x="0" y="472275"/>
                    </a:lnTo>
                    <a:lnTo>
                      <a:pt x="278332" y="194379"/>
                    </a:lnTo>
                    <a:cubicBezTo>
                      <a:pt x="270440" y="170928"/>
                      <a:pt x="268676" y="145808"/>
                      <a:pt x="273133" y="121151"/>
                    </a:cubicBezTo>
                    <a:cubicBezTo>
                      <a:pt x="278517" y="91489"/>
                      <a:pt x="292722" y="64608"/>
                      <a:pt x="314075" y="43288"/>
                    </a:cubicBezTo>
                    <a:cubicBezTo>
                      <a:pt x="342019" y="15387"/>
                      <a:pt x="379155" y="0"/>
                      <a:pt x="418611" y="0"/>
                    </a:cubicBezTo>
                    <a:close/>
                  </a:path>
                </a:pathLst>
              </a:custGeom>
              <a:solidFill>
                <a:srgbClr val="32373A"/>
              </a:solidFill>
              <a:ln>
                <a:noFill/>
              </a:ln>
            </p:spPr>
          </p:sp>
          <p:sp>
            <p:nvSpPr>
              <p:cNvPr id="208" name="cloud-data_115749"/>
              <p:cNvSpPr>
                <a:spLocks noChangeAspect="1"/>
              </p:cNvSpPr>
              <p:nvPr/>
            </p:nvSpPr>
            <p:spPr bwMode="auto">
              <a:xfrm>
                <a:off x="7815171" y="3926916"/>
                <a:ext cx="97338" cy="9312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074" h="580824">
                    <a:moveTo>
                      <a:pt x="347692" y="228006"/>
                    </a:moveTo>
                    <a:cubicBezTo>
                      <a:pt x="286686" y="228006"/>
                      <a:pt x="234959" y="271456"/>
                      <a:pt x="224613" y="331306"/>
                    </a:cubicBezTo>
                    <a:cubicBezTo>
                      <a:pt x="223973" y="334927"/>
                      <a:pt x="221627" y="337909"/>
                      <a:pt x="218321" y="339293"/>
                    </a:cubicBezTo>
                    <a:cubicBezTo>
                      <a:pt x="215014" y="340784"/>
                      <a:pt x="211175" y="340358"/>
                      <a:pt x="208188" y="338441"/>
                    </a:cubicBezTo>
                    <a:cubicBezTo>
                      <a:pt x="188564" y="325449"/>
                      <a:pt x="165634" y="318633"/>
                      <a:pt x="141956" y="318633"/>
                    </a:cubicBezTo>
                    <a:cubicBezTo>
                      <a:pt x="75404" y="318633"/>
                      <a:pt x="21331" y="372626"/>
                      <a:pt x="21331" y="439079"/>
                    </a:cubicBezTo>
                    <a:cubicBezTo>
                      <a:pt x="21331" y="505426"/>
                      <a:pt x="75404" y="559525"/>
                      <a:pt x="141956" y="559525"/>
                    </a:cubicBezTo>
                    <a:lnTo>
                      <a:pt x="493701" y="559525"/>
                    </a:lnTo>
                    <a:cubicBezTo>
                      <a:pt x="544468" y="559525"/>
                      <a:pt x="585743" y="518311"/>
                      <a:pt x="585743" y="467620"/>
                    </a:cubicBezTo>
                    <a:cubicBezTo>
                      <a:pt x="585743" y="417035"/>
                      <a:pt x="544468" y="375821"/>
                      <a:pt x="493701" y="375821"/>
                    </a:cubicBezTo>
                    <a:cubicBezTo>
                      <a:pt x="490501" y="375821"/>
                      <a:pt x="487088" y="375928"/>
                      <a:pt x="483675" y="376354"/>
                    </a:cubicBezTo>
                    <a:cubicBezTo>
                      <a:pt x="480582" y="376673"/>
                      <a:pt x="477383" y="375608"/>
                      <a:pt x="475036" y="373372"/>
                    </a:cubicBezTo>
                    <a:cubicBezTo>
                      <a:pt x="472797" y="371029"/>
                      <a:pt x="471624" y="367940"/>
                      <a:pt x="471944" y="364746"/>
                    </a:cubicBezTo>
                    <a:cubicBezTo>
                      <a:pt x="472370" y="360592"/>
                      <a:pt x="472583" y="356545"/>
                      <a:pt x="472583" y="352712"/>
                    </a:cubicBezTo>
                    <a:cubicBezTo>
                      <a:pt x="472583" y="283916"/>
                      <a:pt x="416483" y="228006"/>
                      <a:pt x="347692" y="228006"/>
                    </a:cubicBezTo>
                    <a:close/>
                    <a:moveTo>
                      <a:pt x="155747" y="168651"/>
                    </a:moveTo>
                    <a:lnTo>
                      <a:pt x="451608" y="168651"/>
                    </a:lnTo>
                    <a:cubicBezTo>
                      <a:pt x="457474" y="168651"/>
                      <a:pt x="462273" y="173446"/>
                      <a:pt x="462273" y="179306"/>
                    </a:cubicBezTo>
                    <a:cubicBezTo>
                      <a:pt x="462273" y="185167"/>
                      <a:pt x="457474" y="189962"/>
                      <a:pt x="451608" y="189962"/>
                    </a:cubicBezTo>
                    <a:lnTo>
                      <a:pt x="155747" y="189962"/>
                    </a:lnTo>
                    <a:cubicBezTo>
                      <a:pt x="149881" y="189962"/>
                      <a:pt x="145082" y="185167"/>
                      <a:pt x="145082" y="179306"/>
                    </a:cubicBezTo>
                    <a:cubicBezTo>
                      <a:pt x="145082" y="173446"/>
                      <a:pt x="149881" y="168651"/>
                      <a:pt x="155747" y="168651"/>
                    </a:cubicBezTo>
                    <a:close/>
                    <a:moveTo>
                      <a:pt x="155747" y="102249"/>
                    </a:moveTo>
                    <a:lnTo>
                      <a:pt x="451608" y="102249"/>
                    </a:lnTo>
                    <a:cubicBezTo>
                      <a:pt x="457474" y="102249"/>
                      <a:pt x="462273" y="107028"/>
                      <a:pt x="462273" y="112869"/>
                    </a:cubicBezTo>
                    <a:cubicBezTo>
                      <a:pt x="462273" y="118710"/>
                      <a:pt x="457474" y="123489"/>
                      <a:pt x="451608" y="123489"/>
                    </a:cubicBezTo>
                    <a:lnTo>
                      <a:pt x="155747" y="123489"/>
                    </a:lnTo>
                    <a:cubicBezTo>
                      <a:pt x="149881" y="123489"/>
                      <a:pt x="145082" y="118710"/>
                      <a:pt x="145082" y="112869"/>
                    </a:cubicBezTo>
                    <a:cubicBezTo>
                      <a:pt x="145082" y="107028"/>
                      <a:pt x="149881" y="102249"/>
                      <a:pt x="155747" y="102249"/>
                    </a:cubicBezTo>
                    <a:close/>
                    <a:moveTo>
                      <a:pt x="459358" y="36421"/>
                    </a:moveTo>
                    <a:lnTo>
                      <a:pt x="459358" y="68157"/>
                    </a:lnTo>
                    <a:lnTo>
                      <a:pt x="491248" y="68157"/>
                    </a:lnTo>
                    <a:close/>
                    <a:moveTo>
                      <a:pt x="101001" y="21299"/>
                    </a:moveTo>
                    <a:lnTo>
                      <a:pt x="101001" y="303298"/>
                    </a:lnTo>
                    <a:cubicBezTo>
                      <a:pt x="114013" y="299464"/>
                      <a:pt x="127771" y="297334"/>
                      <a:pt x="141956" y="297334"/>
                    </a:cubicBezTo>
                    <a:cubicBezTo>
                      <a:pt x="164674" y="297334"/>
                      <a:pt x="186858" y="302659"/>
                      <a:pt x="206909" y="312989"/>
                    </a:cubicBezTo>
                    <a:cubicBezTo>
                      <a:pt x="212881" y="291690"/>
                      <a:pt x="223547" y="272414"/>
                      <a:pt x="237518" y="256440"/>
                    </a:cubicBezTo>
                    <a:lnTo>
                      <a:pt x="155715" y="256440"/>
                    </a:lnTo>
                    <a:cubicBezTo>
                      <a:pt x="149849" y="256440"/>
                      <a:pt x="145049" y="251648"/>
                      <a:pt x="145049" y="245791"/>
                    </a:cubicBezTo>
                    <a:cubicBezTo>
                      <a:pt x="145049" y="239933"/>
                      <a:pt x="149849" y="235141"/>
                      <a:pt x="155715" y="235141"/>
                    </a:cubicBezTo>
                    <a:lnTo>
                      <a:pt x="260769" y="235141"/>
                    </a:lnTo>
                    <a:cubicBezTo>
                      <a:pt x="285193" y="217143"/>
                      <a:pt x="315269" y="206707"/>
                      <a:pt x="347692" y="206707"/>
                    </a:cubicBezTo>
                    <a:cubicBezTo>
                      <a:pt x="380008" y="206707"/>
                      <a:pt x="409978" y="217250"/>
                      <a:pt x="434295" y="235141"/>
                    </a:cubicBezTo>
                    <a:lnTo>
                      <a:pt x="451573" y="235141"/>
                    </a:lnTo>
                    <a:cubicBezTo>
                      <a:pt x="457439" y="235141"/>
                      <a:pt x="462238" y="239933"/>
                      <a:pt x="462238" y="245791"/>
                    </a:cubicBezTo>
                    <a:cubicBezTo>
                      <a:pt x="462238" y="249944"/>
                      <a:pt x="459892" y="253458"/>
                      <a:pt x="456479" y="255269"/>
                    </a:cubicBezTo>
                    <a:cubicBezTo>
                      <a:pt x="479729" y="281147"/>
                      <a:pt x="493914" y="315332"/>
                      <a:pt x="493914" y="352712"/>
                    </a:cubicBezTo>
                    <a:cubicBezTo>
                      <a:pt x="493914" y="353244"/>
                      <a:pt x="493914" y="353883"/>
                      <a:pt x="493914" y="354522"/>
                    </a:cubicBezTo>
                    <a:cubicBezTo>
                      <a:pt x="498074" y="354522"/>
                      <a:pt x="502233" y="354735"/>
                      <a:pt x="506286" y="355161"/>
                    </a:cubicBezTo>
                    <a:lnTo>
                      <a:pt x="506286" y="89456"/>
                    </a:lnTo>
                    <a:lnTo>
                      <a:pt x="448693" y="89456"/>
                    </a:lnTo>
                    <a:cubicBezTo>
                      <a:pt x="442827" y="89456"/>
                      <a:pt x="438028" y="84664"/>
                      <a:pt x="438028" y="78806"/>
                    </a:cubicBezTo>
                    <a:lnTo>
                      <a:pt x="438028" y="21299"/>
                    </a:lnTo>
                    <a:close/>
                    <a:moveTo>
                      <a:pt x="90336" y="0"/>
                    </a:moveTo>
                    <a:lnTo>
                      <a:pt x="448693" y="0"/>
                    </a:lnTo>
                    <a:cubicBezTo>
                      <a:pt x="451466" y="0"/>
                      <a:pt x="454239" y="1065"/>
                      <a:pt x="456265" y="3195"/>
                    </a:cubicBezTo>
                    <a:lnTo>
                      <a:pt x="524524" y="71352"/>
                    </a:lnTo>
                    <a:cubicBezTo>
                      <a:pt x="526550" y="73375"/>
                      <a:pt x="527617" y="78806"/>
                      <a:pt x="527617" y="78806"/>
                    </a:cubicBezTo>
                    <a:lnTo>
                      <a:pt x="527617" y="359634"/>
                    </a:lnTo>
                    <a:cubicBezTo>
                      <a:pt x="573585" y="374117"/>
                      <a:pt x="607074" y="417035"/>
                      <a:pt x="607074" y="467620"/>
                    </a:cubicBezTo>
                    <a:cubicBezTo>
                      <a:pt x="607074" y="530026"/>
                      <a:pt x="556200" y="580824"/>
                      <a:pt x="493701" y="580824"/>
                    </a:cubicBezTo>
                    <a:lnTo>
                      <a:pt x="141956" y="580824"/>
                    </a:lnTo>
                    <a:cubicBezTo>
                      <a:pt x="63672" y="580824"/>
                      <a:pt x="0" y="517246"/>
                      <a:pt x="0" y="439079"/>
                    </a:cubicBezTo>
                    <a:cubicBezTo>
                      <a:pt x="0" y="383169"/>
                      <a:pt x="32529" y="334714"/>
                      <a:pt x="79670" y="311711"/>
                    </a:cubicBezTo>
                    <a:lnTo>
                      <a:pt x="79670" y="10650"/>
                    </a:lnTo>
                    <a:cubicBezTo>
                      <a:pt x="79670" y="4792"/>
                      <a:pt x="84470" y="0"/>
                      <a:pt x="90336" y="0"/>
                    </a:cubicBezTo>
                    <a:close/>
                  </a:path>
                </a:pathLst>
              </a:custGeom>
              <a:solidFill>
                <a:srgbClr val="32373A"/>
              </a:solidFill>
              <a:ln>
                <a:noFill/>
              </a:ln>
            </p:spPr>
          </p:sp>
          <p:sp>
            <p:nvSpPr>
              <p:cNvPr id="209" name="modem_182393"/>
              <p:cNvSpPr>
                <a:spLocks noChangeAspect="1"/>
              </p:cNvSpPr>
              <p:nvPr/>
            </p:nvSpPr>
            <p:spPr bwMode="auto">
              <a:xfrm>
                <a:off x="7432134" y="3791477"/>
                <a:ext cx="107072" cy="9266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7639" h="525854">
                    <a:moveTo>
                      <a:pt x="111408" y="404481"/>
                    </a:moveTo>
                    <a:lnTo>
                      <a:pt x="313890" y="404481"/>
                    </a:lnTo>
                    <a:cubicBezTo>
                      <a:pt x="319497" y="404481"/>
                      <a:pt x="324036" y="409011"/>
                      <a:pt x="324036" y="414607"/>
                    </a:cubicBezTo>
                    <a:cubicBezTo>
                      <a:pt x="324036" y="420203"/>
                      <a:pt x="319497" y="424733"/>
                      <a:pt x="313890" y="424733"/>
                    </a:cubicBezTo>
                    <a:lnTo>
                      <a:pt x="111408" y="424733"/>
                    </a:lnTo>
                    <a:cubicBezTo>
                      <a:pt x="105800" y="424733"/>
                      <a:pt x="101261" y="420203"/>
                      <a:pt x="101261" y="414607"/>
                    </a:cubicBezTo>
                    <a:cubicBezTo>
                      <a:pt x="101261" y="409011"/>
                      <a:pt x="105800" y="404481"/>
                      <a:pt x="111408" y="404481"/>
                    </a:cubicBezTo>
                    <a:close/>
                    <a:moveTo>
                      <a:pt x="496216" y="404476"/>
                    </a:moveTo>
                    <a:cubicBezTo>
                      <a:pt x="490610" y="404476"/>
                      <a:pt x="486072" y="409009"/>
                      <a:pt x="486072" y="414608"/>
                    </a:cubicBezTo>
                    <a:cubicBezTo>
                      <a:pt x="486072" y="420207"/>
                      <a:pt x="490610" y="424740"/>
                      <a:pt x="496216" y="424740"/>
                    </a:cubicBezTo>
                    <a:cubicBezTo>
                      <a:pt x="501822" y="424740"/>
                      <a:pt x="506360" y="420207"/>
                      <a:pt x="506360" y="414608"/>
                    </a:cubicBezTo>
                    <a:cubicBezTo>
                      <a:pt x="506360" y="409009"/>
                      <a:pt x="501822" y="404476"/>
                      <a:pt x="496216" y="404476"/>
                    </a:cubicBezTo>
                    <a:close/>
                    <a:moveTo>
                      <a:pt x="415207" y="404476"/>
                    </a:moveTo>
                    <a:cubicBezTo>
                      <a:pt x="409601" y="404476"/>
                      <a:pt x="405063" y="409009"/>
                      <a:pt x="405063" y="414608"/>
                    </a:cubicBezTo>
                    <a:cubicBezTo>
                      <a:pt x="405063" y="420207"/>
                      <a:pt x="409601" y="424740"/>
                      <a:pt x="415207" y="424740"/>
                    </a:cubicBezTo>
                    <a:cubicBezTo>
                      <a:pt x="420813" y="424740"/>
                      <a:pt x="425351" y="420207"/>
                      <a:pt x="425351" y="414608"/>
                    </a:cubicBezTo>
                    <a:cubicBezTo>
                      <a:pt x="425351" y="409009"/>
                      <a:pt x="420813" y="404476"/>
                      <a:pt x="415207" y="404476"/>
                    </a:cubicBezTo>
                    <a:close/>
                    <a:moveTo>
                      <a:pt x="496216" y="384300"/>
                    </a:moveTo>
                    <a:cubicBezTo>
                      <a:pt x="512945" y="384300"/>
                      <a:pt x="526559" y="397899"/>
                      <a:pt x="526559" y="414608"/>
                    </a:cubicBezTo>
                    <a:cubicBezTo>
                      <a:pt x="526559" y="431317"/>
                      <a:pt x="512945" y="444916"/>
                      <a:pt x="496216" y="444916"/>
                    </a:cubicBezTo>
                    <a:cubicBezTo>
                      <a:pt x="479488" y="444916"/>
                      <a:pt x="465873" y="431317"/>
                      <a:pt x="465873" y="414608"/>
                    </a:cubicBezTo>
                    <a:cubicBezTo>
                      <a:pt x="465873" y="397899"/>
                      <a:pt x="479488" y="384300"/>
                      <a:pt x="496216" y="384300"/>
                    </a:cubicBezTo>
                    <a:close/>
                    <a:moveTo>
                      <a:pt x="415207" y="384300"/>
                    </a:moveTo>
                    <a:cubicBezTo>
                      <a:pt x="431936" y="384300"/>
                      <a:pt x="445550" y="397899"/>
                      <a:pt x="445550" y="414608"/>
                    </a:cubicBezTo>
                    <a:cubicBezTo>
                      <a:pt x="445550" y="431317"/>
                      <a:pt x="431936" y="444916"/>
                      <a:pt x="415207" y="444916"/>
                    </a:cubicBezTo>
                    <a:cubicBezTo>
                      <a:pt x="398479" y="444916"/>
                      <a:pt x="384864" y="431317"/>
                      <a:pt x="384864" y="414608"/>
                    </a:cubicBezTo>
                    <a:cubicBezTo>
                      <a:pt x="384864" y="397899"/>
                      <a:pt x="398479" y="384300"/>
                      <a:pt x="415207" y="384300"/>
                    </a:cubicBezTo>
                    <a:close/>
                    <a:moveTo>
                      <a:pt x="303775" y="202252"/>
                    </a:moveTo>
                    <a:cubicBezTo>
                      <a:pt x="298257" y="202252"/>
                      <a:pt x="293718" y="206785"/>
                      <a:pt x="293718" y="212295"/>
                    </a:cubicBezTo>
                    <a:cubicBezTo>
                      <a:pt x="293718" y="217894"/>
                      <a:pt x="298257" y="222427"/>
                      <a:pt x="303775" y="222427"/>
                    </a:cubicBezTo>
                    <a:cubicBezTo>
                      <a:pt x="309383" y="222427"/>
                      <a:pt x="313922" y="217894"/>
                      <a:pt x="313922" y="212295"/>
                    </a:cubicBezTo>
                    <a:cubicBezTo>
                      <a:pt x="313922" y="206785"/>
                      <a:pt x="309383" y="202252"/>
                      <a:pt x="303775" y="202252"/>
                    </a:cubicBezTo>
                    <a:close/>
                    <a:moveTo>
                      <a:pt x="303775" y="181988"/>
                    </a:moveTo>
                    <a:cubicBezTo>
                      <a:pt x="320597" y="181988"/>
                      <a:pt x="334215" y="195586"/>
                      <a:pt x="334215" y="212295"/>
                    </a:cubicBezTo>
                    <a:cubicBezTo>
                      <a:pt x="334215" y="225538"/>
                      <a:pt x="325671" y="236647"/>
                      <a:pt x="313922" y="240825"/>
                    </a:cubicBezTo>
                    <a:lnTo>
                      <a:pt x="313922" y="313437"/>
                    </a:lnTo>
                    <a:cubicBezTo>
                      <a:pt x="313922" y="319037"/>
                      <a:pt x="309383" y="323569"/>
                      <a:pt x="303775" y="323569"/>
                    </a:cubicBezTo>
                    <a:lnTo>
                      <a:pt x="50644" y="323569"/>
                    </a:lnTo>
                    <a:cubicBezTo>
                      <a:pt x="33911" y="323569"/>
                      <a:pt x="20293" y="337168"/>
                      <a:pt x="20293" y="353877"/>
                    </a:cubicBezTo>
                    <a:lnTo>
                      <a:pt x="20293" y="475283"/>
                    </a:lnTo>
                    <a:cubicBezTo>
                      <a:pt x="20293" y="491992"/>
                      <a:pt x="33911" y="505590"/>
                      <a:pt x="50644" y="505590"/>
                    </a:cubicBezTo>
                    <a:lnTo>
                      <a:pt x="556995" y="505590"/>
                    </a:lnTo>
                    <a:cubicBezTo>
                      <a:pt x="573728" y="505590"/>
                      <a:pt x="587346" y="491992"/>
                      <a:pt x="587346" y="475283"/>
                    </a:cubicBezTo>
                    <a:lnTo>
                      <a:pt x="587346" y="353877"/>
                    </a:lnTo>
                    <a:cubicBezTo>
                      <a:pt x="587346" y="337168"/>
                      <a:pt x="573728" y="323569"/>
                      <a:pt x="556995" y="323569"/>
                    </a:cubicBezTo>
                    <a:lnTo>
                      <a:pt x="344273" y="323569"/>
                    </a:lnTo>
                    <a:cubicBezTo>
                      <a:pt x="338754" y="323569"/>
                      <a:pt x="334215" y="319037"/>
                      <a:pt x="334215" y="313437"/>
                    </a:cubicBezTo>
                    <a:cubicBezTo>
                      <a:pt x="334215" y="307838"/>
                      <a:pt x="338754" y="303305"/>
                      <a:pt x="344273" y="303305"/>
                    </a:cubicBezTo>
                    <a:lnTo>
                      <a:pt x="556995" y="303305"/>
                    </a:lnTo>
                    <a:cubicBezTo>
                      <a:pt x="584854" y="303305"/>
                      <a:pt x="607639" y="326058"/>
                      <a:pt x="607639" y="353877"/>
                    </a:cubicBezTo>
                    <a:lnTo>
                      <a:pt x="607639" y="475283"/>
                    </a:lnTo>
                    <a:cubicBezTo>
                      <a:pt x="607639" y="503101"/>
                      <a:pt x="584854" y="525854"/>
                      <a:pt x="556995" y="525854"/>
                    </a:cubicBezTo>
                    <a:lnTo>
                      <a:pt x="50644" y="525854"/>
                    </a:lnTo>
                    <a:cubicBezTo>
                      <a:pt x="22696" y="525854"/>
                      <a:pt x="0" y="503101"/>
                      <a:pt x="0" y="475283"/>
                    </a:cubicBezTo>
                    <a:lnTo>
                      <a:pt x="0" y="353877"/>
                    </a:lnTo>
                    <a:cubicBezTo>
                      <a:pt x="0" y="326058"/>
                      <a:pt x="22696" y="303305"/>
                      <a:pt x="50644" y="303305"/>
                    </a:cubicBezTo>
                    <a:lnTo>
                      <a:pt x="293718" y="303305"/>
                    </a:lnTo>
                    <a:lnTo>
                      <a:pt x="293718" y="240825"/>
                    </a:lnTo>
                    <a:cubicBezTo>
                      <a:pt x="281880" y="236647"/>
                      <a:pt x="273424" y="225538"/>
                      <a:pt x="273424" y="212295"/>
                    </a:cubicBezTo>
                    <a:cubicBezTo>
                      <a:pt x="273424" y="195586"/>
                      <a:pt x="287042" y="181988"/>
                      <a:pt x="303775" y="181988"/>
                    </a:cubicBezTo>
                    <a:close/>
                    <a:moveTo>
                      <a:pt x="303775" y="121302"/>
                    </a:moveTo>
                    <a:cubicBezTo>
                      <a:pt x="328167" y="121302"/>
                      <a:pt x="351045" y="130807"/>
                      <a:pt x="368226" y="147952"/>
                    </a:cubicBezTo>
                    <a:cubicBezTo>
                      <a:pt x="372232" y="151950"/>
                      <a:pt x="372232" y="158346"/>
                      <a:pt x="368226" y="162254"/>
                    </a:cubicBezTo>
                    <a:cubicBezTo>
                      <a:pt x="366268" y="164209"/>
                      <a:pt x="363686" y="165275"/>
                      <a:pt x="361105" y="165275"/>
                    </a:cubicBezTo>
                    <a:cubicBezTo>
                      <a:pt x="358523" y="165275"/>
                      <a:pt x="355941" y="164209"/>
                      <a:pt x="353894" y="162254"/>
                    </a:cubicBezTo>
                    <a:cubicBezTo>
                      <a:pt x="340541" y="148929"/>
                      <a:pt x="322736" y="141556"/>
                      <a:pt x="303775" y="141556"/>
                    </a:cubicBezTo>
                    <a:cubicBezTo>
                      <a:pt x="284902" y="141556"/>
                      <a:pt x="267098" y="148929"/>
                      <a:pt x="253656" y="162254"/>
                    </a:cubicBezTo>
                    <a:cubicBezTo>
                      <a:pt x="249739" y="166252"/>
                      <a:pt x="243329" y="166252"/>
                      <a:pt x="239323" y="162254"/>
                    </a:cubicBezTo>
                    <a:cubicBezTo>
                      <a:pt x="235406" y="158346"/>
                      <a:pt x="235406" y="151950"/>
                      <a:pt x="239323" y="147952"/>
                    </a:cubicBezTo>
                    <a:cubicBezTo>
                      <a:pt x="256593" y="130807"/>
                      <a:pt x="279472" y="121302"/>
                      <a:pt x="303775" y="121302"/>
                    </a:cubicBezTo>
                    <a:close/>
                    <a:moveTo>
                      <a:pt x="303775" y="60686"/>
                    </a:moveTo>
                    <a:cubicBezTo>
                      <a:pt x="344361" y="60686"/>
                      <a:pt x="382543" y="76418"/>
                      <a:pt x="411202" y="105127"/>
                    </a:cubicBezTo>
                    <a:cubicBezTo>
                      <a:pt x="415207" y="109038"/>
                      <a:pt x="415207" y="115437"/>
                      <a:pt x="411202" y="119437"/>
                    </a:cubicBezTo>
                    <a:cubicBezTo>
                      <a:pt x="409244" y="121393"/>
                      <a:pt x="406663" y="122370"/>
                      <a:pt x="404082" y="122370"/>
                    </a:cubicBezTo>
                    <a:cubicBezTo>
                      <a:pt x="401501" y="122370"/>
                      <a:pt x="398920" y="121393"/>
                      <a:pt x="396873" y="119437"/>
                    </a:cubicBezTo>
                    <a:cubicBezTo>
                      <a:pt x="372041" y="94550"/>
                      <a:pt x="338932" y="80862"/>
                      <a:pt x="303775" y="80862"/>
                    </a:cubicBezTo>
                    <a:cubicBezTo>
                      <a:pt x="268619" y="80862"/>
                      <a:pt x="235599" y="94550"/>
                      <a:pt x="210678" y="119437"/>
                    </a:cubicBezTo>
                    <a:cubicBezTo>
                      <a:pt x="206762" y="123348"/>
                      <a:pt x="200354" y="123348"/>
                      <a:pt x="196437" y="119437"/>
                    </a:cubicBezTo>
                    <a:cubicBezTo>
                      <a:pt x="192432" y="115437"/>
                      <a:pt x="192432" y="109038"/>
                      <a:pt x="196437" y="105127"/>
                    </a:cubicBezTo>
                    <a:cubicBezTo>
                      <a:pt x="225096" y="76418"/>
                      <a:pt x="263279" y="60686"/>
                      <a:pt x="303775" y="60686"/>
                    </a:cubicBezTo>
                    <a:close/>
                    <a:moveTo>
                      <a:pt x="303775" y="0"/>
                    </a:moveTo>
                    <a:cubicBezTo>
                      <a:pt x="361182" y="0"/>
                      <a:pt x="414138" y="22659"/>
                      <a:pt x="452943" y="63889"/>
                    </a:cubicBezTo>
                    <a:cubicBezTo>
                      <a:pt x="456770" y="67887"/>
                      <a:pt x="456592" y="74285"/>
                      <a:pt x="452498" y="78106"/>
                    </a:cubicBezTo>
                    <a:cubicBezTo>
                      <a:pt x="448404" y="81927"/>
                      <a:pt x="442085" y="81749"/>
                      <a:pt x="438169" y="77751"/>
                    </a:cubicBezTo>
                    <a:cubicBezTo>
                      <a:pt x="403280" y="40608"/>
                      <a:pt x="355486" y="20260"/>
                      <a:pt x="303775" y="20260"/>
                    </a:cubicBezTo>
                    <a:cubicBezTo>
                      <a:pt x="253133" y="20260"/>
                      <a:pt x="205428" y="40697"/>
                      <a:pt x="169293" y="77840"/>
                    </a:cubicBezTo>
                    <a:cubicBezTo>
                      <a:pt x="167335" y="79883"/>
                      <a:pt x="164665" y="80861"/>
                      <a:pt x="161995" y="80861"/>
                    </a:cubicBezTo>
                    <a:cubicBezTo>
                      <a:pt x="159502" y="80861"/>
                      <a:pt x="156921" y="79972"/>
                      <a:pt x="154963" y="78017"/>
                    </a:cubicBezTo>
                    <a:cubicBezTo>
                      <a:pt x="150958" y="74107"/>
                      <a:pt x="150869" y="67710"/>
                      <a:pt x="154785" y="63711"/>
                    </a:cubicBezTo>
                    <a:cubicBezTo>
                      <a:pt x="194658" y="22659"/>
                      <a:pt x="247615" y="0"/>
                      <a:pt x="303775" y="0"/>
                    </a:cubicBezTo>
                    <a:close/>
                  </a:path>
                </a:pathLst>
              </a:custGeom>
              <a:solidFill>
                <a:srgbClr val="32373A"/>
              </a:solidFill>
              <a:ln>
                <a:noFill/>
              </a:ln>
            </p:spPr>
          </p:sp>
          <p:sp>
            <p:nvSpPr>
              <p:cNvPr id="210" name="clock_124653"/>
              <p:cNvSpPr>
                <a:spLocks noChangeAspect="1"/>
              </p:cNvSpPr>
              <p:nvPr/>
            </p:nvSpPr>
            <p:spPr bwMode="auto">
              <a:xfrm>
                <a:off x="7939764" y="3789213"/>
                <a:ext cx="97338" cy="971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8133" h="607216">
                    <a:moveTo>
                      <a:pt x="304031" y="471589"/>
                    </a:moveTo>
                    <a:cubicBezTo>
                      <a:pt x="309464" y="471589"/>
                      <a:pt x="313733" y="475853"/>
                      <a:pt x="313733" y="481280"/>
                    </a:cubicBezTo>
                    <a:lnTo>
                      <a:pt x="313733" y="520044"/>
                    </a:lnTo>
                    <a:cubicBezTo>
                      <a:pt x="313733" y="525374"/>
                      <a:pt x="309464" y="529735"/>
                      <a:pt x="304031" y="529735"/>
                    </a:cubicBezTo>
                    <a:cubicBezTo>
                      <a:pt x="298694" y="529735"/>
                      <a:pt x="294328" y="525374"/>
                      <a:pt x="294328" y="520044"/>
                    </a:cubicBezTo>
                    <a:lnTo>
                      <a:pt x="294328" y="481280"/>
                    </a:lnTo>
                    <a:cubicBezTo>
                      <a:pt x="294328" y="475853"/>
                      <a:pt x="298694" y="471589"/>
                      <a:pt x="304031" y="471589"/>
                    </a:cubicBezTo>
                    <a:close/>
                    <a:moveTo>
                      <a:pt x="481998" y="293905"/>
                    </a:moveTo>
                    <a:lnTo>
                      <a:pt x="520808" y="293905"/>
                    </a:lnTo>
                    <a:cubicBezTo>
                      <a:pt x="526145" y="293905"/>
                      <a:pt x="530511" y="298255"/>
                      <a:pt x="530511" y="303572"/>
                    </a:cubicBezTo>
                    <a:cubicBezTo>
                      <a:pt x="530511" y="308986"/>
                      <a:pt x="526145" y="313240"/>
                      <a:pt x="520808" y="313240"/>
                    </a:cubicBezTo>
                    <a:lnTo>
                      <a:pt x="481998" y="313240"/>
                    </a:lnTo>
                    <a:cubicBezTo>
                      <a:pt x="476564" y="313240"/>
                      <a:pt x="472295" y="308986"/>
                      <a:pt x="472295" y="303572"/>
                    </a:cubicBezTo>
                    <a:cubicBezTo>
                      <a:pt x="472295" y="298255"/>
                      <a:pt x="476564" y="293905"/>
                      <a:pt x="481998" y="293905"/>
                    </a:cubicBezTo>
                    <a:close/>
                    <a:moveTo>
                      <a:pt x="87325" y="293905"/>
                    </a:moveTo>
                    <a:lnTo>
                      <a:pt x="126135" y="293905"/>
                    </a:lnTo>
                    <a:cubicBezTo>
                      <a:pt x="131472" y="293905"/>
                      <a:pt x="135838" y="298255"/>
                      <a:pt x="135838" y="303572"/>
                    </a:cubicBezTo>
                    <a:cubicBezTo>
                      <a:pt x="135838" y="308986"/>
                      <a:pt x="131472" y="313240"/>
                      <a:pt x="126135" y="313240"/>
                    </a:cubicBezTo>
                    <a:lnTo>
                      <a:pt x="87325" y="313240"/>
                    </a:lnTo>
                    <a:cubicBezTo>
                      <a:pt x="81988" y="313240"/>
                      <a:pt x="77622" y="308986"/>
                      <a:pt x="77622" y="303572"/>
                    </a:cubicBezTo>
                    <a:cubicBezTo>
                      <a:pt x="77622" y="298255"/>
                      <a:pt x="81988" y="293905"/>
                      <a:pt x="87325" y="293905"/>
                    </a:cubicBezTo>
                    <a:close/>
                    <a:moveTo>
                      <a:pt x="304011" y="287474"/>
                    </a:moveTo>
                    <a:cubicBezTo>
                      <a:pt x="295083" y="287474"/>
                      <a:pt x="287901" y="294645"/>
                      <a:pt x="287901" y="303561"/>
                    </a:cubicBezTo>
                    <a:cubicBezTo>
                      <a:pt x="287901" y="308019"/>
                      <a:pt x="289648" y="312089"/>
                      <a:pt x="292656" y="314996"/>
                    </a:cubicBezTo>
                    <a:cubicBezTo>
                      <a:pt x="295568" y="317903"/>
                      <a:pt x="299644" y="319745"/>
                      <a:pt x="304011" y="319745"/>
                    </a:cubicBezTo>
                    <a:cubicBezTo>
                      <a:pt x="312939" y="319745"/>
                      <a:pt x="320217" y="312476"/>
                      <a:pt x="320217" y="303561"/>
                    </a:cubicBezTo>
                    <a:cubicBezTo>
                      <a:pt x="320217" y="294645"/>
                      <a:pt x="312939" y="287474"/>
                      <a:pt x="304011" y="287474"/>
                    </a:cubicBezTo>
                    <a:close/>
                    <a:moveTo>
                      <a:pt x="219388" y="205391"/>
                    </a:moveTo>
                    <a:lnTo>
                      <a:pt x="205705" y="219055"/>
                    </a:lnTo>
                    <a:lnTo>
                      <a:pt x="272956" y="286311"/>
                    </a:lnTo>
                    <a:cubicBezTo>
                      <a:pt x="276159" y="280593"/>
                      <a:pt x="281011" y="275748"/>
                      <a:pt x="286737" y="272550"/>
                    </a:cubicBezTo>
                    <a:close/>
                    <a:moveTo>
                      <a:pt x="429878" y="140849"/>
                    </a:moveTo>
                    <a:cubicBezTo>
                      <a:pt x="432401" y="140849"/>
                      <a:pt x="434924" y="141915"/>
                      <a:pt x="436671" y="143659"/>
                    </a:cubicBezTo>
                    <a:lnTo>
                      <a:pt x="464134" y="171085"/>
                    </a:lnTo>
                    <a:cubicBezTo>
                      <a:pt x="467919" y="174864"/>
                      <a:pt x="467919" y="181067"/>
                      <a:pt x="464134" y="184846"/>
                    </a:cubicBezTo>
                    <a:lnTo>
                      <a:pt x="339044" y="309666"/>
                    </a:lnTo>
                    <a:cubicBezTo>
                      <a:pt x="336132" y="326432"/>
                      <a:pt x="321576" y="339127"/>
                      <a:pt x="304011" y="339127"/>
                    </a:cubicBezTo>
                    <a:cubicBezTo>
                      <a:pt x="297800" y="339127"/>
                      <a:pt x="291880" y="337479"/>
                      <a:pt x="286737" y="334572"/>
                    </a:cubicBezTo>
                    <a:lnTo>
                      <a:pt x="185131" y="436037"/>
                    </a:lnTo>
                    <a:cubicBezTo>
                      <a:pt x="183287" y="437878"/>
                      <a:pt x="180764" y="438847"/>
                      <a:pt x="178338" y="438847"/>
                    </a:cubicBezTo>
                    <a:cubicBezTo>
                      <a:pt x="175815" y="438847"/>
                      <a:pt x="173292" y="437878"/>
                      <a:pt x="171448" y="436037"/>
                    </a:cubicBezTo>
                    <a:cubicBezTo>
                      <a:pt x="167663" y="432257"/>
                      <a:pt x="167663" y="426055"/>
                      <a:pt x="171448" y="422275"/>
                    </a:cubicBezTo>
                    <a:lnTo>
                      <a:pt x="272956" y="320908"/>
                    </a:lnTo>
                    <a:cubicBezTo>
                      <a:pt x="271113" y="317516"/>
                      <a:pt x="269657" y="313736"/>
                      <a:pt x="268978" y="309666"/>
                    </a:cubicBezTo>
                    <a:lnTo>
                      <a:pt x="185131" y="225936"/>
                    </a:lnTo>
                    <a:cubicBezTo>
                      <a:pt x="181346" y="222156"/>
                      <a:pt x="181346" y="216051"/>
                      <a:pt x="185131" y="212272"/>
                    </a:cubicBezTo>
                    <a:lnTo>
                      <a:pt x="212595" y="184846"/>
                    </a:lnTo>
                    <a:cubicBezTo>
                      <a:pt x="216379" y="181067"/>
                      <a:pt x="222493" y="181067"/>
                      <a:pt x="226278" y="184846"/>
                    </a:cubicBezTo>
                    <a:lnTo>
                      <a:pt x="310124" y="268576"/>
                    </a:lnTo>
                    <a:cubicBezTo>
                      <a:pt x="320896" y="270418"/>
                      <a:pt x="329922" y="277104"/>
                      <a:pt x="335065" y="286311"/>
                    </a:cubicBezTo>
                    <a:lnTo>
                      <a:pt x="443561" y="177966"/>
                    </a:lnTo>
                    <a:lnTo>
                      <a:pt x="429878" y="164301"/>
                    </a:lnTo>
                    <a:lnTo>
                      <a:pt x="338364" y="255590"/>
                    </a:lnTo>
                    <a:cubicBezTo>
                      <a:pt x="334580" y="259370"/>
                      <a:pt x="328369" y="259370"/>
                      <a:pt x="324584" y="255590"/>
                    </a:cubicBezTo>
                    <a:cubicBezTo>
                      <a:pt x="320799" y="251811"/>
                      <a:pt x="320799" y="245706"/>
                      <a:pt x="324584" y="241926"/>
                    </a:cubicBezTo>
                    <a:lnTo>
                      <a:pt x="422987" y="143659"/>
                    </a:lnTo>
                    <a:cubicBezTo>
                      <a:pt x="424831" y="141915"/>
                      <a:pt x="427257" y="140849"/>
                      <a:pt x="429878" y="140849"/>
                    </a:cubicBezTo>
                    <a:close/>
                    <a:moveTo>
                      <a:pt x="304031" y="77481"/>
                    </a:moveTo>
                    <a:cubicBezTo>
                      <a:pt x="309464" y="77481"/>
                      <a:pt x="313733" y="81842"/>
                      <a:pt x="313733" y="87172"/>
                    </a:cubicBezTo>
                    <a:lnTo>
                      <a:pt x="313733" y="125936"/>
                    </a:lnTo>
                    <a:cubicBezTo>
                      <a:pt x="313733" y="131266"/>
                      <a:pt x="309464" y="135627"/>
                      <a:pt x="304031" y="135627"/>
                    </a:cubicBezTo>
                    <a:cubicBezTo>
                      <a:pt x="298694" y="135627"/>
                      <a:pt x="294328" y="131266"/>
                      <a:pt x="294328" y="125936"/>
                    </a:cubicBezTo>
                    <a:lnTo>
                      <a:pt x="294328" y="87172"/>
                    </a:lnTo>
                    <a:cubicBezTo>
                      <a:pt x="294328" y="81842"/>
                      <a:pt x="298694" y="77481"/>
                      <a:pt x="304031" y="77481"/>
                    </a:cubicBezTo>
                    <a:close/>
                    <a:moveTo>
                      <a:pt x="304018" y="38740"/>
                    </a:moveTo>
                    <a:cubicBezTo>
                      <a:pt x="450352" y="38740"/>
                      <a:pt x="569322" y="157536"/>
                      <a:pt x="569322" y="303559"/>
                    </a:cubicBezTo>
                    <a:cubicBezTo>
                      <a:pt x="569322" y="366833"/>
                      <a:pt x="546518" y="428072"/>
                      <a:pt x="505179" y="476035"/>
                    </a:cubicBezTo>
                    <a:cubicBezTo>
                      <a:pt x="501686" y="480105"/>
                      <a:pt x="495573" y="480590"/>
                      <a:pt x="491497" y="477101"/>
                    </a:cubicBezTo>
                    <a:cubicBezTo>
                      <a:pt x="487421" y="473613"/>
                      <a:pt x="487033" y="467412"/>
                      <a:pt x="490527" y="463342"/>
                    </a:cubicBezTo>
                    <a:cubicBezTo>
                      <a:pt x="528760" y="418866"/>
                      <a:pt x="549914" y="362182"/>
                      <a:pt x="549914" y="303559"/>
                    </a:cubicBezTo>
                    <a:cubicBezTo>
                      <a:pt x="549914" y="168194"/>
                      <a:pt x="439581" y="58119"/>
                      <a:pt x="304018" y="58119"/>
                    </a:cubicBezTo>
                    <a:cubicBezTo>
                      <a:pt x="168455" y="58119"/>
                      <a:pt x="58219" y="168194"/>
                      <a:pt x="58219" y="303559"/>
                    </a:cubicBezTo>
                    <a:cubicBezTo>
                      <a:pt x="58219" y="438924"/>
                      <a:pt x="168455" y="549096"/>
                      <a:pt x="304018" y="549096"/>
                    </a:cubicBezTo>
                    <a:cubicBezTo>
                      <a:pt x="362726" y="549096"/>
                      <a:pt x="419494" y="527972"/>
                      <a:pt x="464035" y="489795"/>
                    </a:cubicBezTo>
                    <a:cubicBezTo>
                      <a:pt x="468111" y="486306"/>
                      <a:pt x="474224" y="486694"/>
                      <a:pt x="477814" y="490764"/>
                    </a:cubicBezTo>
                    <a:cubicBezTo>
                      <a:pt x="481308" y="494833"/>
                      <a:pt x="480823" y="500938"/>
                      <a:pt x="476747" y="504426"/>
                    </a:cubicBezTo>
                    <a:cubicBezTo>
                      <a:pt x="428713" y="545704"/>
                      <a:pt x="367384" y="568475"/>
                      <a:pt x="304018" y="568475"/>
                    </a:cubicBezTo>
                    <a:cubicBezTo>
                      <a:pt x="157781" y="568475"/>
                      <a:pt x="38811" y="449679"/>
                      <a:pt x="38811" y="303559"/>
                    </a:cubicBezTo>
                    <a:cubicBezTo>
                      <a:pt x="38811" y="157536"/>
                      <a:pt x="157781" y="38740"/>
                      <a:pt x="304018" y="38740"/>
                    </a:cubicBezTo>
                    <a:close/>
                    <a:moveTo>
                      <a:pt x="304018" y="19378"/>
                    </a:moveTo>
                    <a:cubicBezTo>
                      <a:pt x="147109" y="19378"/>
                      <a:pt x="19407" y="146887"/>
                      <a:pt x="19407" y="303560"/>
                    </a:cubicBezTo>
                    <a:cubicBezTo>
                      <a:pt x="19407" y="460329"/>
                      <a:pt x="147109" y="587838"/>
                      <a:pt x="304018" y="587838"/>
                    </a:cubicBezTo>
                    <a:cubicBezTo>
                      <a:pt x="461024" y="587838"/>
                      <a:pt x="588726" y="460329"/>
                      <a:pt x="588726" y="303560"/>
                    </a:cubicBezTo>
                    <a:cubicBezTo>
                      <a:pt x="588726" y="146887"/>
                      <a:pt x="461024" y="19378"/>
                      <a:pt x="304018" y="19378"/>
                    </a:cubicBezTo>
                    <a:close/>
                    <a:moveTo>
                      <a:pt x="304018" y="0"/>
                    </a:moveTo>
                    <a:cubicBezTo>
                      <a:pt x="385238" y="0"/>
                      <a:pt x="461607" y="31586"/>
                      <a:pt x="519053" y="88946"/>
                    </a:cubicBezTo>
                    <a:cubicBezTo>
                      <a:pt x="576499" y="146305"/>
                      <a:pt x="608133" y="222462"/>
                      <a:pt x="608133" y="303560"/>
                    </a:cubicBezTo>
                    <a:cubicBezTo>
                      <a:pt x="608133" y="384657"/>
                      <a:pt x="576499" y="460911"/>
                      <a:pt x="519053" y="518270"/>
                    </a:cubicBezTo>
                    <a:cubicBezTo>
                      <a:pt x="461607" y="575630"/>
                      <a:pt x="385238" y="607216"/>
                      <a:pt x="304018" y="607216"/>
                    </a:cubicBezTo>
                    <a:cubicBezTo>
                      <a:pt x="222798" y="607216"/>
                      <a:pt x="146526" y="575630"/>
                      <a:pt x="89080" y="518270"/>
                    </a:cubicBezTo>
                    <a:cubicBezTo>
                      <a:pt x="31634" y="460911"/>
                      <a:pt x="0" y="384657"/>
                      <a:pt x="0" y="303560"/>
                    </a:cubicBezTo>
                    <a:cubicBezTo>
                      <a:pt x="0" y="222462"/>
                      <a:pt x="31634" y="146305"/>
                      <a:pt x="89080" y="88946"/>
                    </a:cubicBezTo>
                    <a:cubicBezTo>
                      <a:pt x="146526" y="31586"/>
                      <a:pt x="222798" y="0"/>
                      <a:pt x="304018" y="0"/>
                    </a:cubicBezTo>
                    <a:close/>
                  </a:path>
                </a:pathLst>
              </a:custGeom>
              <a:solidFill>
                <a:srgbClr val="32373A"/>
              </a:solidFill>
              <a:ln>
                <a:noFill/>
              </a:ln>
            </p:spPr>
          </p:sp>
          <p:sp>
            <p:nvSpPr>
              <p:cNvPr id="211" name="camcorder_103804"/>
              <p:cNvSpPr>
                <a:spLocks noChangeAspect="1"/>
              </p:cNvSpPr>
              <p:nvPr/>
            </p:nvSpPr>
            <p:spPr bwMode="auto">
              <a:xfrm>
                <a:off x="7950105" y="3365016"/>
                <a:ext cx="97338" cy="8937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8880" h="559070">
                    <a:moveTo>
                      <a:pt x="54569" y="379036"/>
                    </a:moveTo>
                    <a:cubicBezTo>
                      <a:pt x="53584" y="388282"/>
                      <a:pt x="55554" y="407561"/>
                      <a:pt x="69048" y="430971"/>
                    </a:cubicBezTo>
                    <a:cubicBezTo>
                      <a:pt x="82739" y="454578"/>
                      <a:pt x="98597" y="465595"/>
                      <a:pt x="106969" y="469234"/>
                    </a:cubicBezTo>
                    <a:cubicBezTo>
                      <a:pt x="107954" y="459988"/>
                      <a:pt x="105984" y="440709"/>
                      <a:pt x="92490" y="417397"/>
                    </a:cubicBezTo>
                    <a:cubicBezTo>
                      <a:pt x="78799" y="393790"/>
                      <a:pt x="62941" y="382774"/>
                      <a:pt x="54569" y="379036"/>
                    </a:cubicBezTo>
                    <a:close/>
                    <a:moveTo>
                      <a:pt x="49448" y="357888"/>
                    </a:moveTo>
                    <a:cubicBezTo>
                      <a:pt x="64616" y="357888"/>
                      <a:pt x="90914" y="375298"/>
                      <a:pt x="109529" y="407561"/>
                    </a:cubicBezTo>
                    <a:cubicBezTo>
                      <a:pt x="121940" y="429102"/>
                      <a:pt x="125683" y="447004"/>
                      <a:pt x="126569" y="458218"/>
                    </a:cubicBezTo>
                    <a:cubicBezTo>
                      <a:pt x="127062" y="465103"/>
                      <a:pt x="127554" y="481824"/>
                      <a:pt x="119477" y="488218"/>
                    </a:cubicBezTo>
                    <a:cubicBezTo>
                      <a:pt x="118099" y="489300"/>
                      <a:pt x="116621" y="489988"/>
                      <a:pt x="114947" y="490185"/>
                    </a:cubicBezTo>
                    <a:cubicBezTo>
                      <a:pt x="114060" y="490382"/>
                      <a:pt x="113075" y="490480"/>
                      <a:pt x="112090" y="490480"/>
                    </a:cubicBezTo>
                    <a:cubicBezTo>
                      <a:pt x="96922" y="490480"/>
                      <a:pt x="70624" y="473070"/>
                      <a:pt x="52009" y="440807"/>
                    </a:cubicBezTo>
                    <a:cubicBezTo>
                      <a:pt x="39598" y="419266"/>
                      <a:pt x="35855" y="401364"/>
                      <a:pt x="34969" y="390151"/>
                    </a:cubicBezTo>
                    <a:cubicBezTo>
                      <a:pt x="34476" y="383266"/>
                      <a:pt x="33984" y="366544"/>
                      <a:pt x="42061" y="360151"/>
                    </a:cubicBezTo>
                    <a:cubicBezTo>
                      <a:pt x="43439" y="359069"/>
                      <a:pt x="45015" y="358380"/>
                      <a:pt x="46690" y="358085"/>
                    </a:cubicBezTo>
                    <a:cubicBezTo>
                      <a:pt x="47576" y="357987"/>
                      <a:pt x="48463" y="357888"/>
                      <a:pt x="49448" y="357888"/>
                    </a:cubicBezTo>
                    <a:close/>
                    <a:moveTo>
                      <a:pt x="49549" y="342859"/>
                    </a:moveTo>
                    <a:cubicBezTo>
                      <a:pt x="44427" y="342859"/>
                      <a:pt x="39797" y="344039"/>
                      <a:pt x="35758" y="346302"/>
                    </a:cubicBezTo>
                    <a:cubicBezTo>
                      <a:pt x="25415" y="352204"/>
                      <a:pt x="19800" y="365483"/>
                      <a:pt x="19701" y="383681"/>
                    </a:cubicBezTo>
                    <a:cubicBezTo>
                      <a:pt x="19603" y="403748"/>
                      <a:pt x="26498" y="426668"/>
                      <a:pt x="38910" y="448309"/>
                    </a:cubicBezTo>
                    <a:cubicBezTo>
                      <a:pt x="65902" y="494935"/>
                      <a:pt x="105601" y="513723"/>
                      <a:pt x="125795" y="502116"/>
                    </a:cubicBezTo>
                    <a:cubicBezTo>
                      <a:pt x="136040" y="496115"/>
                      <a:pt x="141753" y="482934"/>
                      <a:pt x="141852" y="464736"/>
                    </a:cubicBezTo>
                    <a:cubicBezTo>
                      <a:pt x="141950" y="444669"/>
                      <a:pt x="135055" y="421651"/>
                      <a:pt x="122544" y="400109"/>
                    </a:cubicBezTo>
                    <a:cubicBezTo>
                      <a:pt x="110132" y="378468"/>
                      <a:pt x="93582" y="361057"/>
                      <a:pt x="76147" y="351122"/>
                    </a:cubicBezTo>
                    <a:cubicBezTo>
                      <a:pt x="66591" y="345613"/>
                      <a:pt x="57528" y="342859"/>
                      <a:pt x="49549" y="342859"/>
                    </a:cubicBezTo>
                    <a:close/>
                    <a:moveTo>
                      <a:pt x="120649" y="304259"/>
                    </a:moveTo>
                    <a:cubicBezTo>
                      <a:pt x="113666" y="303407"/>
                      <a:pt x="107399" y="304422"/>
                      <a:pt x="102350" y="307348"/>
                    </a:cubicBezTo>
                    <a:lnTo>
                      <a:pt x="69448" y="326530"/>
                    </a:lnTo>
                    <a:cubicBezTo>
                      <a:pt x="74866" y="328399"/>
                      <a:pt x="80382" y="330858"/>
                      <a:pt x="85899" y="334006"/>
                    </a:cubicBezTo>
                    <a:cubicBezTo>
                      <a:pt x="106389" y="345712"/>
                      <a:pt x="125499" y="365680"/>
                      <a:pt x="139684" y="390272"/>
                    </a:cubicBezTo>
                    <a:cubicBezTo>
                      <a:pt x="153870" y="414864"/>
                      <a:pt x="161652" y="441325"/>
                      <a:pt x="161553" y="464834"/>
                    </a:cubicBezTo>
                    <a:cubicBezTo>
                      <a:pt x="161553" y="471130"/>
                      <a:pt x="160962" y="477130"/>
                      <a:pt x="159780" y="482737"/>
                    </a:cubicBezTo>
                    <a:lnTo>
                      <a:pt x="193174" y="463654"/>
                    </a:lnTo>
                    <a:cubicBezTo>
                      <a:pt x="203321" y="457850"/>
                      <a:pt x="208837" y="444472"/>
                      <a:pt x="208837" y="426078"/>
                    </a:cubicBezTo>
                    <a:cubicBezTo>
                      <a:pt x="208739" y="405912"/>
                      <a:pt x="201745" y="382796"/>
                      <a:pt x="189234" y="361057"/>
                    </a:cubicBezTo>
                    <a:cubicBezTo>
                      <a:pt x="168991" y="326161"/>
                      <a:pt x="141599" y="306814"/>
                      <a:pt x="120649" y="304259"/>
                    </a:cubicBezTo>
                    <a:close/>
                    <a:moveTo>
                      <a:pt x="522420" y="258074"/>
                    </a:moveTo>
                    <a:lnTo>
                      <a:pt x="341525" y="362238"/>
                    </a:lnTo>
                    <a:lnTo>
                      <a:pt x="341525" y="416632"/>
                    </a:lnTo>
                    <a:lnTo>
                      <a:pt x="522420" y="312369"/>
                    </a:lnTo>
                    <a:close/>
                    <a:moveTo>
                      <a:pt x="527346" y="232500"/>
                    </a:moveTo>
                    <a:cubicBezTo>
                      <a:pt x="530302" y="230729"/>
                      <a:pt x="534144" y="230729"/>
                      <a:pt x="537199" y="232500"/>
                    </a:cubicBezTo>
                    <a:cubicBezTo>
                      <a:pt x="540154" y="234270"/>
                      <a:pt x="542125" y="237516"/>
                      <a:pt x="542125" y="241057"/>
                    </a:cubicBezTo>
                    <a:lnTo>
                      <a:pt x="542125" y="318074"/>
                    </a:lnTo>
                    <a:cubicBezTo>
                      <a:pt x="542125" y="321615"/>
                      <a:pt x="540154" y="324861"/>
                      <a:pt x="537199" y="326631"/>
                    </a:cubicBezTo>
                    <a:lnTo>
                      <a:pt x="336599" y="442206"/>
                    </a:lnTo>
                    <a:cubicBezTo>
                      <a:pt x="335121" y="443091"/>
                      <a:pt x="333348" y="443484"/>
                      <a:pt x="331673" y="443484"/>
                    </a:cubicBezTo>
                    <a:cubicBezTo>
                      <a:pt x="329998" y="443484"/>
                      <a:pt x="328323" y="443091"/>
                      <a:pt x="326746" y="442206"/>
                    </a:cubicBezTo>
                    <a:cubicBezTo>
                      <a:pt x="323692" y="440435"/>
                      <a:pt x="321820" y="437189"/>
                      <a:pt x="321820" y="433648"/>
                    </a:cubicBezTo>
                    <a:lnTo>
                      <a:pt x="321820" y="356631"/>
                    </a:lnTo>
                    <a:cubicBezTo>
                      <a:pt x="321820" y="353090"/>
                      <a:pt x="323692" y="349845"/>
                      <a:pt x="326746" y="348074"/>
                    </a:cubicBezTo>
                    <a:close/>
                    <a:moveTo>
                      <a:pt x="74176" y="219506"/>
                    </a:moveTo>
                    <a:lnTo>
                      <a:pt x="74176" y="300955"/>
                    </a:lnTo>
                    <a:lnTo>
                      <a:pt x="92400" y="290331"/>
                    </a:lnTo>
                    <a:cubicBezTo>
                      <a:pt x="125499" y="271248"/>
                      <a:pt x="175443" y="298004"/>
                      <a:pt x="206276" y="351220"/>
                    </a:cubicBezTo>
                    <a:cubicBezTo>
                      <a:pt x="220461" y="375812"/>
                      <a:pt x="228342" y="402371"/>
                      <a:pt x="228539" y="425979"/>
                    </a:cubicBezTo>
                    <a:cubicBezTo>
                      <a:pt x="228638" y="451752"/>
                      <a:pt x="219575" y="471130"/>
                      <a:pt x="202927" y="480770"/>
                    </a:cubicBezTo>
                    <a:lnTo>
                      <a:pt x="180959" y="493263"/>
                    </a:lnTo>
                    <a:lnTo>
                      <a:pt x="254939" y="532806"/>
                    </a:lnTo>
                    <a:lnTo>
                      <a:pt x="254939" y="323776"/>
                    </a:lnTo>
                    <a:close/>
                    <a:moveTo>
                      <a:pt x="589178" y="142484"/>
                    </a:moveTo>
                    <a:lnTo>
                      <a:pt x="274641" y="323776"/>
                    </a:lnTo>
                    <a:lnTo>
                      <a:pt x="274641" y="532216"/>
                    </a:lnTo>
                    <a:lnTo>
                      <a:pt x="589178" y="350925"/>
                    </a:lnTo>
                    <a:close/>
                    <a:moveTo>
                      <a:pt x="398565" y="21198"/>
                    </a:moveTo>
                    <a:lnTo>
                      <a:pt x="84027" y="202488"/>
                    </a:lnTo>
                    <a:lnTo>
                      <a:pt x="264790" y="306758"/>
                    </a:lnTo>
                    <a:lnTo>
                      <a:pt x="579328" y="125368"/>
                    </a:lnTo>
                    <a:close/>
                    <a:moveTo>
                      <a:pt x="393639" y="1327"/>
                    </a:moveTo>
                    <a:cubicBezTo>
                      <a:pt x="396693" y="-443"/>
                      <a:pt x="400436" y="-443"/>
                      <a:pt x="403490" y="1327"/>
                    </a:cubicBezTo>
                    <a:lnTo>
                      <a:pt x="603955" y="116909"/>
                    </a:lnTo>
                    <a:cubicBezTo>
                      <a:pt x="607008" y="118680"/>
                      <a:pt x="608880" y="121926"/>
                      <a:pt x="608880" y="125368"/>
                    </a:cubicBezTo>
                    <a:lnTo>
                      <a:pt x="608880" y="356630"/>
                    </a:lnTo>
                    <a:cubicBezTo>
                      <a:pt x="608880" y="360073"/>
                      <a:pt x="607008" y="363319"/>
                      <a:pt x="603955" y="365090"/>
                    </a:cubicBezTo>
                    <a:lnTo>
                      <a:pt x="269716" y="557791"/>
                    </a:lnTo>
                    <a:cubicBezTo>
                      <a:pt x="268238" y="558677"/>
                      <a:pt x="266563" y="559070"/>
                      <a:pt x="264790" y="559070"/>
                    </a:cubicBezTo>
                    <a:cubicBezTo>
                      <a:pt x="263214" y="559070"/>
                      <a:pt x="261638" y="558677"/>
                      <a:pt x="260160" y="557988"/>
                    </a:cubicBezTo>
                    <a:lnTo>
                      <a:pt x="160765" y="504772"/>
                    </a:lnTo>
                    <a:lnTo>
                      <a:pt x="135646" y="519133"/>
                    </a:lnTo>
                    <a:cubicBezTo>
                      <a:pt x="128454" y="523265"/>
                      <a:pt x="120475" y="525232"/>
                      <a:pt x="112004" y="525232"/>
                    </a:cubicBezTo>
                    <a:cubicBezTo>
                      <a:pt x="81761" y="525232"/>
                      <a:pt x="46003" y="499755"/>
                      <a:pt x="21868" y="458145"/>
                    </a:cubicBezTo>
                    <a:cubicBezTo>
                      <a:pt x="7683" y="433554"/>
                      <a:pt x="-99" y="407093"/>
                      <a:pt x="0" y="383583"/>
                    </a:cubicBezTo>
                    <a:cubicBezTo>
                      <a:pt x="98" y="358204"/>
                      <a:pt x="9259" y="338924"/>
                      <a:pt x="25809" y="329284"/>
                    </a:cubicBezTo>
                    <a:lnTo>
                      <a:pt x="54475" y="312562"/>
                    </a:lnTo>
                    <a:lnTo>
                      <a:pt x="54475" y="202488"/>
                    </a:lnTo>
                    <a:cubicBezTo>
                      <a:pt x="54475" y="198947"/>
                      <a:pt x="56346" y="195701"/>
                      <a:pt x="59400" y="193930"/>
                    </a:cubicBezTo>
                    <a:close/>
                  </a:path>
                </a:pathLst>
              </a:custGeom>
              <a:solidFill>
                <a:srgbClr val="32373A"/>
              </a:solidFill>
              <a:ln>
                <a:noFill/>
              </a:ln>
            </p:spPr>
          </p:sp>
          <p:sp>
            <p:nvSpPr>
              <p:cNvPr id="212" name="gold-stack_79616"/>
              <p:cNvSpPr>
                <a:spLocks noChangeAspect="1"/>
              </p:cNvSpPr>
              <p:nvPr/>
            </p:nvSpPr>
            <p:spPr bwMode="auto">
              <a:xfrm>
                <a:off x="7298338" y="3368050"/>
                <a:ext cx="129556" cy="83306"/>
              </a:xfrm>
              <a:custGeom>
                <a:avLst/>
                <a:gdLst>
                  <a:gd name="T0" fmla="*/ 1939 w 2745"/>
                  <a:gd name="T1" fmla="*/ 1768 h 1768"/>
                  <a:gd name="T2" fmla="*/ 1900 w 2745"/>
                  <a:gd name="T3" fmla="*/ 1719 h 1768"/>
                  <a:gd name="T4" fmla="*/ 2047 w 2745"/>
                  <a:gd name="T5" fmla="*/ 1315 h 1768"/>
                  <a:gd name="T6" fmla="*/ 2661 w 2745"/>
                  <a:gd name="T7" fmla="*/ 1366 h 1768"/>
                  <a:gd name="T8" fmla="*/ 2735 w 2745"/>
                  <a:gd name="T9" fmla="*/ 1753 h 1768"/>
                  <a:gd name="T10" fmla="*/ 1990 w 2745"/>
                  <a:gd name="T11" fmla="*/ 1688 h 1768"/>
                  <a:gd name="T12" fmla="*/ 2585 w 2745"/>
                  <a:gd name="T13" fmla="*/ 1395 h 1768"/>
                  <a:gd name="T14" fmla="*/ 1990 w 2745"/>
                  <a:gd name="T15" fmla="*/ 1688 h 1768"/>
                  <a:gd name="T16" fmla="*/ 991 w 2745"/>
                  <a:gd name="T17" fmla="*/ 1768 h 1768"/>
                  <a:gd name="T18" fmla="*/ 952 w 2745"/>
                  <a:gd name="T19" fmla="*/ 1719 h 1768"/>
                  <a:gd name="T20" fmla="*/ 1098 w 2745"/>
                  <a:gd name="T21" fmla="*/ 1315 h 1768"/>
                  <a:gd name="T22" fmla="*/ 1712 w 2745"/>
                  <a:gd name="T23" fmla="*/ 1366 h 1768"/>
                  <a:gd name="T24" fmla="*/ 1786 w 2745"/>
                  <a:gd name="T25" fmla="*/ 1753 h 1768"/>
                  <a:gd name="T26" fmla="*/ 1041 w 2745"/>
                  <a:gd name="T27" fmla="*/ 1688 h 1768"/>
                  <a:gd name="T28" fmla="*/ 1637 w 2745"/>
                  <a:gd name="T29" fmla="*/ 1395 h 1768"/>
                  <a:gd name="T30" fmla="*/ 1041 w 2745"/>
                  <a:gd name="T31" fmla="*/ 1688 h 1768"/>
                  <a:gd name="T32" fmla="*/ 42 w 2745"/>
                  <a:gd name="T33" fmla="*/ 1768 h 1768"/>
                  <a:gd name="T34" fmla="*/ 3 w 2745"/>
                  <a:gd name="T35" fmla="*/ 1719 h 1768"/>
                  <a:gd name="T36" fmla="*/ 149 w 2745"/>
                  <a:gd name="T37" fmla="*/ 1315 h 1768"/>
                  <a:gd name="T38" fmla="*/ 764 w 2745"/>
                  <a:gd name="T39" fmla="*/ 1366 h 1768"/>
                  <a:gd name="T40" fmla="*/ 837 w 2745"/>
                  <a:gd name="T41" fmla="*/ 1753 h 1768"/>
                  <a:gd name="T42" fmla="*/ 92 w 2745"/>
                  <a:gd name="T43" fmla="*/ 1688 h 1768"/>
                  <a:gd name="T44" fmla="*/ 688 w 2745"/>
                  <a:gd name="T45" fmla="*/ 1395 h 1768"/>
                  <a:gd name="T46" fmla="*/ 92 w 2745"/>
                  <a:gd name="T47" fmla="*/ 1688 h 1768"/>
                  <a:gd name="T48" fmla="*/ 1466 w 2745"/>
                  <a:gd name="T49" fmla="*/ 1110 h 1768"/>
                  <a:gd name="T50" fmla="*/ 1427 w 2745"/>
                  <a:gd name="T51" fmla="*/ 1061 h 1768"/>
                  <a:gd name="T52" fmla="*/ 1573 w 2745"/>
                  <a:gd name="T53" fmla="*/ 657 h 1768"/>
                  <a:gd name="T54" fmla="*/ 2188 w 2745"/>
                  <a:gd name="T55" fmla="*/ 709 h 1768"/>
                  <a:gd name="T56" fmla="*/ 2261 w 2745"/>
                  <a:gd name="T57" fmla="*/ 1095 h 1768"/>
                  <a:gd name="T58" fmla="*/ 1516 w 2745"/>
                  <a:gd name="T59" fmla="*/ 1030 h 1768"/>
                  <a:gd name="T60" fmla="*/ 2112 w 2745"/>
                  <a:gd name="T61" fmla="*/ 737 h 1768"/>
                  <a:gd name="T62" fmla="*/ 1516 w 2745"/>
                  <a:gd name="T63" fmla="*/ 1030 h 1768"/>
                  <a:gd name="T64" fmla="*/ 515 w 2745"/>
                  <a:gd name="T65" fmla="*/ 1110 h 1768"/>
                  <a:gd name="T66" fmla="*/ 476 w 2745"/>
                  <a:gd name="T67" fmla="*/ 1061 h 1768"/>
                  <a:gd name="T68" fmla="*/ 623 w 2745"/>
                  <a:gd name="T69" fmla="*/ 657 h 1768"/>
                  <a:gd name="T70" fmla="*/ 1237 w 2745"/>
                  <a:gd name="T71" fmla="*/ 709 h 1768"/>
                  <a:gd name="T72" fmla="*/ 1311 w 2745"/>
                  <a:gd name="T73" fmla="*/ 1095 h 1768"/>
                  <a:gd name="T74" fmla="*/ 566 w 2745"/>
                  <a:gd name="T75" fmla="*/ 1030 h 1768"/>
                  <a:gd name="T76" fmla="*/ 1161 w 2745"/>
                  <a:gd name="T77" fmla="*/ 737 h 1768"/>
                  <a:gd name="T78" fmla="*/ 566 w 2745"/>
                  <a:gd name="T79" fmla="*/ 1030 h 1768"/>
                  <a:gd name="T80" fmla="*/ 1755 w 2745"/>
                  <a:gd name="T81" fmla="*/ 453 h 1768"/>
                  <a:gd name="T82" fmla="*/ 959 w 2745"/>
                  <a:gd name="T83" fmla="*/ 438 h 1768"/>
                  <a:gd name="T84" fmla="*/ 1033 w 2745"/>
                  <a:gd name="T85" fmla="*/ 51 h 1768"/>
                  <a:gd name="T86" fmla="*/ 1647 w 2745"/>
                  <a:gd name="T87" fmla="*/ 0 h 1768"/>
                  <a:gd name="T88" fmla="*/ 1793 w 2745"/>
                  <a:gd name="T89" fmla="*/ 399 h 1768"/>
                  <a:gd name="T90" fmla="*/ 1755 w 2745"/>
                  <a:gd name="T91" fmla="*/ 453 h 1768"/>
                  <a:gd name="T92" fmla="*/ 1704 w 2745"/>
                  <a:gd name="T93" fmla="*/ 373 h 1768"/>
                  <a:gd name="T94" fmla="*/ 1109 w 2745"/>
                  <a:gd name="T95" fmla="*/ 8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5" h="1768">
                    <a:moveTo>
                      <a:pt x="2703" y="1768"/>
                    </a:moveTo>
                    <a:lnTo>
                      <a:pt x="1939" y="1768"/>
                    </a:lnTo>
                    <a:cubicBezTo>
                      <a:pt x="1927" y="1768"/>
                      <a:pt x="1916" y="1762"/>
                      <a:pt x="1908" y="1753"/>
                    </a:cubicBezTo>
                    <a:cubicBezTo>
                      <a:pt x="1900" y="1743"/>
                      <a:pt x="1898" y="1731"/>
                      <a:pt x="1900" y="1719"/>
                    </a:cubicBezTo>
                    <a:lnTo>
                      <a:pt x="1982" y="1366"/>
                    </a:lnTo>
                    <a:cubicBezTo>
                      <a:pt x="1989" y="1336"/>
                      <a:pt x="2015" y="1315"/>
                      <a:pt x="2047" y="1315"/>
                    </a:cubicBezTo>
                    <a:lnTo>
                      <a:pt x="2596" y="1315"/>
                    </a:lnTo>
                    <a:cubicBezTo>
                      <a:pt x="2627" y="1315"/>
                      <a:pt x="2654" y="1336"/>
                      <a:pt x="2661" y="1366"/>
                    </a:cubicBezTo>
                    <a:lnTo>
                      <a:pt x="2742" y="1719"/>
                    </a:lnTo>
                    <a:cubicBezTo>
                      <a:pt x="2745" y="1731"/>
                      <a:pt x="2742" y="1743"/>
                      <a:pt x="2735" y="1753"/>
                    </a:cubicBezTo>
                    <a:cubicBezTo>
                      <a:pt x="2727" y="1762"/>
                      <a:pt x="2716" y="1768"/>
                      <a:pt x="2703" y="1768"/>
                    </a:cubicBezTo>
                    <a:close/>
                    <a:moveTo>
                      <a:pt x="1990" y="1688"/>
                    </a:moveTo>
                    <a:lnTo>
                      <a:pt x="2653" y="1688"/>
                    </a:lnTo>
                    <a:lnTo>
                      <a:pt x="2585" y="1395"/>
                    </a:lnTo>
                    <a:lnTo>
                      <a:pt x="2057" y="1395"/>
                    </a:lnTo>
                    <a:lnTo>
                      <a:pt x="1990" y="1688"/>
                    </a:lnTo>
                    <a:close/>
                    <a:moveTo>
                      <a:pt x="1755" y="1768"/>
                    </a:moveTo>
                    <a:lnTo>
                      <a:pt x="991" y="1768"/>
                    </a:lnTo>
                    <a:cubicBezTo>
                      <a:pt x="978" y="1768"/>
                      <a:pt x="967" y="1762"/>
                      <a:pt x="959" y="1753"/>
                    </a:cubicBezTo>
                    <a:cubicBezTo>
                      <a:pt x="952" y="1743"/>
                      <a:pt x="949" y="1731"/>
                      <a:pt x="952" y="1719"/>
                    </a:cubicBezTo>
                    <a:lnTo>
                      <a:pt x="1033" y="1366"/>
                    </a:lnTo>
                    <a:cubicBezTo>
                      <a:pt x="1040" y="1336"/>
                      <a:pt x="1067" y="1315"/>
                      <a:pt x="1098" y="1315"/>
                    </a:cubicBezTo>
                    <a:lnTo>
                      <a:pt x="1647" y="1315"/>
                    </a:lnTo>
                    <a:cubicBezTo>
                      <a:pt x="1679" y="1315"/>
                      <a:pt x="1705" y="1336"/>
                      <a:pt x="1712" y="1366"/>
                    </a:cubicBezTo>
                    <a:lnTo>
                      <a:pt x="1794" y="1719"/>
                    </a:lnTo>
                    <a:cubicBezTo>
                      <a:pt x="1796" y="1731"/>
                      <a:pt x="1794" y="1743"/>
                      <a:pt x="1786" y="1753"/>
                    </a:cubicBezTo>
                    <a:cubicBezTo>
                      <a:pt x="1778" y="1762"/>
                      <a:pt x="1767" y="1768"/>
                      <a:pt x="1755" y="1768"/>
                    </a:cubicBezTo>
                    <a:close/>
                    <a:moveTo>
                      <a:pt x="1041" y="1688"/>
                    </a:moveTo>
                    <a:lnTo>
                      <a:pt x="1704" y="1688"/>
                    </a:lnTo>
                    <a:lnTo>
                      <a:pt x="1637" y="1395"/>
                    </a:lnTo>
                    <a:lnTo>
                      <a:pt x="1109" y="1395"/>
                    </a:lnTo>
                    <a:lnTo>
                      <a:pt x="1041" y="1688"/>
                    </a:lnTo>
                    <a:close/>
                    <a:moveTo>
                      <a:pt x="806" y="1768"/>
                    </a:moveTo>
                    <a:lnTo>
                      <a:pt x="42" y="1768"/>
                    </a:lnTo>
                    <a:cubicBezTo>
                      <a:pt x="30" y="1768"/>
                      <a:pt x="18" y="1762"/>
                      <a:pt x="11" y="1753"/>
                    </a:cubicBezTo>
                    <a:cubicBezTo>
                      <a:pt x="3" y="1743"/>
                      <a:pt x="0" y="1731"/>
                      <a:pt x="3" y="1719"/>
                    </a:cubicBezTo>
                    <a:lnTo>
                      <a:pt x="84" y="1366"/>
                    </a:lnTo>
                    <a:cubicBezTo>
                      <a:pt x="91" y="1336"/>
                      <a:pt x="118" y="1315"/>
                      <a:pt x="149" y="1315"/>
                    </a:cubicBezTo>
                    <a:lnTo>
                      <a:pt x="699" y="1315"/>
                    </a:lnTo>
                    <a:cubicBezTo>
                      <a:pt x="730" y="1315"/>
                      <a:pt x="757" y="1336"/>
                      <a:pt x="764" y="1366"/>
                    </a:cubicBezTo>
                    <a:lnTo>
                      <a:pt x="845" y="1719"/>
                    </a:lnTo>
                    <a:cubicBezTo>
                      <a:pt x="848" y="1731"/>
                      <a:pt x="845" y="1743"/>
                      <a:pt x="837" y="1753"/>
                    </a:cubicBezTo>
                    <a:cubicBezTo>
                      <a:pt x="830" y="1762"/>
                      <a:pt x="818" y="1768"/>
                      <a:pt x="806" y="1768"/>
                    </a:cubicBezTo>
                    <a:close/>
                    <a:moveTo>
                      <a:pt x="92" y="1688"/>
                    </a:moveTo>
                    <a:lnTo>
                      <a:pt x="756" y="1688"/>
                    </a:lnTo>
                    <a:lnTo>
                      <a:pt x="688" y="1395"/>
                    </a:lnTo>
                    <a:lnTo>
                      <a:pt x="160" y="1395"/>
                    </a:lnTo>
                    <a:lnTo>
                      <a:pt x="92" y="1688"/>
                    </a:lnTo>
                    <a:close/>
                    <a:moveTo>
                      <a:pt x="2230" y="1110"/>
                    </a:moveTo>
                    <a:lnTo>
                      <a:pt x="1466" y="1110"/>
                    </a:lnTo>
                    <a:cubicBezTo>
                      <a:pt x="1454" y="1110"/>
                      <a:pt x="1442" y="1105"/>
                      <a:pt x="1435" y="1095"/>
                    </a:cubicBezTo>
                    <a:cubicBezTo>
                      <a:pt x="1427" y="1086"/>
                      <a:pt x="1424" y="1073"/>
                      <a:pt x="1427" y="1061"/>
                    </a:cubicBezTo>
                    <a:lnTo>
                      <a:pt x="1508" y="709"/>
                    </a:lnTo>
                    <a:cubicBezTo>
                      <a:pt x="1515" y="678"/>
                      <a:pt x="1542" y="657"/>
                      <a:pt x="1573" y="657"/>
                    </a:cubicBezTo>
                    <a:lnTo>
                      <a:pt x="2123" y="657"/>
                    </a:lnTo>
                    <a:cubicBezTo>
                      <a:pt x="2154" y="657"/>
                      <a:pt x="2181" y="678"/>
                      <a:pt x="2188" y="709"/>
                    </a:cubicBezTo>
                    <a:lnTo>
                      <a:pt x="2269" y="1061"/>
                    </a:lnTo>
                    <a:cubicBezTo>
                      <a:pt x="2272" y="1073"/>
                      <a:pt x="2269" y="1086"/>
                      <a:pt x="2261" y="1095"/>
                    </a:cubicBezTo>
                    <a:cubicBezTo>
                      <a:pt x="2254" y="1105"/>
                      <a:pt x="2242" y="1110"/>
                      <a:pt x="2230" y="1110"/>
                    </a:cubicBezTo>
                    <a:close/>
                    <a:moveTo>
                      <a:pt x="1516" y="1030"/>
                    </a:moveTo>
                    <a:lnTo>
                      <a:pt x="2180" y="1030"/>
                    </a:lnTo>
                    <a:lnTo>
                      <a:pt x="2112" y="737"/>
                    </a:lnTo>
                    <a:lnTo>
                      <a:pt x="1584" y="737"/>
                    </a:lnTo>
                    <a:lnTo>
                      <a:pt x="1516" y="1030"/>
                    </a:lnTo>
                    <a:close/>
                    <a:moveTo>
                      <a:pt x="1279" y="1110"/>
                    </a:moveTo>
                    <a:lnTo>
                      <a:pt x="515" y="1110"/>
                    </a:lnTo>
                    <a:cubicBezTo>
                      <a:pt x="503" y="1110"/>
                      <a:pt x="492" y="1105"/>
                      <a:pt x="484" y="1095"/>
                    </a:cubicBezTo>
                    <a:cubicBezTo>
                      <a:pt x="476" y="1086"/>
                      <a:pt x="474" y="1073"/>
                      <a:pt x="476" y="1061"/>
                    </a:cubicBezTo>
                    <a:lnTo>
                      <a:pt x="558" y="709"/>
                    </a:lnTo>
                    <a:cubicBezTo>
                      <a:pt x="565" y="678"/>
                      <a:pt x="591" y="657"/>
                      <a:pt x="623" y="657"/>
                    </a:cubicBezTo>
                    <a:lnTo>
                      <a:pt x="1172" y="657"/>
                    </a:lnTo>
                    <a:cubicBezTo>
                      <a:pt x="1203" y="657"/>
                      <a:pt x="1230" y="678"/>
                      <a:pt x="1237" y="709"/>
                    </a:cubicBezTo>
                    <a:lnTo>
                      <a:pt x="1318" y="1061"/>
                    </a:lnTo>
                    <a:cubicBezTo>
                      <a:pt x="1321" y="1073"/>
                      <a:pt x="1318" y="1086"/>
                      <a:pt x="1311" y="1095"/>
                    </a:cubicBezTo>
                    <a:cubicBezTo>
                      <a:pt x="1303" y="1105"/>
                      <a:pt x="1291" y="1110"/>
                      <a:pt x="1279" y="1110"/>
                    </a:cubicBezTo>
                    <a:close/>
                    <a:moveTo>
                      <a:pt x="566" y="1030"/>
                    </a:moveTo>
                    <a:lnTo>
                      <a:pt x="1229" y="1030"/>
                    </a:lnTo>
                    <a:lnTo>
                      <a:pt x="1161" y="737"/>
                    </a:lnTo>
                    <a:lnTo>
                      <a:pt x="633" y="737"/>
                    </a:lnTo>
                    <a:lnTo>
                      <a:pt x="566" y="1030"/>
                    </a:lnTo>
                    <a:close/>
                    <a:moveTo>
                      <a:pt x="1755" y="453"/>
                    </a:moveTo>
                    <a:lnTo>
                      <a:pt x="1755" y="453"/>
                    </a:lnTo>
                    <a:lnTo>
                      <a:pt x="991" y="453"/>
                    </a:lnTo>
                    <a:cubicBezTo>
                      <a:pt x="978" y="453"/>
                      <a:pt x="967" y="447"/>
                      <a:pt x="959" y="438"/>
                    </a:cubicBezTo>
                    <a:cubicBezTo>
                      <a:pt x="952" y="428"/>
                      <a:pt x="949" y="416"/>
                      <a:pt x="952" y="404"/>
                    </a:cubicBezTo>
                    <a:lnTo>
                      <a:pt x="1033" y="51"/>
                    </a:lnTo>
                    <a:cubicBezTo>
                      <a:pt x="1040" y="21"/>
                      <a:pt x="1067" y="0"/>
                      <a:pt x="1098" y="0"/>
                    </a:cubicBezTo>
                    <a:lnTo>
                      <a:pt x="1647" y="0"/>
                    </a:lnTo>
                    <a:cubicBezTo>
                      <a:pt x="1679" y="0"/>
                      <a:pt x="1705" y="21"/>
                      <a:pt x="1712" y="51"/>
                    </a:cubicBezTo>
                    <a:lnTo>
                      <a:pt x="1793" y="399"/>
                    </a:lnTo>
                    <a:cubicBezTo>
                      <a:pt x="1794" y="403"/>
                      <a:pt x="1795" y="408"/>
                      <a:pt x="1795" y="413"/>
                    </a:cubicBezTo>
                    <a:cubicBezTo>
                      <a:pt x="1795" y="435"/>
                      <a:pt x="1777" y="453"/>
                      <a:pt x="1755" y="453"/>
                    </a:cubicBezTo>
                    <a:close/>
                    <a:moveTo>
                      <a:pt x="1041" y="373"/>
                    </a:moveTo>
                    <a:lnTo>
                      <a:pt x="1704" y="373"/>
                    </a:lnTo>
                    <a:lnTo>
                      <a:pt x="1637" y="80"/>
                    </a:lnTo>
                    <a:lnTo>
                      <a:pt x="1109" y="80"/>
                    </a:lnTo>
                    <a:lnTo>
                      <a:pt x="1041" y="373"/>
                    </a:lnTo>
                    <a:close/>
                  </a:path>
                </a:pathLst>
              </a:custGeom>
              <a:solidFill>
                <a:srgbClr val="32373A"/>
              </a:solidFill>
              <a:ln>
                <a:noFill/>
              </a:ln>
            </p:spPr>
          </p:sp>
          <p:sp>
            <p:nvSpPr>
              <p:cNvPr id="213" name="tube-atm-machine_84808"/>
              <p:cNvSpPr>
                <a:spLocks noChangeAspect="1"/>
              </p:cNvSpPr>
              <p:nvPr/>
            </p:nvSpPr>
            <p:spPr bwMode="auto">
              <a:xfrm>
                <a:off x="8201060" y="3358442"/>
                <a:ext cx="107071" cy="102522"/>
              </a:xfrm>
              <a:custGeom>
                <a:avLst/>
                <a:gdLst>
                  <a:gd name="T0" fmla="*/ 0 w 2655"/>
                  <a:gd name="T1" fmla="*/ 2507 h 2547"/>
                  <a:gd name="T2" fmla="*/ 2615 w 2655"/>
                  <a:gd name="T3" fmla="*/ 0 h 2547"/>
                  <a:gd name="T4" fmla="*/ 2615 w 2655"/>
                  <a:gd name="T5" fmla="*/ 2547 h 2547"/>
                  <a:gd name="T6" fmla="*/ 2575 w 2655"/>
                  <a:gd name="T7" fmla="*/ 80 h 2547"/>
                  <a:gd name="T8" fmla="*/ 2074 w 2655"/>
                  <a:gd name="T9" fmla="*/ 2231 h 2547"/>
                  <a:gd name="T10" fmla="*/ 1390 w 2655"/>
                  <a:gd name="T11" fmla="*/ 2040 h 2547"/>
                  <a:gd name="T12" fmla="*/ 2114 w 2655"/>
                  <a:gd name="T13" fmla="*/ 2040 h 2547"/>
                  <a:gd name="T14" fmla="*/ 1470 w 2655"/>
                  <a:gd name="T15" fmla="*/ 2151 h 2547"/>
                  <a:gd name="T16" fmla="*/ 1470 w 2655"/>
                  <a:gd name="T17" fmla="*/ 2080 h 2547"/>
                  <a:gd name="T18" fmla="*/ 1043 w 2655"/>
                  <a:gd name="T19" fmla="*/ 2231 h 2547"/>
                  <a:gd name="T20" fmla="*/ 1123 w 2655"/>
                  <a:gd name="T21" fmla="*/ 2151 h 2547"/>
                  <a:gd name="T22" fmla="*/ 892 w 2655"/>
                  <a:gd name="T23" fmla="*/ 2231 h 2547"/>
                  <a:gd name="T24" fmla="*/ 812 w 2655"/>
                  <a:gd name="T25" fmla="*/ 2151 h 2547"/>
                  <a:gd name="T26" fmla="*/ 892 w 2655"/>
                  <a:gd name="T27" fmla="*/ 2231 h 2547"/>
                  <a:gd name="T28" fmla="*/ 541 w 2655"/>
                  <a:gd name="T29" fmla="*/ 2191 h 2547"/>
                  <a:gd name="T30" fmla="*/ 701 w 2655"/>
                  <a:gd name="T31" fmla="*/ 2191 h 2547"/>
                  <a:gd name="T32" fmla="*/ 1043 w 2655"/>
                  <a:gd name="T33" fmla="*/ 2084 h 2547"/>
                  <a:gd name="T34" fmla="*/ 1123 w 2655"/>
                  <a:gd name="T35" fmla="*/ 2004 h 2547"/>
                  <a:gd name="T36" fmla="*/ 892 w 2655"/>
                  <a:gd name="T37" fmla="*/ 2084 h 2547"/>
                  <a:gd name="T38" fmla="*/ 812 w 2655"/>
                  <a:gd name="T39" fmla="*/ 2004 h 2547"/>
                  <a:gd name="T40" fmla="*/ 892 w 2655"/>
                  <a:gd name="T41" fmla="*/ 2084 h 2547"/>
                  <a:gd name="T42" fmla="*/ 541 w 2655"/>
                  <a:gd name="T43" fmla="*/ 2044 h 2547"/>
                  <a:gd name="T44" fmla="*/ 701 w 2655"/>
                  <a:gd name="T45" fmla="*/ 2044 h 2547"/>
                  <a:gd name="T46" fmla="*/ 1043 w 2655"/>
                  <a:gd name="T47" fmla="*/ 1938 h 2547"/>
                  <a:gd name="T48" fmla="*/ 1123 w 2655"/>
                  <a:gd name="T49" fmla="*/ 1858 h 2547"/>
                  <a:gd name="T50" fmla="*/ 892 w 2655"/>
                  <a:gd name="T51" fmla="*/ 1938 h 2547"/>
                  <a:gd name="T52" fmla="*/ 812 w 2655"/>
                  <a:gd name="T53" fmla="*/ 1858 h 2547"/>
                  <a:gd name="T54" fmla="*/ 892 w 2655"/>
                  <a:gd name="T55" fmla="*/ 1938 h 2547"/>
                  <a:gd name="T56" fmla="*/ 541 w 2655"/>
                  <a:gd name="T57" fmla="*/ 1898 h 2547"/>
                  <a:gd name="T58" fmla="*/ 701 w 2655"/>
                  <a:gd name="T59" fmla="*/ 1898 h 2547"/>
                  <a:gd name="T60" fmla="*/ 1754 w 2655"/>
                  <a:gd name="T61" fmla="*/ 1791 h 2547"/>
                  <a:gd name="T62" fmla="*/ 2074 w 2655"/>
                  <a:gd name="T63" fmla="*/ 1711 h 2547"/>
                  <a:gd name="T64" fmla="*/ 1123 w 2655"/>
                  <a:gd name="T65" fmla="*/ 1791 h 2547"/>
                  <a:gd name="T66" fmla="*/ 1043 w 2655"/>
                  <a:gd name="T67" fmla="*/ 1711 h 2547"/>
                  <a:gd name="T68" fmla="*/ 1123 w 2655"/>
                  <a:gd name="T69" fmla="*/ 1791 h 2547"/>
                  <a:gd name="T70" fmla="*/ 772 w 2655"/>
                  <a:gd name="T71" fmla="*/ 1751 h 2547"/>
                  <a:gd name="T72" fmla="*/ 932 w 2655"/>
                  <a:gd name="T73" fmla="*/ 1751 h 2547"/>
                  <a:gd name="T74" fmla="*/ 581 w 2655"/>
                  <a:gd name="T75" fmla="*/ 1791 h 2547"/>
                  <a:gd name="T76" fmla="*/ 661 w 2655"/>
                  <a:gd name="T77" fmla="*/ 1711 h 2547"/>
                  <a:gd name="T78" fmla="*/ 2108 w 2655"/>
                  <a:gd name="T79" fmla="*/ 1498 h 2547"/>
                  <a:gd name="T80" fmla="*/ 347 w 2655"/>
                  <a:gd name="T81" fmla="*/ 477 h 2547"/>
                  <a:gd name="T82" fmla="*/ 2308 w 2655"/>
                  <a:gd name="T83" fmla="*/ 477 h 2547"/>
                  <a:gd name="T84" fmla="*/ 547 w 2655"/>
                  <a:gd name="T85" fmla="*/ 357 h 2547"/>
                  <a:gd name="T86" fmla="*/ 547 w 2655"/>
                  <a:gd name="T87" fmla="*/ 1418 h 2547"/>
                  <a:gd name="T88" fmla="*/ 2228 w 2655"/>
                  <a:gd name="T89" fmla="*/ 477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55" h="2547">
                    <a:moveTo>
                      <a:pt x="2615" y="2547"/>
                    </a:moveTo>
                    <a:lnTo>
                      <a:pt x="40" y="2547"/>
                    </a:lnTo>
                    <a:cubicBezTo>
                      <a:pt x="18" y="2547"/>
                      <a:pt x="0" y="2529"/>
                      <a:pt x="0" y="2507"/>
                    </a:cubicBezTo>
                    <a:lnTo>
                      <a:pt x="0" y="40"/>
                    </a:lnTo>
                    <a:cubicBezTo>
                      <a:pt x="0" y="18"/>
                      <a:pt x="18" y="0"/>
                      <a:pt x="40" y="0"/>
                    </a:cubicBezTo>
                    <a:lnTo>
                      <a:pt x="2615" y="0"/>
                    </a:lnTo>
                    <a:cubicBezTo>
                      <a:pt x="2637" y="0"/>
                      <a:pt x="2655" y="18"/>
                      <a:pt x="2655" y="40"/>
                    </a:cubicBezTo>
                    <a:lnTo>
                      <a:pt x="2655" y="2507"/>
                    </a:lnTo>
                    <a:cubicBezTo>
                      <a:pt x="2655" y="2529"/>
                      <a:pt x="2637" y="2547"/>
                      <a:pt x="2615" y="2547"/>
                    </a:cubicBezTo>
                    <a:close/>
                    <a:moveTo>
                      <a:pt x="80" y="2467"/>
                    </a:moveTo>
                    <a:lnTo>
                      <a:pt x="2575" y="2467"/>
                    </a:lnTo>
                    <a:lnTo>
                      <a:pt x="2575" y="80"/>
                    </a:lnTo>
                    <a:lnTo>
                      <a:pt x="80" y="80"/>
                    </a:lnTo>
                    <a:lnTo>
                      <a:pt x="80" y="2467"/>
                    </a:lnTo>
                    <a:close/>
                    <a:moveTo>
                      <a:pt x="2074" y="2231"/>
                    </a:moveTo>
                    <a:lnTo>
                      <a:pt x="1430" y="2231"/>
                    </a:lnTo>
                    <a:cubicBezTo>
                      <a:pt x="1408" y="2231"/>
                      <a:pt x="1390" y="2213"/>
                      <a:pt x="1390" y="2191"/>
                    </a:cubicBezTo>
                    <a:lnTo>
                      <a:pt x="1390" y="2040"/>
                    </a:lnTo>
                    <a:cubicBezTo>
                      <a:pt x="1390" y="2018"/>
                      <a:pt x="1408" y="2000"/>
                      <a:pt x="1430" y="2000"/>
                    </a:cubicBezTo>
                    <a:lnTo>
                      <a:pt x="2074" y="2000"/>
                    </a:lnTo>
                    <a:cubicBezTo>
                      <a:pt x="2096" y="2000"/>
                      <a:pt x="2114" y="2018"/>
                      <a:pt x="2114" y="2040"/>
                    </a:cubicBezTo>
                    <a:lnTo>
                      <a:pt x="2114" y="2191"/>
                    </a:lnTo>
                    <a:cubicBezTo>
                      <a:pt x="2114" y="2213"/>
                      <a:pt x="2096" y="2231"/>
                      <a:pt x="2074" y="2231"/>
                    </a:cubicBezTo>
                    <a:close/>
                    <a:moveTo>
                      <a:pt x="1470" y="2151"/>
                    </a:moveTo>
                    <a:lnTo>
                      <a:pt x="2034" y="2151"/>
                    </a:lnTo>
                    <a:lnTo>
                      <a:pt x="2034" y="2080"/>
                    </a:lnTo>
                    <a:lnTo>
                      <a:pt x="1470" y="2080"/>
                    </a:lnTo>
                    <a:lnTo>
                      <a:pt x="1470" y="2151"/>
                    </a:lnTo>
                    <a:close/>
                    <a:moveTo>
                      <a:pt x="1123" y="2231"/>
                    </a:moveTo>
                    <a:lnTo>
                      <a:pt x="1043" y="2231"/>
                    </a:lnTo>
                    <a:cubicBezTo>
                      <a:pt x="1021" y="2231"/>
                      <a:pt x="1003" y="2213"/>
                      <a:pt x="1003" y="2191"/>
                    </a:cubicBezTo>
                    <a:cubicBezTo>
                      <a:pt x="1003" y="2168"/>
                      <a:pt x="1021" y="2151"/>
                      <a:pt x="1043" y="2151"/>
                    </a:cubicBezTo>
                    <a:lnTo>
                      <a:pt x="1123" y="2151"/>
                    </a:lnTo>
                    <a:cubicBezTo>
                      <a:pt x="1145" y="2151"/>
                      <a:pt x="1163" y="2168"/>
                      <a:pt x="1163" y="2191"/>
                    </a:cubicBezTo>
                    <a:cubicBezTo>
                      <a:pt x="1163" y="2213"/>
                      <a:pt x="1145" y="2231"/>
                      <a:pt x="1123" y="2231"/>
                    </a:cubicBezTo>
                    <a:close/>
                    <a:moveTo>
                      <a:pt x="892" y="2231"/>
                    </a:moveTo>
                    <a:lnTo>
                      <a:pt x="812" y="2231"/>
                    </a:lnTo>
                    <a:cubicBezTo>
                      <a:pt x="790" y="2231"/>
                      <a:pt x="772" y="2213"/>
                      <a:pt x="772" y="2191"/>
                    </a:cubicBezTo>
                    <a:cubicBezTo>
                      <a:pt x="772" y="2168"/>
                      <a:pt x="790" y="2151"/>
                      <a:pt x="812" y="2151"/>
                    </a:cubicBezTo>
                    <a:lnTo>
                      <a:pt x="892" y="2151"/>
                    </a:lnTo>
                    <a:cubicBezTo>
                      <a:pt x="914" y="2151"/>
                      <a:pt x="932" y="2168"/>
                      <a:pt x="932" y="2191"/>
                    </a:cubicBezTo>
                    <a:cubicBezTo>
                      <a:pt x="932" y="2213"/>
                      <a:pt x="914" y="2231"/>
                      <a:pt x="892" y="2231"/>
                    </a:cubicBezTo>
                    <a:close/>
                    <a:moveTo>
                      <a:pt x="661" y="2231"/>
                    </a:moveTo>
                    <a:lnTo>
                      <a:pt x="581" y="2231"/>
                    </a:lnTo>
                    <a:cubicBezTo>
                      <a:pt x="559" y="2231"/>
                      <a:pt x="541" y="2213"/>
                      <a:pt x="541" y="2191"/>
                    </a:cubicBezTo>
                    <a:cubicBezTo>
                      <a:pt x="541" y="2168"/>
                      <a:pt x="559" y="2151"/>
                      <a:pt x="581" y="2151"/>
                    </a:cubicBezTo>
                    <a:lnTo>
                      <a:pt x="661" y="2151"/>
                    </a:lnTo>
                    <a:cubicBezTo>
                      <a:pt x="683" y="2151"/>
                      <a:pt x="701" y="2168"/>
                      <a:pt x="701" y="2191"/>
                    </a:cubicBezTo>
                    <a:cubicBezTo>
                      <a:pt x="701" y="2213"/>
                      <a:pt x="683" y="2231"/>
                      <a:pt x="661" y="2231"/>
                    </a:cubicBezTo>
                    <a:close/>
                    <a:moveTo>
                      <a:pt x="1123" y="2084"/>
                    </a:moveTo>
                    <a:lnTo>
                      <a:pt x="1043" y="2084"/>
                    </a:lnTo>
                    <a:cubicBezTo>
                      <a:pt x="1021" y="2084"/>
                      <a:pt x="1003" y="2066"/>
                      <a:pt x="1003" y="2044"/>
                    </a:cubicBezTo>
                    <a:cubicBezTo>
                      <a:pt x="1003" y="2022"/>
                      <a:pt x="1021" y="2004"/>
                      <a:pt x="1043" y="2004"/>
                    </a:cubicBezTo>
                    <a:lnTo>
                      <a:pt x="1123" y="2004"/>
                    </a:lnTo>
                    <a:cubicBezTo>
                      <a:pt x="1145" y="2004"/>
                      <a:pt x="1163" y="2022"/>
                      <a:pt x="1163" y="2044"/>
                    </a:cubicBezTo>
                    <a:cubicBezTo>
                      <a:pt x="1163" y="2066"/>
                      <a:pt x="1145" y="2084"/>
                      <a:pt x="1123" y="2084"/>
                    </a:cubicBezTo>
                    <a:close/>
                    <a:moveTo>
                      <a:pt x="892" y="2084"/>
                    </a:moveTo>
                    <a:lnTo>
                      <a:pt x="812" y="2084"/>
                    </a:lnTo>
                    <a:cubicBezTo>
                      <a:pt x="790" y="2084"/>
                      <a:pt x="772" y="2066"/>
                      <a:pt x="772" y="2044"/>
                    </a:cubicBezTo>
                    <a:cubicBezTo>
                      <a:pt x="772" y="2022"/>
                      <a:pt x="790" y="2004"/>
                      <a:pt x="812" y="2004"/>
                    </a:cubicBezTo>
                    <a:lnTo>
                      <a:pt x="892" y="2004"/>
                    </a:lnTo>
                    <a:cubicBezTo>
                      <a:pt x="914" y="2004"/>
                      <a:pt x="932" y="2022"/>
                      <a:pt x="932" y="2044"/>
                    </a:cubicBezTo>
                    <a:cubicBezTo>
                      <a:pt x="932" y="2066"/>
                      <a:pt x="914" y="2084"/>
                      <a:pt x="892" y="2084"/>
                    </a:cubicBezTo>
                    <a:close/>
                    <a:moveTo>
                      <a:pt x="661" y="2084"/>
                    </a:moveTo>
                    <a:lnTo>
                      <a:pt x="581" y="2084"/>
                    </a:lnTo>
                    <a:cubicBezTo>
                      <a:pt x="559" y="2084"/>
                      <a:pt x="541" y="2066"/>
                      <a:pt x="541" y="2044"/>
                    </a:cubicBezTo>
                    <a:cubicBezTo>
                      <a:pt x="541" y="2022"/>
                      <a:pt x="559" y="2004"/>
                      <a:pt x="581" y="2004"/>
                    </a:cubicBezTo>
                    <a:lnTo>
                      <a:pt x="661" y="2004"/>
                    </a:lnTo>
                    <a:cubicBezTo>
                      <a:pt x="683" y="2004"/>
                      <a:pt x="701" y="2022"/>
                      <a:pt x="701" y="2044"/>
                    </a:cubicBezTo>
                    <a:cubicBezTo>
                      <a:pt x="701" y="2066"/>
                      <a:pt x="683" y="2084"/>
                      <a:pt x="661" y="2084"/>
                    </a:cubicBezTo>
                    <a:close/>
                    <a:moveTo>
                      <a:pt x="1123" y="1938"/>
                    </a:moveTo>
                    <a:lnTo>
                      <a:pt x="1043" y="1938"/>
                    </a:lnTo>
                    <a:cubicBezTo>
                      <a:pt x="1021" y="1938"/>
                      <a:pt x="1003" y="1920"/>
                      <a:pt x="1003" y="1898"/>
                    </a:cubicBezTo>
                    <a:cubicBezTo>
                      <a:pt x="1003" y="1876"/>
                      <a:pt x="1021" y="1858"/>
                      <a:pt x="1043" y="1858"/>
                    </a:cubicBezTo>
                    <a:lnTo>
                      <a:pt x="1123" y="1858"/>
                    </a:lnTo>
                    <a:cubicBezTo>
                      <a:pt x="1145" y="1858"/>
                      <a:pt x="1163" y="1876"/>
                      <a:pt x="1163" y="1898"/>
                    </a:cubicBezTo>
                    <a:cubicBezTo>
                      <a:pt x="1163" y="1920"/>
                      <a:pt x="1145" y="1938"/>
                      <a:pt x="1123" y="1938"/>
                    </a:cubicBezTo>
                    <a:close/>
                    <a:moveTo>
                      <a:pt x="892" y="1938"/>
                    </a:moveTo>
                    <a:lnTo>
                      <a:pt x="812" y="1938"/>
                    </a:lnTo>
                    <a:cubicBezTo>
                      <a:pt x="790" y="1938"/>
                      <a:pt x="772" y="1920"/>
                      <a:pt x="772" y="1898"/>
                    </a:cubicBezTo>
                    <a:cubicBezTo>
                      <a:pt x="772" y="1876"/>
                      <a:pt x="790" y="1858"/>
                      <a:pt x="812" y="1858"/>
                    </a:cubicBezTo>
                    <a:lnTo>
                      <a:pt x="892" y="1858"/>
                    </a:lnTo>
                    <a:cubicBezTo>
                      <a:pt x="914" y="1858"/>
                      <a:pt x="932" y="1876"/>
                      <a:pt x="932" y="1898"/>
                    </a:cubicBezTo>
                    <a:cubicBezTo>
                      <a:pt x="932" y="1920"/>
                      <a:pt x="914" y="1938"/>
                      <a:pt x="892" y="1938"/>
                    </a:cubicBezTo>
                    <a:close/>
                    <a:moveTo>
                      <a:pt x="661" y="1938"/>
                    </a:moveTo>
                    <a:lnTo>
                      <a:pt x="581" y="1938"/>
                    </a:lnTo>
                    <a:cubicBezTo>
                      <a:pt x="559" y="1938"/>
                      <a:pt x="541" y="1920"/>
                      <a:pt x="541" y="1898"/>
                    </a:cubicBezTo>
                    <a:cubicBezTo>
                      <a:pt x="541" y="1876"/>
                      <a:pt x="559" y="1858"/>
                      <a:pt x="581" y="1858"/>
                    </a:cubicBezTo>
                    <a:lnTo>
                      <a:pt x="661" y="1858"/>
                    </a:lnTo>
                    <a:cubicBezTo>
                      <a:pt x="683" y="1858"/>
                      <a:pt x="701" y="1876"/>
                      <a:pt x="701" y="1898"/>
                    </a:cubicBezTo>
                    <a:cubicBezTo>
                      <a:pt x="701" y="1920"/>
                      <a:pt x="683" y="1938"/>
                      <a:pt x="661" y="1938"/>
                    </a:cubicBezTo>
                    <a:close/>
                    <a:moveTo>
                      <a:pt x="2074" y="1791"/>
                    </a:moveTo>
                    <a:lnTo>
                      <a:pt x="1754" y="1791"/>
                    </a:lnTo>
                    <a:cubicBezTo>
                      <a:pt x="1732" y="1791"/>
                      <a:pt x="1714" y="1773"/>
                      <a:pt x="1714" y="1751"/>
                    </a:cubicBezTo>
                    <a:cubicBezTo>
                      <a:pt x="1714" y="1729"/>
                      <a:pt x="1732" y="1711"/>
                      <a:pt x="1754" y="1711"/>
                    </a:cubicBezTo>
                    <a:lnTo>
                      <a:pt x="2074" y="1711"/>
                    </a:lnTo>
                    <a:cubicBezTo>
                      <a:pt x="2096" y="1711"/>
                      <a:pt x="2114" y="1729"/>
                      <a:pt x="2114" y="1751"/>
                    </a:cubicBezTo>
                    <a:cubicBezTo>
                      <a:pt x="2114" y="1773"/>
                      <a:pt x="2096" y="1791"/>
                      <a:pt x="2074" y="1791"/>
                    </a:cubicBezTo>
                    <a:close/>
                    <a:moveTo>
                      <a:pt x="1123" y="1791"/>
                    </a:moveTo>
                    <a:lnTo>
                      <a:pt x="1043" y="1791"/>
                    </a:lnTo>
                    <a:cubicBezTo>
                      <a:pt x="1021" y="1791"/>
                      <a:pt x="1003" y="1773"/>
                      <a:pt x="1003" y="1751"/>
                    </a:cubicBezTo>
                    <a:cubicBezTo>
                      <a:pt x="1003" y="1729"/>
                      <a:pt x="1021" y="1711"/>
                      <a:pt x="1043" y="1711"/>
                    </a:cubicBezTo>
                    <a:lnTo>
                      <a:pt x="1123" y="1711"/>
                    </a:lnTo>
                    <a:cubicBezTo>
                      <a:pt x="1145" y="1711"/>
                      <a:pt x="1163" y="1729"/>
                      <a:pt x="1163" y="1751"/>
                    </a:cubicBezTo>
                    <a:cubicBezTo>
                      <a:pt x="1163" y="1773"/>
                      <a:pt x="1145" y="1791"/>
                      <a:pt x="1123" y="1791"/>
                    </a:cubicBezTo>
                    <a:close/>
                    <a:moveTo>
                      <a:pt x="892" y="1791"/>
                    </a:moveTo>
                    <a:lnTo>
                      <a:pt x="812" y="1791"/>
                    </a:lnTo>
                    <a:cubicBezTo>
                      <a:pt x="790" y="1791"/>
                      <a:pt x="772" y="1773"/>
                      <a:pt x="772" y="1751"/>
                    </a:cubicBezTo>
                    <a:cubicBezTo>
                      <a:pt x="772" y="1729"/>
                      <a:pt x="790" y="1711"/>
                      <a:pt x="812" y="1711"/>
                    </a:cubicBezTo>
                    <a:lnTo>
                      <a:pt x="892" y="1711"/>
                    </a:lnTo>
                    <a:cubicBezTo>
                      <a:pt x="914" y="1711"/>
                      <a:pt x="932" y="1729"/>
                      <a:pt x="932" y="1751"/>
                    </a:cubicBezTo>
                    <a:cubicBezTo>
                      <a:pt x="932" y="1773"/>
                      <a:pt x="914" y="1791"/>
                      <a:pt x="892" y="1791"/>
                    </a:cubicBezTo>
                    <a:close/>
                    <a:moveTo>
                      <a:pt x="661" y="1791"/>
                    </a:moveTo>
                    <a:lnTo>
                      <a:pt x="581" y="1791"/>
                    </a:lnTo>
                    <a:cubicBezTo>
                      <a:pt x="559" y="1791"/>
                      <a:pt x="541" y="1773"/>
                      <a:pt x="541" y="1751"/>
                    </a:cubicBezTo>
                    <a:cubicBezTo>
                      <a:pt x="541" y="1729"/>
                      <a:pt x="559" y="1711"/>
                      <a:pt x="581" y="1711"/>
                    </a:cubicBezTo>
                    <a:lnTo>
                      <a:pt x="661" y="1711"/>
                    </a:lnTo>
                    <a:cubicBezTo>
                      <a:pt x="683" y="1711"/>
                      <a:pt x="701" y="1729"/>
                      <a:pt x="701" y="1751"/>
                    </a:cubicBezTo>
                    <a:cubicBezTo>
                      <a:pt x="701" y="1773"/>
                      <a:pt x="683" y="1791"/>
                      <a:pt x="661" y="1791"/>
                    </a:cubicBezTo>
                    <a:close/>
                    <a:moveTo>
                      <a:pt x="2108" y="1498"/>
                    </a:moveTo>
                    <a:lnTo>
                      <a:pt x="547" y="1498"/>
                    </a:lnTo>
                    <a:cubicBezTo>
                      <a:pt x="437" y="1498"/>
                      <a:pt x="347" y="1409"/>
                      <a:pt x="347" y="1298"/>
                    </a:cubicBezTo>
                    <a:lnTo>
                      <a:pt x="347" y="477"/>
                    </a:lnTo>
                    <a:cubicBezTo>
                      <a:pt x="347" y="367"/>
                      <a:pt x="437" y="277"/>
                      <a:pt x="547" y="277"/>
                    </a:cubicBezTo>
                    <a:lnTo>
                      <a:pt x="2108" y="277"/>
                    </a:lnTo>
                    <a:cubicBezTo>
                      <a:pt x="2218" y="277"/>
                      <a:pt x="2308" y="367"/>
                      <a:pt x="2308" y="477"/>
                    </a:cubicBezTo>
                    <a:lnTo>
                      <a:pt x="2308" y="1298"/>
                    </a:lnTo>
                    <a:cubicBezTo>
                      <a:pt x="2308" y="1409"/>
                      <a:pt x="2218" y="1498"/>
                      <a:pt x="2108" y="1498"/>
                    </a:cubicBezTo>
                    <a:close/>
                    <a:moveTo>
                      <a:pt x="547" y="357"/>
                    </a:moveTo>
                    <a:cubicBezTo>
                      <a:pt x="481" y="357"/>
                      <a:pt x="427" y="411"/>
                      <a:pt x="427" y="477"/>
                    </a:cubicBezTo>
                    <a:lnTo>
                      <a:pt x="427" y="1298"/>
                    </a:lnTo>
                    <a:cubicBezTo>
                      <a:pt x="427" y="1364"/>
                      <a:pt x="481" y="1418"/>
                      <a:pt x="547" y="1418"/>
                    </a:cubicBezTo>
                    <a:lnTo>
                      <a:pt x="2108" y="1418"/>
                    </a:lnTo>
                    <a:cubicBezTo>
                      <a:pt x="2174" y="1418"/>
                      <a:pt x="2228" y="1364"/>
                      <a:pt x="2228" y="1298"/>
                    </a:cubicBezTo>
                    <a:lnTo>
                      <a:pt x="2228" y="477"/>
                    </a:lnTo>
                    <a:cubicBezTo>
                      <a:pt x="2228" y="411"/>
                      <a:pt x="2174" y="357"/>
                      <a:pt x="2108" y="357"/>
                    </a:cubicBezTo>
                    <a:lnTo>
                      <a:pt x="547" y="357"/>
                    </a:lnTo>
                    <a:close/>
                  </a:path>
                </a:pathLst>
              </a:custGeom>
              <a:solidFill>
                <a:srgbClr val="32373A"/>
              </a:solidFill>
              <a:ln>
                <a:noFill/>
              </a:ln>
            </p:spPr>
          </p:sp>
          <p:sp>
            <p:nvSpPr>
              <p:cNvPr id="214" name="pie-chart_175031"/>
              <p:cNvSpPr>
                <a:spLocks noChangeAspect="1"/>
              </p:cNvSpPr>
              <p:nvPr/>
            </p:nvSpPr>
            <p:spPr bwMode="auto">
              <a:xfrm>
                <a:off x="7170535" y="3360699"/>
                <a:ext cx="107071" cy="98009"/>
              </a:xfrm>
              <a:custGeom>
                <a:avLst/>
                <a:gdLst>
                  <a:gd name="T0" fmla="*/ 6400 w 6405"/>
                  <a:gd name="T1" fmla="*/ 2225 h 5872"/>
                  <a:gd name="T2" fmla="*/ 5444 w 6405"/>
                  <a:gd name="T3" fmla="*/ 636 h 5872"/>
                  <a:gd name="T4" fmla="*/ 3200 w 6405"/>
                  <a:gd name="T5" fmla="*/ 0 h 5872"/>
                  <a:gd name="T6" fmla="*/ 957 w 6405"/>
                  <a:gd name="T7" fmla="*/ 636 h 5872"/>
                  <a:gd name="T8" fmla="*/ 0 w 6405"/>
                  <a:gd name="T9" fmla="*/ 2225 h 5872"/>
                  <a:gd name="T10" fmla="*/ 0 w 6405"/>
                  <a:gd name="T11" fmla="*/ 2253 h 5872"/>
                  <a:gd name="T12" fmla="*/ 0 w 6405"/>
                  <a:gd name="T13" fmla="*/ 2263 h 5872"/>
                  <a:gd name="T14" fmla="*/ 0 w 6405"/>
                  <a:gd name="T15" fmla="*/ 3638 h 5872"/>
                  <a:gd name="T16" fmla="*/ 2 w 6405"/>
                  <a:gd name="T17" fmla="*/ 3660 h 5872"/>
                  <a:gd name="T18" fmla="*/ 1055 w 6405"/>
                  <a:gd name="T19" fmla="*/ 5223 h 5872"/>
                  <a:gd name="T20" fmla="*/ 3247 w 6405"/>
                  <a:gd name="T21" fmla="*/ 5872 h 5872"/>
                  <a:gd name="T22" fmla="*/ 4782 w 6405"/>
                  <a:gd name="T23" fmla="*/ 5609 h 5872"/>
                  <a:gd name="T24" fmla="*/ 5908 w 6405"/>
                  <a:gd name="T25" fmla="*/ 4917 h 5872"/>
                  <a:gd name="T26" fmla="*/ 6400 w 6405"/>
                  <a:gd name="T27" fmla="*/ 3824 h 5872"/>
                  <a:gd name="T28" fmla="*/ 6400 w 6405"/>
                  <a:gd name="T29" fmla="*/ 2347 h 5872"/>
                  <a:gd name="T30" fmla="*/ 6397 w 6405"/>
                  <a:gd name="T31" fmla="*/ 2319 h 5872"/>
                  <a:gd name="T32" fmla="*/ 6400 w 6405"/>
                  <a:gd name="T33" fmla="*/ 2225 h 5872"/>
                  <a:gd name="T34" fmla="*/ 1437 w 6405"/>
                  <a:gd name="T35" fmla="*/ 5150 h 5872"/>
                  <a:gd name="T36" fmla="*/ 1209 w 6405"/>
                  <a:gd name="T37" fmla="*/ 5005 h 5872"/>
                  <a:gd name="T38" fmla="*/ 267 w 6405"/>
                  <a:gd name="T39" fmla="*/ 3627 h 5872"/>
                  <a:gd name="T40" fmla="*/ 267 w 6405"/>
                  <a:gd name="T41" fmla="*/ 3121 h 5872"/>
                  <a:gd name="T42" fmla="*/ 957 w 6405"/>
                  <a:gd name="T43" fmla="*/ 3815 h 5872"/>
                  <a:gd name="T44" fmla="*/ 1437 w 6405"/>
                  <a:gd name="T45" fmla="*/ 4085 h 5872"/>
                  <a:gd name="T46" fmla="*/ 1437 w 6405"/>
                  <a:gd name="T47" fmla="*/ 5150 h 5872"/>
                  <a:gd name="T48" fmla="*/ 1107 w 6405"/>
                  <a:gd name="T49" fmla="*/ 3594 h 5872"/>
                  <a:gd name="T50" fmla="*/ 267 w 6405"/>
                  <a:gd name="T51" fmla="*/ 2225 h 5872"/>
                  <a:gd name="T52" fmla="*/ 1107 w 6405"/>
                  <a:gd name="T53" fmla="*/ 856 h 5872"/>
                  <a:gd name="T54" fmla="*/ 3200 w 6405"/>
                  <a:gd name="T55" fmla="*/ 266 h 5872"/>
                  <a:gd name="T56" fmla="*/ 4841 w 6405"/>
                  <a:gd name="T57" fmla="*/ 602 h 5872"/>
                  <a:gd name="T58" fmla="*/ 1505 w 6405"/>
                  <a:gd name="T59" fmla="*/ 3822 h 5872"/>
                  <a:gd name="T60" fmla="*/ 1107 w 6405"/>
                  <a:gd name="T61" fmla="*/ 3594 h 5872"/>
                  <a:gd name="T62" fmla="*/ 3148 w 6405"/>
                  <a:gd name="T63" fmla="*/ 2607 h 5872"/>
                  <a:gd name="T64" fmla="*/ 4433 w 6405"/>
                  <a:gd name="T65" fmla="*/ 4003 h 5872"/>
                  <a:gd name="T66" fmla="*/ 3200 w 6405"/>
                  <a:gd name="T67" fmla="*/ 4184 h 5872"/>
                  <a:gd name="T68" fmla="*/ 1772 w 6405"/>
                  <a:gd name="T69" fmla="*/ 3936 h 5872"/>
                  <a:gd name="T70" fmla="*/ 3148 w 6405"/>
                  <a:gd name="T71" fmla="*/ 2607 h 5872"/>
                  <a:gd name="T72" fmla="*/ 4513 w 6405"/>
                  <a:gd name="T73" fmla="*/ 5417 h 5872"/>
                  <a:gd name="T74" fmla="*/ 3247 w 6405"/>
                  <a:gd name="T75" fmla="*/ 5606 h 5872"/>
                  <a:gd name="T76" fmla="*/ 1704 w 6405"/>
                  <a:gd name="T77" fmla="*/ 5286 h 5872"/>
                  <a:gd name="T78" fmla="*/ 1704 w 6405"/>
                  <a:gd name="T79" fmla="*/ 4195 h 5872"/>
                  <a:gd name="T80" fmla="*/ 3200 w 6405"/>
                  <a:gd name="T81" fmla="*/ 4451 h 5872"/>
                  <a:gd name="T82" fmla="*/ 4513 w 6405"/>
                  <a:gd name="T83" fmla="*/ 4257 h 5872"/>
                  <a:gd name="T84" fmla="*/ 4513 w 6405"/>
                  <a:gd name="T85" fmla="*/ 5417 h 5872"/>
                  <a:gd name="T86" fmla="*/ 3340 w 6405"/>
                  <a:gd name="T87" fmla="*/ 2421 h 5872"/>
                  <a:gd name="T88" fmla="*/ 5092 w 6405"/>
                  <a:gd name="T89" fmla="*/ 730 h 5872"/>
                  <a:gd name="T90" fmla="*/ 6133 w 6405"/>
                  <a:gd name="T91" fmla="*/ 2225 h 5872"/>
                  <a:gd name="T92" fmla="*/ 5293 w 6405"/>
                  <a:gd name="T93" fmla="*/ 3594 h 5872"/>
                  <a:gd name="T94" fmla="*/ 4706 w 6405"/>
                  <a:gd name="T95" fmla="*/ 3906 h 5872"/>
                  <a:gd name="T96" fmla="*/ 3340 w 6405"/>
                  <a:gd name="T97" fmla="*/ 2421 h 5872"/>
                  <a:gd name="T98" fmla="*/ 5718 w 6405"/>
                  <a:gd name="T99" fmla="*/ 4730 h 5872"/>
                  <a:gd name="T100" fmla="*/ 4779 w 6405"/>
                  <a:gd name="T101" fmla="*/ 5323 h 5872"/>
                  <a:gd name="T102" fmla="*/ 4779 w 6405"/>
                  <a:gd name="T103" fmla="*/ 4163 h 5872"/>
                  <a:gd name="T104" fmla="*/ 5444 w 6405"/>
                  <a:gd name="T105" fmla="*/ 3815 h 5872"/>
                  <a:gd name="T106" fmla="*/ 6133 w 6405"/>
                  <a:gd name="T107" fmla="*/ 3121 h 5872"/>
                  <a:gd name="T108" fmla="*/ 6133 w 6405"/>
                  <a:gd name="T109" fmla="*/ 3825 h 5872"/>
                  <a:gd name="T110" fmla="*/ 6133 w 6405"/>
                  <a:gd name="T111" fmla="*/ 3827 h 5872"/>
                  <a:gd name="T112" fmla="*/ 5718 w 6405"/>
                  <a:gd name="T113" fmla="*/ 4730 h 5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05" h="5872">
                    <a:moveTo>
                      <a:pt x="6400" y="2225"/>
                    </a:moveTo>
                    <a:cubicBezTo>
                      <a:pt x="6400" y="1621"/>
                      <a:pt x="6060" y="1056"/>
                      <a:pt x="5444" y="636"/>
                    </a:cubicBezTo>
                    <a:cubicBezTo>
                      <a:pt x="4842" y="225"/>
                      <a:pt x="4046" y="0"/>
                      <a:pt x="3200" y="0"/>
                    </a:cubicBezTo>
                    <a:cubicBezTo>
                      <a:pt x="2354" y="0"/>
                      <a:pt x="1558" y="225"/>
                      <a:pt x="957" y="636"/>
                    </a:cubicBezTo>
                    <a:cubicBezTo>
                      <a:pt x="340" y="1056"/>
                      <a:pt x="0" y="1621"/>
                      <a:pt x="0" y="2225"/>
                    </a:cubicBezTo>
                    <a:cubicBezTo>
                      <a:pt x="0" y="2235"/>
                      <a:pt x="0" y="2244"/>
                      <a:pt x="0" y="2253"/>
                    </a:cubicBezTo>
                    <a:cubicBezTo>
                      <a:pt x="0" y="2256"/>
                      <a:pt x="0" y="2260"/>
                      <a:pt x="0" y="2263"/>
                    </a:cubicBezTo>
                    <a:lnTo>
                      <a:pt x="0" y="3638"/>
                    </a:lnTo>
                    <a:cubicBezTo>
                      <a:pt x="0" y="3646"/>
                      <a:pt x="1" y="3653"/>
                      <a:pt x="2" y="3660"/>
                    </a:cubicBezTo>
                    <a:cubicBezTo>
                      <a:pt x="101" y="4260"/>
                      <a:pt x="475" y="4815"/>
                      <a:pt x="1055" y="5223"/>
                    </a:cubicBezTo>
                    <a:cubicBezTo>
                      <a:pt x="1651" y="5642"/>
                      <a:pt x="2430" y="5872"/>
                      <a:pt x="3247" y="5872"/>
                    </a:cubicBezTo>
                    <a:cubicBezTo>
                      <a:pt x="3782" y="5872"/>
                      <a:pt x="4313" y="5781"/>
                      <a:pt x="4782" y="5609"/>
                    </a:cubicBezTo>
                    <a:cubicBezTo>
                      <a:pt x="5237" y="5442"/>
                      <a:pt x="5626" y="5203"/>
                      <a:pt x="5908" y="4917"/>
                    </a:cubicBezTo>
                    <a:cubicBezTo>
                      <a:pt x="6235" y="4586"/>
                      <a:pt x="6405" y="4208"/>
                      <a:pt x="6400" y="3824"/>
                    </a:cubicBezTo>
                    <a:lnTo>
                      <a:pt x="6400" y="2347"/>
                    </a:lnTo>
                    <a:cubicBezTo>
                      <a:pt x="6400" y="2337"/>
                      <a:pt x="6399" y="2328"/>
                      <a:pt x="6397" y="2319"/>
                    </a:cubicBezTo>
                    <a:cubicBezTo>
                      <a:pt x="6399" y="2288"/>
                      <a:pt x="6400" y="2257"/>
                      <a:pt x="6400" y="2225"/>
                    </a:cubicBezTo>
                    <a:close/>
                    <a:moveTo>
                      <a:pt x="1437" y="5150"/>
                    </a:moveTo>
                    <a:cubicBezTo>
                      <a:pt x="1358" y="5104"/>
                      <a:pt x="1282" y="5056"/>
                      <a:pt x="1209" y="5005"/>
                    </a:cubicBezTo>
                    <a:cubicBezTo>
                      <a:pt x="691" y="4641"/>
                      <a:pt x="357" y="4152"/>
                      <a:pt x="267" y="3627"/>
                    </a:cubicBezTo>
                    <a:lnTo>
                      <a:pt x="267" y="3121"/>
                    </a:lnTo>
                    <a:cubicBezTo>
                      <a:pt x="428" y="3377"/>
                      <a:pt x="660" y="3613"/>
                      <a:pt x="957" y="3815"/>
                    </a:cubicBezTo>
                    <a:cubicBezTo>
                      <a:pt x="1105" y="3916"/>
                      <a:pt x="1266" y="4007"/>
                      <a:pt x="1437" y="4085"/>
                    </a:cubicBezTo>
                    <a:lnTo>
                      <a:pt x="1437" y="5150"/>
                    </a:lnTo>
                    <a:close/>
                    <a:moveTo>
                      <a:pt x="1107" y="3594"/>
                    </a:moveTo>
                    <a:cubicBezTo>
                      <a:pt x="565" y="3225"/>
                      <a:pt x="267" y="2739"/>
                      <a:pt x="267" y="2225"/>
                    </a:cubicBezTo>
                    <a:cubicBezTo>
                      <a:pt x="267" y="1712"/>
                      <a:pt x="565" y="1226"/>
                      <a:pt x="1107" y="856"/>
                    </a:cubicBezTo>
                    <a:cubicBezTo>
                      <a:pt x="1664" y="476"/>
                      <a:pt x="2407" y="266"/>
                      <a:pt x="3200" y="266"/>
                    </a:cubicBezTo>
                    <a:cubicBezTo>
                      <a:pt x="3807" y="266"/>
                      <a:pt x="4372" y="390"/>
                      <a:pt x="4841" y="602"/>
                    </a:cubicBezTo>
                    <a:lnTo>
                      <a:pt x="1505" y="3822"/>
                    </a:lnTo>
                    <a:cubicBezTo>
                      <a:pt x="1364" y="3755"/>
                      <a:pt x="1231" y="3679"/>
                      <a:pt x="1107" y="3594"/>
                    </a:cubicBezTo>
                    <a:close/>
                    <a:moveTo>
                      <a:pt x="3148" y="2607"/>
                    </a:moveTo>
                    <a:lnTo>
                      <a:pt x="4433" y="4003"/>
                    </a:lnTo>
                    <a:cubicBezTo>
                      <a:pt x="4051" y="4121"/>
                      <a:pt x="3633" y="4184"/>
                      <a:pt x="3200" y="4184"/>
                    </a:cubicBezTo>
                    <a:cubicBezTo>
                      <a:pt x="2692" y="4184"/>
                      <a:pt x="2204" y="4098"/>
                      <a:pt x="1772" y="3936"/>
                    </a:cubicBezTo>
                    <a:lnTo>
                      <a:pt x="3148" y="2607"/>
                    </a:lnTo>
                    <a:close/>
                    <a:moveTo>
                      <a:pt x="4513" y="5417"/>
                    </a:moveTo>
                    <a:cubicBezTo>
                      <a:pt x="4121" y="5539"/>
                      <a:pt x="3689" y="5606"/>
                      <a:pt x="3247" y="5606"/>
                    </a:cubicBezTo>
                    <a:cubicBezTo>
                      <a:pt x="2695" y="5606"/>
                      <a:pt x="2164" y="5494"/>
                      <a:pt x="1704" y="5286"/>
                    </a:cubicBezTo>
                    <a:lnTo>
                      <a:pt x="1704" y="4195"/>
                    </a:lnTo>
                    <a:cubicBezTo>
                      <a:pt x="2159" y="4362"/>
                      <a:pt x="2670" y="4451"/>
                      <a:pt x="3200" y="4451"/>
                    </a:cubicBezTo>
                    <a:cubicBezTo>
                      <a:pt x="3660" y="4451"/>
                      <a:pt x="4105" y="4384"/>
                      <a:pt x="4513" y="4257"/>
                    </a:cubicBezTo>
                    <a:lnTo>
                      <a:pt x="4513" y="5417"/>
                    </a:lnTo>
                    <a:close/>
                    <a:moveTo>
                      <a:pt x="3340" y="2421"/>
                    </a:moveTo>
                    <a:lnTo>
                      <a:pt x="5092" y="730"/>
                    </a:lnTo>
                    <a:cubicBezTo>
                      <a:pt x="5729" y="1089"/>
                      <a:pt x="6133" y="1626"/>
                      <a:pt x="6133" y="2225"/>
                    </a:cubicBezTo>
                    <a:cubicBezTo>
                      <a:pt x="6133" y="2739"/>
                      <a:pt x="5835" y="3225"/>
                      <a:pt x="5293" y="3594"/>
                    </a:cubicBezTo>
                    <a:cubicBezTo>
                      <a:pt x="5115" y="3716"/>
                      <a:pt x="4917" y="3820"/>
                      <a:pt x="4706" y="3906"/>
                    </a:cubicBezTo>
                    <a:lnTo>
                      <a:pt x="3340" y="2421"/>
                    </a:lnTo>
                    <a:close/>
                    <a:moveTo>
                      <a:pt x="5718" y="4730"/>
                    </a:moveTo>
                    <a:cubicBezTo>
                      <a:pt x="5478" y="4973"/>
                      <a:pt x="5154" y="5175"/>
                      <a:pt x="4779" y="5323"/>
                    </a:cubicBezTo>
                    <a:lnTo>
                      <a:pt x="4779" y="4163"/>
                    </a:lnTo>
                    <a:cubicBezTo>
                      <a:pt x="5019" y="4068"/>
                      <a:pt x="5242" y="3952"/>
                      <a:pt x="5444" y="3815"/>
                    </a:cubicBezTo>
                    <a:cubicBezTo>
                      <a:pt x="5740" y="3613"/>
                      <a:pt x="5972" y="3377"/>
                      <a:pt x="6133" y="3121"/>
                    </a:cubicBezTo>
                    <a:lnTo>
                      <a:pt x="6133" y="3825"/>
                    </a:lnTo>
                    <a:cubicBezTo>
                      <a:pt x="6133" y="3825"/>
                      <a:pt x="6133" y="3826"/>
                      <a:pt x="6133" y="3827"/>
                    </a:cubicBezTo>
                    <a:cubicBezTo>
                      <a:pt x="6137" y="4138"/>
                      <a:pt x="5994" y="4451"/>
                      <a:pt x="5718" y="4730"/>
                    </a:cubicBezTo>
                    <a:close/>
                  </a:path>
                </a:pathLst>
              </a:custGeom>
              <a:solidFill>
                <a:srgbClr val="32373A"/>
              </a:solidFill>
              <a:ln>
                <a:noFill/>
              </a:ln>
            </p:spPr>
          </p:sp>
          <p:sp>
            <p:nvSpPr>
              <p:cNvPr id="216" name="tag_118114"/>
              <p:cNvSpPr>
                <a:spLocks noChangeAspect="1"/>
              </p:cNvSpPr>
              <p:nvPr/>
            </p:nvSpPr>
            <p:spPr bwMode="auto">
              <a:xfrm>
                <a:off x="7576430" y="3356241"/>
                <a:ext cx="107071" cy="106925"/>
              </a:xfrm>
              <a:custGeom>
                <a:avLst/>
                <a:gdLst>
                  <a:gd name="connsiteX0" fmla="*/ 143848 w 581434"/>
                  <a:gd name="connsiteY0" fmla="*/ 117687 h 580640"/>
                  <a:gd name="connsiteX1" fmla="*/ 116616 w 581434"/>
                  <a:gd name="connsiteY1" fmla="*/ 144793 h 580640"/>
                  <a:gd name="connsiteX2" fmla="*/ 143848 w 581434"/>
                  <a:gd name="connsiteY2" fmla="*/ 171899 h 580640"/>
                  <a:gd name="connsiteX3" fmla="*/ 170990 w 581434"/>
                  <a:gd name="connsiteY3" fmla="*/ 144793 h 580640"/>
                  <a:gd name="connsiteX4" fmla="*/ 143848 w 581434"/>
                  <a:gd name="connsiteY4" fmla="*/ 117687 h 580640"/>
                  <a:gd name="connsiteX5" fmla="*/ 143848 w 581434"/>
                  <a:gd name="connsiteY5" fmla="*/ 92892 h 580640"/>
                  <a:gd name="connsiteX6" fmla="*/ 195819 w 581434"/>
                  <a:gd name="connsiteY6" fmla="*/ 144793 h 580640"/>
                  <a:gd name="connsiteX7" fmla="*/ 143848 w 581434"/>
                  <a:gd name="connsiteY7" fmla="*/ 196694 h 580640"/>
                  <a:gd name="connsiteX8" fmla="*/ 91876 w 581434"/>
                  <a:gd name="connsiteY8" fmla="*/ 144793 h 580640"/>
                  <a:gd name="connsiteX9" fmla="*/ 143848 w 581434"/>
                  <a:gd name="connsiteY9" fmla="*/ 92892 h 580640"/>
                  <a:gd name="connsiteX10" fmla="*/ 215226 w 581434"/>
                  <a:gd name="connsiteY10" fmla="*/ 26147 h 580640"/>
                  <a:gd name="connsiteX11" fmla="*/ 51982 w 581434"/>
                  <a:gd name="connsiteY11" fmla="*/ 52099 h 580640"/>
                  <a:gd name="connsiteX12" fmla="*/ 25991 w 581434"/>
                  <a:gd name="connsiteY12" fmla="*/ 215185 h 580640"/>
                  <a:gd name="connsiteX13" fmla="*/ 362537 w 581434"/>
                  <a:gd name="connsiteY13" fmla="*/ 551045 h 580640"/>
                  <a:gd name="connsiteX14" fmla="*/ 553018 w 581434"/>
                  <a:gd name="connsiteY14" fmla="*/ 360851 h 580640"/>
                  <a:gd name="connsiteX15" fmla="*/ 217718 w 581434"/>
                  <a:gd name="connsiteY15" fmla="*/ 373 h 580640"/>
                  <a:gd name="connsiteX16" fmla="*/ 228933 w 581434"/>
                  <a:gd name="connsiteY16" fmla="*/ 4017 h 580640"/>
                  <a:gd name="connsiteX17" fmla="*/ 577852 w 581434"/>
                  <a:gd name="connsiteY17" fmla="*/ 352142 h 580640"/>
                  <a:gd name="connsiteX18" fmla="*/ 577673 w 581434"/>
                  <a:gd name="connsiteY18" fmla="*/ 369472 h 580640"/>
                  <a:gd name="connsiteX19" fmla="*/ 369925 w 581434"/>
                  <a:gd name="connsiteY19" fmla="*/ 576996 h 580640"/>
                  <a:gd name="connsiteX20" fmla="*/ 361202 w 581434"/>
                  <a:gd name="connsiteY20" fmla="*/ 580640 h 580640"/>
                  <a:gd name="connsiteX21" fmla="*/ 352568 w 581434"/>
                  <a:gd name="connsiteY21" fmla="*/ 576996 h 580640"/>
                  <a:gd name="connsiteX22" fmla="*/ 3649 w 581434"/>
                  <a:gd name="connsiteY22" fmla="*/ 228783 h 580640"/>
                  <a:gd name="connsiteX23" fmla="*/ 0 w 581434"/>
                  <a:gd name="connsiteY23" fmla="*/ 217673 h 580640"/>
                  <a:gd name="connsiteX24" fmla="*/ 28483 w 581434"/>
                  <a:gd name="connsiteY24" fmla="*/ 38590 h 580640"/>
                  <a:gd name="connsiteX25" fmla="*/ 38274 w 581434"/>
                  <a:gd name="connsiteY25" fmla="*/ 28813 h 58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434" h="580640">
                    <a:moveTo>
                      <a:pt x="143848" y="117687"/>
                    </a:moveTo>
                    <a:cubicBezTo>
                      <a:pt x="128897" y="117687"/>
                      <a:pt x="116616" y="129774"/>
                      <a:pt x="116616" y="144793"/>
                    </a:cubicBezTo>
                    <a:cubicBezTo>
                      <a:pt x="116616" y="159723"/>
                      <a:pt x="128719" y="171899"/>
                      <a:pt x="143848" y="171899"/>
                    </a:cubicBezTo>
                    <a:cubicBezTo>
                      <a:pt x="158887" y="171899"/>
                      <a:pt x="170990" y="159723"/>
                      <a:pt x="170990" y="144793"/>
                    </a:cubicBezTo>
                    <a:cubicBezTo>
                      <a:pt x="170990" y="129863"/>
                      <a:pt x="158798" y="117687"/>
                      <a:pt x="143848" y="117687"/>
                    </a:cubicBezTo>
                    <a:close/>
                    <a:moveTo>
                      <a:pt x="143848" y="92892"/>
                    </a:moveTo>
                    <a:cubicBezTo>
                      <a:pt x="172503" y="92892"/>
                      <a:pt x="195819" y="116087"/>
                      <a:pt x="195819" y="144793"/>
                    </a:cubicBezTo>
                    <a:cubicBezTo>
                      <a:pt x="195819" y="173499"/>
                      <a:pt x="172503" y="196694"/>
                      <a:pt x="143848" y="196694"/>
                    </a:cubicBezTo>
                    <a:cubicBezTo>
                      <a:pt x="115103" y="196694"/>
                      <a:pt x="91876" y="173499"/>
                      <a:pt x="91876" y="144793"/>
                    </a:cubicBezTo>
                    <a:cubicBezTo>
                      <a:pt x="91876" y="116087"/>
                      <a:pt x="115103" y="92892"/>
                      <a:pt x="143848" y="92892"/>
                    </a:cubicBezTo>
                    <a:close/>
                    <a:moveTo>
                      <a:pt x="215226" y="26147"/>
                    </a:moveTo>
                    <a:lnTo>
                      <a:pt x="51982" y="52099"/>
                    </a:lnTo>
                    <a:lnTo>
                      <a:pt x="25991" y="215185"/>
                    </a:lnTo>
                    <a:lnTo>
                      <a:pt x="362537" y="551045"/>
                    </a:lnTo>
                    <a:lnTo>
                      <a:pt x="553018" y="360851"/>
                    </a:lnTo>
                    <a:close/>
                    <a:moveTo>
                      <a:pt x="217718" y="373"/>
                    </a:moveTo>
                    <a:cubicBezTo>
                      <a:pt x="221456" y="-960"/>
                      <a:pt x="225195" y="1529"/>
                      <a:pt x="228933" y="4017"/>
                    </a:cubicBezTo>
                    <a:lnTo>
                      <a:pt x="577852" y="352142"/>
                    </a:lnTo>
                    <a:cubicBezTo>
                      <a:pt x="582658" y="357119"/>
                      <a:pt x="582658" y="364584"/>
                      <a:pt x="577673" y="369472"/>
                    </a:cubicBezTo>
                    <a:lnTo>
                      <a:pt x="369925" y="576996"/>
                    </a:lnTo>
                    <a:cubicBezTo>
                      <a:pt x="367432" y="579485"/>
                      <a:pt x="364940" y="580640"/>
                      <a:pt x="361202" y="580640"/>
                    </a:cubicBezTo>
                    <a:cubicBezTo>
                      <a:pt x="357552" y="580640"/>
                      <a:pt x="355060" y="579485"/>
                      <a:pt x="352568" y="576996"/>
                    </a:cubicBezTo>
                    <a:lnTo>
                      <a:pt x="3649" y="228783"/>
                    </a:lnTo>
                    <a:cubicBezTo>
                      <a:pt x="1157" y="226294"/>
                      <a:pt x="0" y="222650"/>
                      <a:pt x="0" y="217673"/>
                    </a:cubicBezTo>
                    <a:lnTo>
                      <a:pt x="28483" y="38590"/>
                    </a:lnTo>
                    <a:cubicBezTo>
                      <a:pt x="29640" y="33790"/>
                      <a:pt x="33290" y="28813"/>
                      <a:pt x="38274" y="28813"/>
                    </a:cubicBezTo>
                    <a:close/>
                  </a:path>
                </a:pathLst>
              </a:custGeom>
              <a:solidFill>
                <a:srgbClr val="32373A"/>
              </a:solidFill>
              <a:ln>
                <a:noFill/>
              </a:ln>
            </p:spPr>
          </p:sp>
          <p:sp>
            <p:nvSpPr>
              <p:cNvPr id="218" name="open_145450"/>
              <p:cNvSpPr>
                <a:spLocks noChangeAspect="1"/>
              </p:cNvSpPr>
              <p:nvPr/>
            </p:nvSpPr>
            <p:spPr bwMode="auto">
              <a:xfrm>
                <a:off x="7448627" y="3359023"/>
                <a:ext cx="107071" cy="101360"/>
              </a:xfrm>
              <a:custGeom>
                <a:avLst/>
                <a:gdLst>
                  <a:gd name="connsiteX0" fmla="*/ 237344 w 600759"/>
                  <a:gd name="connsiteY0" fmla="*/ 360449 h 568720"/>
                  <a:gd name="connsiteX1" fmla="*/ 237344 w 600759"/>
                  <a:gd name="connsiteY1" fmla="*/ 392696 h 568720"/>
                  <a:gd name="connsiteX2" fmla="*/ 257705 w 600759"/>
                  <a:gd name="connsiteY2" fmla="*/ 392696 h 568720"/>
                  <a:gd name="connsiteX3" fmla="*/ 280051 w 600759"/>
                  <a:gd name="connsiteY3" fmla="*/ 376325 h 568720"/>
                  <a:gd name="connsiteX4" fmla="*/ 257705 w 600759"/>
                  <a:gd name="connsiteY4" fmla="*/ 360449 h 568720"/>
                  <a:gd name="connsiteX5" fmla="*/ 154404 w 600759"/>
                  <a:gd name="connsiteY5" fmla="*/ 358990 h 568720"/>
                  <a:gd name="connsiteX6" fmla="*/ 123120 w 600759"/>
                  <a:gd name="connsiteY6" fmla="*/ 391712 h 568720"/>
                  <a:gd name="connsiteX7" fmla="*/ 154404 w 600759"/>
                  <a:gd name="connsiteY7" fmla="*/ 424434 h 568720"/>
                  <a:gd name="connsiteX8" fmla="*/ 185688 w 600759"/>
                  <a:gd name="connsiteY8" fmla="*/ 391712 h 568720"/>
                  <a:gd name="connsiteX9" fmla="*/ 154404 w 600759"/>
                  <a:gd name="connsiteY9" fmla="*/ 358990 h 568720"/>
                  <a:gd name="connsiteX10" fmla="*/ 323772 w 600759"/>
                  <a:gd name="connsiteY10" fmla="*/ 350031 h 568720"/>
                  <a:gd name="connsiteX11" fmla="*/ 371429 w 600759"/>
                  <a:gd name="connsiteY11" fmla="*/ 350031 h 568720"/>
                  <a:gd name="connsiteX12" fmla="*/ 376889 w 600759"/>
                  <a:gd name="connsiteY12" fmla="*/ 354989 h 568720"/>
                  <a:gd name="connsiteX13" fmla="*/ 371429 w 600759"/>
                  <a:gd name="connsiteY13" fmla="*/ 359946 h 568720"/>
                  <a:gd name="connsiteX14" fmla="*/ 329233 w 600759"/>
                  <a:gd name="connsiteY14" fmla="*/ 359946 h 568720"/>
                  <a:gd name="connsiteX15" fmla="*/ 329233 w 600759"/>
                  <a:gd name="connsiteY15" fmla="*/ 386716 h 568720"/>
                  <a:gd name="connsiteX16" fmla="*/ 367457 w 600759"/>
                  <a:gd name="connsiteY16" fmla="*/ 386716 h 568720"/>
                  <a:gd name="connsiteX17" fmla="*/ 372421 w 600759"/>
                  <a:gd name="connsiteY17" fmla="*/ 391673 h 568720"/>
                  <a:gd name="connsiteX18" fmla="*/ 367457 w 600759"/>
                  <a:gd name="connsiteY18" fmla="*/ 396631 h 568720"/>
                  <a:gd name="connsiteX19" fmla="*/ 329233 w 600759"/>
                  <a:gd name="connsiteY19" fmla="*/ 396631 h 568720"/>
                  <a:gd name="connsiteX20" fmla="*/ 329233 w 600759"/>
                  <a:gd name="connsiteY20" fmla="*/ 422905 h 568720"/>
                  <a:gd name="connsiteX21" fmla="*/ 371429 w 600759"/>
                  <a:gd name="connsiteY21" fmla="*/ 422905 h 568720"/>
                  <a:gd name="connsiteX22" fmla="*/ 376889 w 600759"/>
                  <a:gd name="connsiteY22" fmla="*/ 428358 h 568720"/>
                  <a:gd name="connsiteX23" fmla="*/ 371429 w 600759"/>
                  <a:gd name="connsiteY23" fmla="*/ 433315 h 568720"/>
                  <a:gd name="connsiteX24" fmla="*/ 323772 w 600759"/>
                  <a:gd name="connsiteY24" fmla="*/ 433315 h 568720"/>
                  <a:gd name="connsiteX25" fmla="*/ 318311 w 600759"/>
                  <a:gd name="connsiteY25" fmla="*/ 427862 h 568720"/>
                  <a:gd name="connsiteX26" fmla="*/ 318311 w 600759"/>
                  <a:gd name="connsiteY26" fmla="*/ 355484 h 568720"/>
                  <a:gd name="connsiteX27" fmla="*/ 323772 w 600759"/>
                  <a:gd name="connsiteY27" fmla="*/ 350031 h 568720"/>
                  <a:gd name="connsiteX28" fmla="*/ 231882 w 600759"/>
                  <a:gd name="connsiteY28" fmla="*/ 350031 h 568720"/>
                  <a:gd name="connsiteX29" fmla="*/ 259194 w 600759"/>
                  <a:gd name="connsiteY29" fmla="*/ 350031 h 568720"/>
                  <a:gd name="connsiteX30" fmla="*/ 290975 w 600759"/>
                  <a:gd name="connsiteY30" fmla="*/ 376325 h 568720"/>
                  <a:gd name="connsiteX31" fmla="*/ 259194 w 600759"/>
                  <a:gd name="connsiteY31" fmla="*/ 403115 h 568720"/>
                  <a:gd name="connsiteX32" fmla="*/ 237344 w 600759"/>
                  <a:gd name="connsiteY32" fmla="*/ 403115 h 568720"/>
                  <a:gd name="connsiteX33" fmla="*/ 237344 w 600759"/>
                  <a:gd name="connsiteY33" fmla="*/ 428416 h 568720"/>
                  <a:gd name="connsiteX34" fmla="*/ 231882 w 600759"/>
                  <a:gd name="connsiteY34" fmla="*/ 433873 h 568720"/>
                  <a:gd name="connsiteX35" fmla="*/ 226420 w 600759"/>
                  <a:gd name="connsiteY35" fmla="*/ 428416 h 568720"/>
                  <a:gd name="connsiteX36" fmla="*/ 226420 w 600759"/>
                  <a:gd name="connsiteY36" fmla="*/ 355488 h 568720"/>
                  <a:gd name="connsiteX37" fmla="*/ 231882 w 600759"/>
                  <a:gd name="connsiteY37" fmla="*/ 350031 h 568720"/>
                  <a:gd name="connsiteX38" fmla="*/ 414084 w 600759"/>
                  <a:gd name="connsiteY38" fmla="*/ 349552 h 568720"/>
                  <a:gd name="connsiteX39" fmla="*/ 415574 w 600759"/>
                  <a:gd name="connsiteY39" fmla="*/ 349552 h 568720"/>
                  <a:gd name="connsiteX40" fmla="*/ 422030 w 600759"/>
                  <a:gd name="connsiteY40" fmla="*/ 353024 h 568720"/>
                  <a:gd name="connsiteX41" fmla="*/ 468216 w 600759"/>
                  <a:gd name="connsiteY41" fmla="*/ 419488 h 568720"/>
                  <a:gd name="connsiteX42" fmla="*/ 468216 w 600759"/>
                  <a:gd name="connsiteY42" fmla="*/ 355008 h 568720"/>
                  <a:gd name="connsiteX43" fmla="*/ 473678 w 600759"/>
                  <a:gd name="connsiteY43" fmla="*/ 349552 h 568720"/>
                  <a:gd name="connsiteX44" fmla="*/ 479141 w 600759"/>
                  <a:gd name="connsiteY44" fmla="*/ 355008 h 568720"/>
                  <a:gd name="connsiteX45" fmla="*/ 479141 w 600759"/>
                  <a:gd name="connsiteY45" fmla="*/ 425936 h 568720"/>
                  <a:gd name="connsiteX46" fmla="*/ 471195 w 600759"/>
                  <a:gd name="connsiteY46" fmla="*/ 433872 h 568720"/>
                  <a:gd name="connsiteX47" fmla="*/ 469705 w 600759"/>
                  <a:gd name="connsiteY47" fmla="*/ 433872 h 568720"/>
                  <a:gd name="connsiteX48" fmla="*/ 463249 w 600759"/>
                  <a:gd name="connsiteY48" fmla="*/ 430896 h 568720"/>
                  <a:gd name="connsiteX49" fmla="*/ 417064 w 600759"/>
                  <a:gd name="connsiteY49" fmla="*/ 363936 h 568720"/>
                  <a:gd name="connsiteX50" fmla="*/ 417064 w 600759"/>
                  <a:gd name="connsiteY50" fmla="*/ 428416 h 568720"/>
                  <a:gd name="connsiteX51" fmla="*/ 411601 w 600759"/>
                  <a:gd name="connsiteY51" fmla="*/ 433872 h 568720"/>
                  <a:gd name="connsiteX52" fmla="*/ 406138 w 600759"/>
                  <a:gd name="connsiteY52" fmla="*/ 428416 h 568720"/>
                  <a:gd name="connsiteX53" fmla="*/ 406138 w 600759"/>
                  <a:gd name="connsiteY53" fmla="*/ 357488 h 568720"/>
                  <a:gd name="connsiteX54" fmla="*/ 414084 w 600759"/>
                  <a:gd name="connsiteY54" fmla="*/ 349552 h 568720"/>
                  <a:gd name="connsiteX55" fmla="*/ 154404 w 600759"/>
                  <a:gd name="connsiteY55" fmla="*/ 349074 h 568720"/>
                  <a:gd name="connsiteX56" fmla="*/ 196613 w 600759"/>
                  <a:gd name="connsiteY56" fmla="*/ 391712 h 568720"/>
                  <a:gd name="connsiteX57" fmla="*/ 154404 w 600759"/>
                  <a:gd name="connsiteY57" fmla="*/ 434350 h 568720"/>
                  <a:gd name="connsiteX58" fmla="*/ 112692 w 600759"/>
                  <a:gd name="connsiteY58" fmla="*/ 391712 h 568720"/>
                  <a:gd name="connsiteX59" fmla="*/ 154404 w 600759"/>
                  <a:gd name="connsiteY59" fmla="*/ 349074 h 568720"/>
                  <a:gd name="connsiteX60" fmla="*/ 263124 w 600759"/>
                  <a:gd name="connsiteY60" fmla="*/ 265233 h 568720"/>
                  <a:gd name="connsiteX61" fmla="*/ 424506 w 600759"/>
                  <a:gd name="connsiteY61" fmla="*/ 265233 h 568720"/>
                  <a:gd name="connsiteX62" fmla="*/ 436423 w 600759"/>
                  <a:gd name="connsiteY62" fmla="*/ 277148 h 568720"/>
                  <a:gd name="connsiteX63" fmla="*/ 424506 w 600759"/>
                  <a:gd name="connsiteY63" fmla="*/ 289062 h 568720"/>
                  <a:gd name="connsiteX64" fmla="*/ 263124 w 600759"/>
                  <a:gd name="connsiteY64" fmla="*/ 289062 h 568720"/>
                  <a:gd name="connsiteX65" fmla="*/ 251206 w 600759"/>
                  <a:gd name="connsiteY65" fmla="*/ 277148 h 568720"/>
                  <a:gd name="connsiteX66" fmla="*/ 263124 w 600759"/>
                  <a:gd name="connsiteY66" fmla="*/ 265233 h 568720"/>
                  <a:gd name="connsiteX67" fmla="*/ 83411 w 600759"/>
                  <a:gd name="connsiteY67" fmla="*/ 237997 h 568720"/>
                  <a:gd name="connsiteX68" fmla="*/ 47663 w 600759"/>
                  <a:gd name="connsiteY68" fmla="*/ 274194 h 568720"/>
                  <a:gd name="connsiteX69" fmla="*/ 47663 w 600759"/>
                  <a:gd name="connsiteY69" fmla="*/ 485420 h 568720"/>
                  <a:gd name="connsiteX70" fmla="*/ 83411 w 600759"/>
                  <a:gd name="connsiteY70" fmla="*/ 521120 h 568720"/>
                  <a:gd name="connsiteX71" fmla="*/ 516852 w 600759"/>
                  <a:gd name="connsiteY71" fmla="*/ 521120 h 568720"/>
                  <a:gd name="connsiteX72" fmla="*/ 552599 w 600759"/>
                  <a:gd name="connsiteY72" fmla="*/ 485420 h 568720"/>
                  <a:gd name="connsiteX73" fmla="*/ 552599 w 600759"/>
                  <a:gd name="connsiteY73" fmla="*/ 274194 h 568720"/>
                  <a:gd name="connsiteX74" fmla="*/ 516852 w 600759"/>
                  <a:gd name="connsiteY74" fmla="*/ 237997 h 568720"/>
                  <a:gd name="connsiteX75" fmla="*/ 83411 w 600759"/>
                  <a:gd name="connsiteY75" fmla="*/ 190397 h 568720"/>
                  <a:gd name="connsiteX76" fmla="*/ 516852 w 600759"/>
                  <a:gd name="connsiteY76" fmla="*/ 190397 h 568720"/>
                  <a:gd name="connsiteX77" fmla="*/ 600759 w 600759"/>
                  <a:gd name="connsiteY77" fmla="*/ 274194 h 568720"/>
                  <a:gd name="connsiteX78" fmla="*/ 600759 w 600759"/>
                  <a:gd name="connsiteY78" fmla="*/ 485420 h 568720"/>
                  <a:gd name="connsiteX79" fmla="*/ 516852 w 600759"/>
                  <a:gd name="connsiteY79" fmla="*/ 568720 h 568720"/>
                  <a:gd name="connsiteX80" fmla="*/ 83411 w 600759"/>
                  <a:gd name="connsiteY80" fmla="*/ 568720 h 568720"/>
                  <a:gd name="connsiteX81" fmla="*/ 0 w 600759"/>
                  <a:gd name="connsiteY81" fmla="*/ 485420 h 568720"/>
                  <a:gd name="connsiteX82" fmla="*/ 0 w 600759"/>
                  <a:gd name="connsiteY82" fmla="*/ 274194 h 568720"/>
                  <a:gd name="connsiteX83" fmla="*/ 83411 w 600759"/>
                  <a:gd name="connsiteY83" fmla="*/ 190397 h 568720"/>
                  <a:gd name="connsiteX84" fmla="*/ 290976 w 600759"/>
                  <a:gd name="connsiteY84" fmla="*/ 0 h 568720"/>
                  <a:gd name="connsiteX85" fmla="*/ 347580 w 600759"/>
                  <a:gd name="connsiteY85" fmla="*/ 57028 h 568720"/>
                  <a:gd name="connsiteX86" fmla="*/ 344104 w 600759"/>
                  <a:gd name="connsiteY86" fmla="*/ 75872 h 568720"/>
                  <a:gd name="connsiteX87" fmla="*/ 400708 w 600759"/>
                  <a:gd name="connsiteY87" fmla="*/ 134883 h 568720"/>
                  <a:gd name="connsiteX88" fmla="*/ 399715 w 600759"/>
                  <a:gd name="connsiteY88" fmla="*/ 168604 h 568720"/>
                  <a:gd name="connsiteX89" fmla="*/ 365951 w 600759"/>
                  <a:gd name="connsiteY89" fmla="*/ 168108 h 568720"/>
                  <a:gd name="connsiteX90" fmla="*/ 310837 w 600759"/>
                  <a:gd name="connsiteY90" fmla="*/ 110088 h 568720"/>
                  <a:gd name="connsiteX91" fmla="*/ 290976 w 600759"/>
                  <a:gd name="connsiteY91" fmla="*/ 113560 h 568720"/>
                  <a:gd name="connsiteX92" fmla="*/ 273597 w 600759"/>
                  <a:gd name="connsiteY92" fmla="*/ 110584 h 568720"/>
                  <a:gd name="connsiteX93" fmla="*/ 216496 w 600759"/>
                  <a:gd name="connsiteY93" fmla="*/ 171083 h 568720"/>
                  <a:gd name="connsiteX94" fmla="*/ 199118 w 600759"/>
                  <a:gd name="connsiteY94" fmla="*/ 178522 h 568720"/>
                  <a:gd name="connsiteX95" fmla="*/ 182733 w 600759"/>
                  <a:gd name="connsiteY95" fmla="*/ 172075 h 568720"/>
                  <a:gd name="connsiteX96" fmla="*/ 181740 w 600759"/>
                  <a:gd name="connsiteY96" fmla="*/ 138354 h 568720"/>
                  <a:gd name="connsiteX97" fmla="*/ 238344 w 600759"/>
                  <a:gd name="connsiteY97" fmla="*/ 78351 h 568720"/>
                  <a:gd name="connsiteX98" fmla="*/ 234371 w 600759"/>
                  <a:gd name="connsiteY98" fmla="*/ 57028 h 568720"/>
                  <a:gd name="connsiteX99" fmla="*/ 290976 w 600759"/>
                  <a:gd name="connsiteY99" fmla="*/ 0 h 56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0759" h="568720">
                    <a:moveTo>
                      <a:pt x="237344" y="360449"/>
                    </a:moveTo>
                    <a:lnTo>
                      <a:pt x="237344" y="392696"/>
                    </a:lnTo>
                    <a:lnTo>
                      <a:pt x="257705" y="392696"/>
                    </a:lnTo>
                    <a:cubicBezTo>
                      <a:pt x="275581" y="392696"/>
                      <a:pt x="280051" y="384263"/>
                      <a:pt x="280051" y="376325"/>
                    </a:cubicBezTo>
                    <a:cubicBezTo>
                      <a:pt x="280051" y="368883"/>
                      <a:pt x="275581" y="360449"/>
                      <a:pt x="257705" y="360449"/>
                    </a:cubicBezTo>
                    <a:close/>
                    <a:moveTo>
                      <a:pt x="154404" y="358990"/>
                    </a:moveTo>
                    <a:cubicBezTo>
                      <a:pt x="134541" y="358990"/>
                      <a:pt x="123120" y="373368"/>
                      <a:pt x="123120" y="391712"/>
                    </a:cubicBezTo>
                    <a:cubicBezTo>
                      <a:pt x="123120" y="410057"/>
                      <a:pt x="134541" y="424434"/>
                      <a:pt x="154404" y="424434"/>
                    </a:cubicBezTo>
                    <a:cubicBezTo>
                      <a:pt x="174267" y="424434"/>
                      <a:pt x="185688" y="410057"/>
                      <a:pt x="185688" y="391712"/>
                    </a:cubicBezTo>
                    <a:cubicBezTo>
                      <a:pt x="185688" y="373368"/>
                      <a:pt x="174267" y="358990"/>
                      <a:pt x="154404" y="358990"/>
                    </a:cubicBezTo>
                    <a:close/>
                    <a:moveTo>
                      <a:pt x="323772" y="350031"/>
                    </a:moveTo>
                    <a:lnTo>
                      <a:pt x="371429" y="350031"/>
                    </a:lnTo>
                    <a:cubicBezTo>
                      <a:pt x="374407" y="350031"/>
                      <a:pt x="376889" y="352014"/>
                      <a:pt x="376889" y="354989"/>
                    </a:cubicBezTo>
                    <a:cubicBezTo>
                      <a:pt x="376889" y="357963"/>
                      <a:pt x="374407" y="359946"/>
                      <a:pt x="371429" y="359946"/>
                    </a:cubicBezTo>
                    <a:lnTo>
                      <a:pt x="329233" y="359946"/>
                    </a:lnTo>
                    <a:lnTo>
                      <a:pt x="329233" y="386716"/>
                    </a:lnTo>
                    <a:lnTo>
                      <a:pt x="367457" y="386716"/>
                    </a:lnTo>
                    <a:cubicBezTo>
                      <a:pt x="369939" y="386716"/>
                      <a:pt x="372421" y="388699"/>
                      <a:pt x="372421" y="391673"/>
                    </a:cubicBezTo>
                    <a:cubicBezTo>
                      <a:pt x="372421" y="394648"/>
                      <a:pt x="369939" y="396631"/>
                      <a:pt x="367457" y="396631"/>
                    </a:cubicBezTo>
                    <a:lnTo>
                      <a:pt x="329233" y="396631"/>
                    </a:lnTo>
                    <a:lnTo>
                      <a:pt x="329233" y="422905"/>
                    </a:lnTo>
                    <a:lnTo>
                      <a:pt x="371429" y="422905"/>
                    </a:lnTo>
                    <a:cubicBezTo>
                      <a:pt x="374407" y="422905"/>
                      <a:pt x="376889" y="425383"/>
                      <a:pt x="376889" y="428358"/>
                    </a:cubicBezTo>
                    <a:cubicBezTo>
                      <a:pt x="376889" y="431332"/>
                      <a:pt x="374407" y="433315"/>
                      <a:pt x="371429" y="433315"/>
                    </a:cubicBezTo>
                    <a:lnTo>
                      <a:pt x="323772" y="433315"/>
                    </a:lnTo>
                    <a:cubicBezTo>
                      <a:pt x="320793" y="433315"/>
                      <a:pt x="318311" y="430837"/>
                      <a:pt x="318311" y="427862"/>
                    </a:cubicBezTo>
                    <a:lnTo>
                      <a:pt x="318311" y="355484"/>
                    </a:lnTo>
                    <a:cubicBezTo>
                      <a:pt x="318311" y="352510"/>
                      <a:pt x="320793" y="350031"/>
                      <a:pt x="323772" y="350031"/>
                    </a:cubicBezTo>
                    <a:close/>
                    <a:moveTo>
                      <a:pt x="231882" y="350031"/>
                    </a:moveTo>
                    <a:lnTo>
                      <a:pt x="259194" y="350031"/>
                    </a:lnTo>
                    <a:cubicBezTo>
                      <a:pt x="283030" y="350031"/>
                      <a:pt x="290975" y="363922"/>
                      <a:pt x="290975" y="376325"/>
                    </a:cubicBezTo>
                    <a:cubicBezTo>
                      <a:pt x="290975" y="389224"/>
                      <a:pt x="283030" y="403115"/>
                      <a:pt x="259194" y="403115"/>
                    </a:cubicBezTo>
                    <a:lnTo>
                      <a:pt x="237344" y="403115"/>
                    </a:lnTo>
                    <a:lnTo>
                      <a:pt x="237344" y="428416"/>
                    </a:lnTo>
                    <a:cubicBezTo>
                      <a:pt x="237344" y="431393"/>
                      <a:pt x="234862" y="433873"/>
                      <a:pt x="231882" y="433873"/>
                    </a:cubicBezTo>
                    <a:cubicBezTo>
                      <a:pt x="228903" y="433873"/>
                      <a:pt x="226420" y="431393"/>
                      <a:pt x="226420" y="428416"/>
                    </a:cubicBezTo>
                    <a:lnTo>
                      <a:pt x="226420" y="355488"/>
                    </a:lnTo>
                    <a:cubicBezTo>
                      <a:pt x="226420" y="352512"/>
                      <a:pt x="228903" y="350031"/>
                      <a:pt x="231882" y="350031"/>
                    </a:cubicBezTo>
                    <a:close/>
                    <a:moveTo>
                      <a:pt x="414084" y="349552"/>
                    </a:moveTo>
                    <a:lnTo>
                      <a:pt x="415574" y="349552"/>
                    </a:lnTo>
                    <a:cubicBezTo>
                      <a:pt x="418057" y="349552"/>
                      <a:pt x="420540" y="351040"/>
                      <a:pt x="422030" y="353024"/>
                    </a:cubicBezTo>
                    <a:lnTo>
                      <a:pt x="468216" y="419488"/>
                    </a:lnTo>
                    <a:lnTo>
                      <a:pt x="468216" y="355008"/>
                    </a:lnTo>
                    <a:cubicBezTo>
                      <a:pt x="468216" y="352032"/>
                      <a:pt x="470699" y="349552"/>
                      <a:pt x="473678" y="349552"/>
                    </a:cubicBezTo>
                    <a:cubicBezTo>
                      <a:pt x="476658" y="349552"/>
                      <a:pt x="479141" y="352032"/>
                      <a:pt x="479141" y="355008"/>
                    </a:cubicBezTo>
                    <a:lnTo>
                      <a:pt x="479141" y="425936"/>
                    </a:lnTo>
                    <a:cubicBezTo>
                      <a:pt x="479141" y="430400"/>
                      <a:pt x="475665" y="433872"/>
                      <a:pt x="471195" y="433872"/>
                    </a:cubicBezTo>
                    <a:lnTo>
                      <a:pt x="469705" y="433872"/>
                    </a:lnTo>
                    <a:cubicBezTo>
                      <a:pt x="467222" y="433872"/>
                      <a:pt x="464739" y="432384"/>
                      <a:pt x="463249" y="430896"/>
                    </a:cubicBezTo>
                    <a:lnTo>
                      <a:pt x="417064" y="363936"/>
                    </a:lnTo>
                    <a:lnTo>
                      <a:pt x="417064" y="428416"/>
                    </a:lnTo>
                    <a:cubicBezTo>
                      <a:pt x="417064" y="431392"/>
                      <a:pt x="414581" y="433872"/>
                      <a:pt x="411601" y="433872"/>
                    </a:cubicBezTo>
                    <a:cubicBezTo>
                      <a:pt x="408621" y="433872"/>
                      <a:pt x="406138" y="431392"/>
                      <a:pt x="406138" y="428416"/>
                    </a:cubicBezTo>
                    <a:lnTo>
                      <a:pt x="406138" y="357488"/>
                    </a:lnTo>
                    <a:cubicBezTo>
                      <a:pt x="406138" y="353024"/>
                      <a:pt x="409615" y="349552"/>
                      <a:pt x="414084" y="349552"/>
                    </a:cubicBezTo>
                    <a:close/>
                    <a:moveTo>
                      <a:pt x="154404" y="349074"/>
                    </a:moveTo>
                    <a:cubicBezTo>
                      <a:pt x="179729" y="349074"/>
                      <a:pt x="196116" y="366923"/>
                      <a:pt x="196613" y="391712"/>
                    </a:cubicBezTo>
                    <a:cubicBezTo>
                      <a:pt x="196116" y="416502"/>
                      <a:pt x="179729" y="434350"/>
                      <a:pt x="154404" y="434350"/>
                    </a:cubicBezTo>
                    <a:cubicBezTo>
                      <a:pt x="129079" y="434350"/>
                      <a:pt x="113188" y="416502"/>
                      <a:pt x="112692" y="391712"/>
                    </a:cubicBezTo>
                    <a:cubicBezTo>
                      <a:pt x="113188" y="366923"/>
                      <a:pt x="129079" y="349074"/>
                      <a:pt x="154404" y="349074"/>
                    </a:cubicBezTo>
                    <a:close/>
                    <a:moveTo>
                      <a:pt x="263124" y="265233"/>
                    </a:moveTo>
                    <a:lnTo>
                      <a:pt x="424506" y="265233"/>
                    </a:lnTo>
                    <a:cubicBezTo>
                      <a:pt x="430961" y="265233"/>
                      <a:pt x="436423" y="270198"/>
                      <a:pt x="436423" y="277148"/>
                    </a:cubicBezTo>
                    <a:cubicBezTo>
                      <a:pt x="436423" y="283601"/>
                      <a:pt x="430961" y="289062"/>
                      <a:pt x="424506" y="289062"/>
                    </a:cubicBezTo>
                    <a:lnTo>
                      <a:pt x="263124" y="289062"/>
                    </a:lnTo>
                    <a:cubicBezTo>
                      <a:pt x="256668" y="289062"/>
                      <a:pt x="251206" y="283601"/>
                      <a:pt x="251206" y="277148"/>
                    </a:cubicBezTo>
                    <a:cubicBezTo>
                      <a:pt x="251206" y="270198"/>
                      <a:pt x="256668" y="265233"/>
                      <a:pt x="263124" y="265233"/>
                    </a:cubicBezTo>
                    <a:close/>
                    <a:moveTo>
                      <a:pt x="83411" y="237997"/>
                    </a:moveTo>
                    <a:cubicBezTo>
                      <a:pt x="64048" y="237997"/>
                      <a:pt x="47663" y="254360"/>
                      <a:pt x="47663" y="274194"/>
                    </a:cubicBezTo>
                    <a:lnTo>
                      <a:pt x="47663" y="485420"/>
                    </a:lnTo>
                    <a:cubicBezTo>
                      <a:pt x="47663" y="505253"/>
                      <a:pt x="64048" y="521120"/>
                      <a:pt x="83411" y="521120"/>
                    </a:cubicBezTo>
                    <a:lnTo>
                      <a:pt x="516852" y="521120"/>
                    </a:lnTo>
                    <a:cubicBezTo>
                      <a:pt x="536711" y="521120"/>
                      <a:pt x="552599" y="505253"/>
                      <a:pt x="552599" y="485420"/>
                    </a:cubicBezTo>
                    <a:lnTo>
                      <a:pt x="552599" y="274194"/>
                    </a:lnTo>
                    <a:cubicBezTo>
                      <a:pt x="552599" y="254360"/>
                      <a:pt x="536711" y="237997"/>
                      <a:pt x="516852" y="237997"/>
                    </a:cubicBezTo>
                    <a:close/>
                    <a:moveTo>
                      <a:pt x="83411" y="190397"/>
                    </a:moveTo>
                    <a:lnTo>
                      <a:pt x="516852" y="190397"/>
                    </a:lnTo>
                    <a:cubicBezTo>
                      <a:pt x="563026" y="190397"/>
                      <a:pt x="600759" y="228080"/>
                      <a:pt x="600759" y="274194"/>
                    </a:cubicBezTo>
                    <a:lnTo>
                      <a:pt x="600759" y="485420"/>
                    </a:lnTo>
                    <a:cubicBezTo>
                      <a:pt x="600759" y="531533"/>
                      <a:pt x="563026" y="568720"/>
                      <a:pt x="516852" y="568720"/>
                    </a:cubicBezTo>
                    <a:lnTo>
                      <a:pt x="83411" y="568720"/>
                    </a:lnTo>
                    <a:cubicBezTo>
                      <a:pt x="37733" y="568720"/>
                      <a:pt x="0" y="531533"/>
                      <a:pt x="0" y="485420"/>
                    </a:cubicBezTo>
                    <a:lnTo>
                      <a:pt x="0" y="274194"/>
                    </a:lnTo>
                    <a:cubicBezTo>
                      <a:pt x="0" y="228080"/>
                      <a:pt x="37733" y="190397"/>
                      <a:pt x="83411" y="190397"/>
                    </a:cubicBezTo>
                    <a:close/>
                    <a:moveTo>
                      <a:pt x="290976" y="0"/>
                    </a:moveTo>
                    <a:cubicBezTo>
                      <a:pt x="322257" y="0"/>
                      <a:pt x="347580" y="25786"/>
                      <a:pt x="347580" y="57028"/>
                    </a:cubicBezTo>
                    <a:cubicBezTo>
                      <a:pt x="347580" y="63474"/>
                      <a:pt x="346587" y="69921"/>
                      <a:pt x="344104" y="75872"/>
                    </a:cubicBezTo>
                    <a:lnTo>
                      <a:pt x="400708" y="134883"/>
                    </a:lnTo>
                    <a:cubicBezTo>
                      <a:pt x="409645" y="144801"/>
                      <a:pt x="409149" y="159678"/>
                      <a:pt x="399715" y="168604"/>
                    </a:cubicBezTo>
                    <a:cubicBezTo>
                      <a:pt x="390281" y="178026"/>
                      <a:pt x="374888" y="177530"/>
                      <a:pt x="365951" y="168108"/>
                    </a:cubicBezTo>
                    <a:lnTo>
                      <a:pt x="310837" y="110088"/>
                    </a:lnTo>
                    <a:cubicBezTo>
                      <a:pt x="304382" y="112072"/>
                      <a:pt x="297927" y="113560"/>
                      <a:pt x="290976" y="113560"/>
                    </a:cubicBezTo>
                    <a:cubicBezTo>
                      <a:pt x="285017" y="113560"/>
                      <a:pt x="279059" y="112568"/>
                      <a:pt x="273597" y="110584"/>
                    </a:cubicBezTo>
                    <a:lnTo>
                      <a:pt x="216496" y="171083"/>
                    </a:lnTo>
                    <a:cubicBezTo>
                      <a:pt x="211531" y="176042"/>
                      <a:pt x="205076" y="178522"/>
                      <a:pt x="199118" y="178522"/>
                    </a:cubicBezTo>
                    <a:cubicBezTo>
                      <a:pt x="193160" y="178522"/>
                      <a:pt x="187202" y="176538"/>
                      <a:pt x="182733" y="172075"/>
                    </a:cubicBezTo>
                    <a:cubicBezTo>
                      <a:pt x="172802" y="162653"/>
                      <a:pt x="172306" y="147776"/>
                      <a:pt x="181740" y="138354"/>
                    </a:cubicBezTo>
                    <a:lnTo>
                      <a:pt x="238344" y="78351"/>
                    </a:lnTo>
                    <a:cubicBezTo>
                      <a:pt x="235861" y="71904"/>
                      <a:pt x="234371" y="64466"/>
                      <a:pt x="234371" y="57028"/>
                    </a:cubicBezTo>
                    <a:cubicBezTo>
                      <a:pt x="234371" y="25786"/>
                      <a:pt x="259695" y="0"/>
                      <a:pt x="290976" y="0"/>
                    </a:cubicBezTo>
                    <a:close/>
                  </a:path>
                </a:pathLst>
              </a:custGeom>
              <a:solidFill>
                <a:srgbClr val="32373A"/>
              </a:solidFill>
              <a:ln>
                <a:noFill/>
              </a:ln>
            </p:spPr>
          </p:sp>
          <p:sp>
            <p:nvSpPr>
              <p:cNvPr id="219" name="package_151302"/>
              <p:cNvSpPr>
                <a:spLocks noChangeAspect="1"/>
              </p:cNvSpPr>
              <p:nvPr/>
            </p:nvSpPr>
            <p:spPr bwMode="auto">
              <a:xfrm>
                <a:off x="8339130" y="3356266"/>
                <a:ext cx="107071" cy="106876"/>
              </a:xfrm>
              <a:custGeom>
                <a:avLst/>
                <a:gdLst>
                  <a:gd name="connsiteX0" fmla="*/ 303246 w 606518"/>
                  <a:gd name="connsiteY0" fmla="*/ 505900 h 605414"/>
                  <a:gd name="connsiteX1" fmla="*/ 315874 w 606518"/>
                  <a:gd name="connsiteY1" fmla="*/ 518603 h 605414"/>
                  <a:gd name="connsiteX2" fmla="*/ 315874 w 606518"/>
                  <a:gd name="connsiteY2" fmla="*/ 562461 h 605414"/>
                  <a:gd name="connsiteX3" fmla="*/ 336302 w 606518"/>
                  <a:gd name="connsiteY3" fmla="*/ 542062 h 605414"/>
                  <a:gd name="connsiteX4" fmla="*/ 354131 w 606518"/>
                  <a:gd name="connsiteY4" fmla="*/ 542062 h 605414"/>
                  <a:gd name="connsiteX5" fmla="*/ 354131 w 606518"/>
                  <a:gd name="connsiteY5" fmla="*/ 559958 h 605414"/>
                  <a:gd name="connsiteX6" fmla="*/ 312160 w 606518"/>
                  <a:gd name="connsiteY6" fmla="*/ 601868 h 605414"/>
                  <a:gd name="connsiteX7" fmla="*/ 294332 w 606518"/>
                  <a:gd name="connsiteY7" fmla="*/ 601868 h 605414"/>
                  <a:gd name="connsiteX8" fmla="*/ 252268 w 606518"/>
                  <a:gd name="connsiteY8" fmla="*/ 559958 h 605414"/>
                  <a:gd name="connsiteX9" fmla="*/ 252268 w 606518"/>
                  <a:gd name="connsiteY9" fmla="*/ 542062 h 605414"/>
                  <a:gd name="connsiteX10" fmla="*/ 270189 w 606518"/>
                  <a:gd name="connsiteY10" fmla="*/ 542062 h 605414"/>
                  <a:gd name="connsiteX11" fmla="*/ 290618 w 606518"/>
                  <a:gd name="connsiteY11" fmla="*/ 562461 h 605414"/>
                  <a:gd name="connsiteX12" fmla="*/ 290618 w 606518"/>
                  <a:gd name="connsiteY12" fmla="*/ 518603 h 605414"/>
                  <a:gd name="connsiteX13" fmla="*/ 303246 w 606518"/>
                  <a:gd name="connsiteY13" fmla="*/ 505900 h 605414"/>
                  <a:gd name="connsiteX14" fmla="*/ 543100 w 606518"/>
                  <a:gd name="connsiteY14" fmla="*/ 251837 h 605414"/>
                  <a:gd name="connsiteX15" fmla="*/ 560927 w 606518"/>
                  <a:gd name="connsiteY15" fmla="*/ 251837 h 605414"/>
                  <a:gd name="connsiteX16" fmla="*/ 602897 w 606518"/>
                  <a:gd name="connsiteY16" fmla="*/ 293728 h 605414"/>
                  <a:gd name="connsiteX17" fmla="*/ 602897 w 606518"/>
                  <a:gd name="connsiteY17" fmla="*/ 311615 h 605414"/>
                  <a:gd name="connsiteX18" fmla="*/ 560927 w 606518"/>
                  <a:gd name="connsiteY18" fmla="*/ 353506 h 605414"/>
                  <a:gd name="connsiteX19" fmla="*/ 543100 w 606518"/>
                  <a:gd name="connsiteY19" fmla="*/ 353506 h 605414"/>
                  <a:gd name="connsiteX20" fmla="*/ 543100 w 606518"/>
                  <a:gd name="connsiteY20" fmla="*/ 335619 h 605414"/>
                  <a:gd name="connsiteX21" fmla="*/ 563527 w 606518"/>
                  <a:gd name="connsiteY21" fmla="*/ 315322 h 605414"/>
                  <a:gd name="connsiteX22" fmla="*/ 519515 w 606518"/>
                  <a:gd name="connsiteY22" fmla="*/ 315322 h 605414"/>
                  <a:gd name="connsiteX23" fmla="*/ 506887 w 606518"/>
                  <a:gd name="connsiteY23" fmla="*/ 302625 h 605414"/>
                  <a:gd name="connsiteX24" fmla="*/ 519515 w 606518"/>
                  <a:gd name="connsiteY24" fmla="*/ 290021 h 605414"/>
                  <a:gd name="connsiteX25" fmla="*/ 563527 w 606518"/>
                  <a:gd name="connsiteY25" fmla="*/ 290021 h 605414"/>
                  <a:gd name="connsiteX26" fmla="*/ 543100 w 606518"/>
                  <a:gd name="connsiteY26" fmla="*/ 269724 h 605414"/>
                  <a:gd name="connsiteX27" fmla="*/ 543100 w 606518"/>
                  <a:gd name="connsiteY27" fmla="*/ 251837 h 605414"/>
                  <a:gd name="connsiteX28" fmla="*/ 45521 w 606518"/>
                  <a:gd name="connsiteY28" fmla="*/ 251837 h 605414"/>
                  <a:gd name="connsiteX29" fmla="*/ 63441 w 606518"/>
                  <a:gd name="connsiteY29" fmla="*/ 251837 h 605414"/>
                  <a:gd name="connsiteX30" fmla="*/ 63441 w 606518"/>
                  <a:gd name="connsiteY30" fmla="*/ 269724 h 605414"/>
                  <a:gd name="connsiteX31" fmla="*/ 43014 w 606518"/>
                  <a:gd name="connsiteY31" fmla="*/ 290021 h 605414"/>
                  <a:gd name="connsiteX32" fmla="*/ 87026 w 606518"/>
                  <a:gd name="connsiteY32" fmla="*/ 290021 h 605414"/>
                  <a:gd name="connsiteX33" fmla="*/ 99654 w 606518"/>
                  <a:gd name="connsiteY33" fmla="*/ 302718 h 605414"/>
                  <a:gd name="connsiteX34" fmla="*/ 87026 w 606518"/>
                  <a:gd name="connsiteY34" fmla="*/ 315322 h 605414"/>
                  <a:gd name="connsiteX35" fmla="*/ 43014 w 606518"/>
                  <a:gd name="connsiteY35" fmla="*/ 315322 h 605414"/>
                  <a:gd name="connsiteX36" fmla="*/ 63441 w 606518"/>
                  <a:gd name="connsiteY36" fmla="*/ 335619 h 605414"/>
                  <a:gd name="connsiteX37" fmla="*/ 63441 w 606518"/>
                  <a:gd name="connsiteY37" fmla="*/ 353506 h 605414"/>
                  <a:gd name="connsiteX38" fmla="*/ 45521 w 606518"/>
                  <a:gd name="connsiteY38" fmla="*/ 353506 h 605414"/>
                  <a:gd name="connsiteX39" fmla="*/ 3551 w 606518"/>
                  <a:gd name="connsiteY39" fmla="*/ 311615 h 605414"/>
                  <a:gd name="connsiteX40" fmla="*/ 3551 w 606518"/>
                  <a:gd name="connsiteY40" fmla="*/ 293728 h 605414"/>
                  <a:gd name="connsiteX41" fmla="*/ 473414 w 606518"/>
                  <a:gd name="connsiteY41" fmla="*/ 244141 h 605414"/>
                  <a:gd name="connsiteX42" fmla="*/ 334833 w 606518"/>
                  <a:gd name="connsiteY42" fmla="*/ 297444 h 605414"/>
                  <a:gd name="connsiteX43" fmla="*/ 334833 w 606518"/>
                  <a:gd name="connsiteY43" fmla="*/ 465789 h 605414"/>
                  <a:gd name="connsiteX44" fmla="*/ 473414 w 606518"/>
                  <a:gd name="connsiteY44" fmla="*/ 412579 h 605414"/>
                  <a:gd name="connsiteX45" fmla="*/ 133090 w 606518"/>
                  <a:gd name="connsiteY45" fmla="*/ 244093 h 605414"/>
                  <a:gd name="connsiteX46" fmla="*/ 133090 w 606518"/>
                  <a:gd name="connsiteY46" fmla="*/ 412561 h 605414"/>
                  <a:gd name="connsiteX47" fmla="*/ 271687 w 606518"/>
                  <a:gd name="connsiteY47" fmla="*/ 465782 h 605414"/>
                  <a:gd name="connsiteX48" fmla="*/ 271687 w 606518"/>
                  <a:gd name="connsiteY48" fmla="*/ 297406 h 605414"/>
                  <a:gd name="connsiteX49" fmla="*/ 481489 w 606518"/>
                  <a:gd name="connsiteY49" fmla="*/ 214014 h 605414"/>
                  <a:gd name="connsiteX50" fmla="*/ 498661 w 606518"/>
                  <a:gd name="connsiteY50" fmla="*/ 225787 h 605414"/>
                  <a:gd name="connsiteX51" fmla="*/ 498661 w 606518"/>
                  <a:gd name="connsiteY51" fmla="*/ 421200 h 605414"/>
                  <a:gd name="connsiteX52" fmla="*/ 490586 w 606518"/>
                  <a:gd name="connsiteY52" fmla="*/ 432973 h 605414"/>
                  <a:gd name="connsiteX53" fmla="*/ 326758 w 606518"/>
                  <a:gd name="connsiteY53" fmla="*/ 496010 h 605414"/>
                  <a:gd name="connsiteX54" fmla="*/ 309586 w 606518"/>
                  <a:gd name="connsiteY54" fmla="*/ 484237 h 605414"/>
                  <a:gd name="connsiteX55" fmla="*/ 309586 w 606518"/>
                  <a:gd name="connsiteY55" fmla="*/ 288823 h 605414"/>
                  <a:gd name="connsiteX56" fmla="*/ 317661 w 606518"/>
                  <a:gd name="connsiteY56" fmla="*/ 277050 h 605414"/>
                  <a:gd name="connsiteX57" fmla="*/ 125014 w 606518"/>
                  <a:gd name="connsiteY57" fmla="*/ 213960 h 605414"/>
                  <a:gd name="connsiteX58" fmla="*/ 288860 w 606518"/>
                  <a:gd name="connsiteY58" fmla="*/ 277008 h 605414"/>
                  <a:gd name="connsiteX59" fmla="*/ 296937 w 606518"/>
                  <a:gd name="connsiteY59" fmla="*/ 288783 h 605414"/>
                  <a:gd name="connsiteX60" fmla="*/ 296937 w 606518"/>
                  <a:gd name="connsiteY60" fmla="*/ 484232 h 605414"/>
                  <a:gd name="connsiteX61" fmla="*/ 279763 w 606518"/>
                  <a:gd name="connsiteY61" fmla="*/ 496008 h 605414"/>
                  <a:gd name="connsiteX62" fmla="*/ 115916 w 606518"/>
                  <a:gd name="connsiteY62" fmla="*/ 432959 h 605414"/>
                  <a:gd name="connsiteX63" fmla="*/ 107840 w 606518"/>
                  <a:gd name="connsiteY63" fmla="*/ 421184 h 605414"/>
                  <a:gd name="connsiteX64" fmla="*/ 107840 w 606518"/>
                  <a:gd name="connsiteY64" fmla="*/ 225735 h 605414"/>
                  <a:gd name="connsiteX65" fmla="*/ 125014 w 606518"/>
                  <a:gd name="connsiteY65" fmla="*/ 213960 h 605414"/>
                  <a:gd name="connsiteX66" fmla="*/ 303270 w 606518"/>
                  <a:gd name="connsiteY66" fmla="*/ 132573 h 605414"/>
                  <a:gd name="connsiteX67" fmla="*/ 161398 w 606518"/>
                  <a:gd name="connsiteY67" fmla="*/ 187464 h 605414"/>
                  <a:gd name="connsiteX68" fmla="*/ 303270 w 606518"/>
                  <a:gd name="connsiteY68" fmla="*/ 242263 h 605414"/>
                  <a:gd name="connsiteX69" fmla="*/ 445143 w 606518"/>
                  <a:gd name="connsiteY69" fmla="*/ 187464 h 605414"/>
                  <a:gd name="connsiteX70" fmla="*/ 298721 w 606518"/>
                  <a:gd name="connsiteY70" fmla="*/ 107352 h 605414"/>
                  <a:gd name="connsiteX71" fmla="*/ 307820 w 606518"/>
                  <a:gd name="connsiteY71" fmla="*/ 107352 h 605414"/>
                  <a:gd name="connsiteX72" fmla="*/ 484696 w 606518"/>
                  <a:gd name="connsiteY72" fmla="*/ 175689 h 605414"/>
                  <a:gd name="connsiteX73" fmla="*/ 492774 w 606518"/>
                  <a:gd name="connsiteY73" fmla="*/ 187464 h 605414"/>
                  <a:gd name="connsiteX74" fmla="*/ 484696 w 606518"/>
                  <a:gd name="connsiteY74" fmla="*/ 199240 h 605414"/>
                  <a:gd name="connsiteX75" fmla="*/ 307820 w 606518"/>
                  <a:gd name="connsiteY75" fmla="*/ 267576 h 605414"/>
                  <a:gd name="connsiteX76" fmla="*/ 298721 w 606518"/>
                  <a:gd name="connsiteY76" fmla="*/ 267576 h 605414"/>
                  <a:gd name="connsiteX77" fmla="*/ 121845 w 606518"/>
                  <a:gd name="connsiteY77" fmla="*/ 199240 h 605414"/>
                  <a:gd name="connsiteX78" fmla="*/ 113767 w 606518"/>
                  <a:gd name="connsiteY78" fmla="*/ 187464 h 605414"/>
                  <a:gd name="connsiteX79" fmla="*/ 121845 w 606518"/>
                  <a:gd name="connsiteY79" fmla="*/ 175689 h 605414"/>
                  <a:gd name="connsiteX80" fmla="*/ 294332 w 606518"/>
                  <a:gd name="connsiteY80" fmla="*/ 3547 h 605414"/>
                  <a:gd name="connsiteX81" fmla="*/ 312160 w 606518"/>
                  <a:gd name="connsiteY81" fmla="*/ 3547 h 605414"/>
                  <a:gd name="connsiteX82" fmla="*/ 354131 w 606518"/>
                  <a:gd name="connsiteY82" fmla="*/ 45466 h 605414"/>
                  <a:gd name="connsiteX83" fmla="*/ 354131 w 606518"/>
                  <a:gd name="connsiteY83" fmla="*/ 63273 h 605414"/>
                  <a:gd name="connsiteX84" fmla="*/ 336302 w 606518"/>
                  <a:gd name="connsiteY84" fmla="*/ 63273 h 605414"/>
                  <a:gd name="connsiteX85" fmla="*/ 315874 w 606518"/>
                  <a:gd name="connsiteY85" fmla="*/ 42870 h 605414"/>
                  <a:gd name="connsiteX86" fmla="*/ 315874 w 606518"/>
                  <a:gd name="connsiteY86" fmla="*/ 86830 h 605414"/>
                  <a:gd name="connsiteX87" fmla="*/ 303246 w 606518"/>
                  <a:gd name="connsiteY87" fmla="*/ 99443 h 605414"/>
                  <a:gd name="connsiteX88" fmla="*/ 290618 w 606518"/>
                  <a:gd name="connsiteY88" fmla="*/ 86830 h 605414"/>
                  <a:gd name="connsiteX89" fmla="*/ 290618 w 606518"/>
                  <a:gd name="connsiteY89" fmla="*/ 42962 h 605414"/>
                  <a:gd name="connsiteX90" fmla="*/ 270189 w 606518"/>
                  <a:gd name="connsiteY90" fmla="*/ 63273 h 605414"/>
                  <a:gd name="connsiteX91" fmla="*/ 252268 w 606518"/>
                  <a:gd name="connsiteY91" fmla="*/ 63273 h 605414"/>
                  <a:gd name="connsiteX92" fmla="*/ 252268 w 606518"/>
                  <a:gd name="connsiteY92" fmla="*/ 45466 h 6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6518" h="605414">
                    <a:moveTo>
                      <a:pt x="303246" y="505900"/>
                    </a:moveTo>
                    <a:cubicBezTo>
                      <a:pt x="310210" y="505900"/>
                      <a:pt x="315874" y="511556"/>
                      <a:pt x="315874" y="518603"/>
                    </a:cubicBezTo>
                    <a:lnTo>
                      <a:pt x="315874" y="562461"/>
                    </a:lnTo>
                    <a:lnTo>
                      <a:pt x="336302" y="542062"/>
                    </a:lnTo>
                    <a:cubicBezTo>
                      <a:pt x="343731" y="535201"/>
                      <a:pt x="351716" y="539651"/>
                      <a:pt x="354131" y="542062"/>
                    </a:cubicBezTo>
                    <a:cubicBezTo>
                      <a:pt x="359052" y="547069"/>
                      <a:pt x="359052" y="555043"/>
                      <a:pt x="354131" y="559958"/>
                    </a:cubicBezTo>
                    <a:lnTo>
                      <a:pt x="312160" y="601868"/>
                    </a:lnTo>
                    <a:cubicBezTo>
                      <a:pt x="307424" y="606597"/>
                      <a:pt x="299067" y="606597"/>
                      <a:pt x="294332" y="601868"/>
                    </a:cubicBezTo>
                    <a:lnTo>
                      <a:pt x="252268" y="559958"/>
                    </a:lnTo>
                    <a:cubicBezTo>
                      <a:pt x="247347" y="555043"/>
                      <a:pt x="247347" y="547069"/>
                      <a:pt x="252268" y="542062"/>
                    </a:cubicBezTo>
                    <a:cubicBezTo>
                      <a:pt x="257283" y="537148"/>
                      <a:pt x="265268" y="537148"/>
                      <a:pt x="270189" y="542062"/>
                    </a:cubicBezTo>
                    <a:lnTo>
                      <a:pt x="290618" y="562461"/>
                    </a:lnTo>
                    <a:lnTo>
                      <a:pt x="290618" y="518603"/>
                    </a:lnTo>
                    <a:cubicBezTo>
                      <a:pt x="290618" y="511556"/>
                      <a:pt x="296282" y="505900"/>
                      <a:pt x="303246" y="505900"/>
                    </a:cubicBezTo>
                    <a:close/>
                    <a:moveTo>
                      <a:pt x="543100" y="251837"/>
                    </a:moveTo>
                    <a:cubicBezTo>
                      <a:pt x="548021" y="246925"/>
                      <a:pt x="556006" y="246925"/>
                      <a:pt x="560927" y="251837"/>
                    </a:cubicBezTo>
                    <a:lnTo>
                      <a:pt x="602897" y="293728"/>
                    </a:lnTo>
                    <a:cubicBezTo>
                      <a:pt x="607725" y="298454"/>
                      <a:pt x="607725" y="306888"/>
                      <a:pt x="602897" y="311615"/>
                    </a:cubicBezTo>
                    <a:lnTo>
                      <a:pt x="560927" y="353506"/>
                    </a:lnTo>
                    <a:cubicBezTo>
                      <a:pt x="556006" y="358418"/>
                      <a:pt x="548021" y="358418"/>
                      <a:pt x="543100" y="353506"/>
                    </a:cubicBezTo>
                    <a:cubicBezTo>
                      <a:pt x="538178" y="348594"/>
                      <a:pt x="538178" y="340623"/>
                      <a:pt x="543100" y="335619"/>
                    </a:cubicBezTo>
                    <a:lnTo>
                      <a:pt x="563527" y="315322"/>
                    </a:lnTo>
                    <a:lnTo>
                      <a:pt x="519515" y="315322"/>
                    </a:lnTo>
                    <a:cubicBezTo>
                      <a:pt x="512551" y="315322"/>
                      <a:pt x="506887" y="309669"/>
                      <a:pt x="506887" y="302625"/>
                    </a:cubicBezTo>
                    <a:cubicBezTo>
                      <a:pt x="506887" y="295674"/>
                      <a:pt x="512551" y="290021"/>
                      <a:pt x="519515" y="290021"/>
                    </a:cubicBezTo>
                    <a:lnTo>
                      <a:pt x="563527" y="290021"/>
                    </a:lnTo>
                    <a:lnTo>
                      <a:pt x="543100" y="269724"/>
                    </a:lnTo>
                    <a:cubicBezTo>
                      <a:pt x="536136" y="262217"/>
                      <a:pt x="540593" y="254339"/>
                      <a:pt x="543100" y="251837"/>
                    </a:cubicBezTo>
                    <a:close/>
                    <a:moveTo>
                      <a:pt x="45521" y="251837"/>
                    </a:moveTo>
                    <a:cubicBezTo>
                      <a:pt x="50535" y="246925"/>
                      <a:pt x="58520" y="246925"/>
                      <a:pt x="63441" y="251837"/>
                    </a:cubicBezTo>
                    <a:cubicBezTo>
                      <a:pt x="68363" y="256749"/>
                      <a:pt x="68363" y="264719"/>
                      <a:pt x="63441" y="269724"/>
                    </a:cubicBezTo>
                    <a:lnTo>
                      <a:pt x="43014" y="290021"/>
                    </a:lnTo>
                    <a:lnTo>
                      <a:pt x="87026" y="290021"/>
                    </a:lnTo>
                    <a:cubicBezTo>
                      <a:pt x="93990" y="290021"/>
                      <a:pt x="99654" y="295674"/>
                      <a:pt x="99654" y="302718"/>
                    </a:cubicBezTo>
                    <a:cubicBezTo>
                      <a:pt x="99654" y="309669"/>
                      <a:pt x="93990" y="315322"/>
                      <a:pt x="87026" y="315322"/>
                    </a:cubicBezTo>
                    <a:lnTo>
                      <a:pt x="43014" y="315322"/>
                    </a:lnTo>
                    <a:lnTo>
                      <a:pt x="63441" y="335619"/>
                    </a:lnTo>
                    <a:cubicBezTo>
                      <a:pt x="70405" y="343126"/>
                      <a:pt x="65948" y="351003"/>
                      <a:pt x="63441" y="353506"/>
                    </a:cubicBezTo>
                    <a:cubicBezTo>
                      <a:pt x="58520" y="358418"/>
                      <a:pt x="50535" y="358418"/>
                      <a:pt x="45521" y="353506"/>
                    </a:cubicBezTo>
                    <a:lnTo>
                      <a:pt x="3551" y="311615"/>
                    </a:lnTo>
                    <a:cubicBezTo>
                      <a:pt x="-1184" y="306888"/>
                      <a:pt x="-1184" y="298454"/>
                      <a:pt x="3551" y="293728"/>
                    </a:cubicBezTo>
                    <a:close/>
                    <a:moveTo>
                      <a:pt x="473414" y="244141"/>
                    </a:moveTo>
                    <a:lnTo>
                      <a:pt x="334833" y="297444"/>
                    </a:lnTo>
                    <a:lnTo>
                      <a:pt x="334833" y="465789"/>
                    </a:lnTo>
                    <a:lnTo>
                      <a:pt x="473414" y="412579"/>
                    </a:lnTo>
                    <a:close/>
                    <a:moveTo>
                      <a:pt x="133090" y="244093"/>
                    </a:moveTo>
                    <a:lnTo>
                      <a:pt x="133090" y="412561"/>
                    </a:lnTo>
                    <a:lnTo>
                      <a:pt x="271687" y="465782"/>
                    </a:lnTo>
                    <a:lnTo>
                      <a:pt x="271687" y="297406"/>
                    </a:lnTo>
                    <a:close/>
                    <a:moveTo>
                      <a:pt x="481489" y="214014"/>
                    </a:moveTo>
                    <a:cubicBezTo>
                      <a:pt x="492720" y="210584"/>
                      <a:pt x="499125" y="219854"/>
                      <a:pt x="498661" y="225787"/>
                    </a:cubicBezTo>
                    <a:lnTo>
                      <a:pt x="498661" y="421200"/>
                    </a:lnTo>
                    <a:cubicBezTo>
                      <a:pt x="498661" y="426391"/>
                      <a:pt x="495412" y="431119"/>
                      <a:pt x="490586" y="432973"/>
                    </a:cubicBezTo>
                    <a:lnTo>
                      <a:pt x="326758" y="496010"/>
                    </a:lnTo>
                    <a:cubicBezTo>
                      <a:pt x="321281" y="498420"/>
                      <a:pt x="310050" y="495731"/>
                      <a:pt x="309586" y="484237"/>
                    </a:cubicBezTo>
                    <a:lnTo>
                      <a:pt x="309586" y="288823"/>
                    </a:lnTo>
                    <a:cubicBezTo>
                      <a:pt x="309586" y="283632"/>
                      <a:pt x="312742" y="278904"/>
                      <a:pt x="317661" y="277050"/>
                    </a:cubicBezTo>
                    <a:close/>
                    <a:moveTo>
                      <a:pt x="125014" y="213960"/>
                    </a:moveTo>
                    <a:lnTo>
                      <a:pt x="288860" y="277008"/>
                    </a:lnTo>
                    <a:cubicBezTo>
                      <a:pt x="293780" y="278862"/>
                      <a:pt x="296937" y="283591"/>
                      <a:pt x="296937" y="288783"/>
                    </a:cubicBezTo>
                    <a:lnTo>
                      <a:pt x="296937" y="484232"/>
                    </a:lnTo>
                    <a:cubicBezTo>
                      <a:pt x="297308" y="488868"/>
                      <a:pt x="291831" y="499902"/>
                      <a:pt x="279763" y="496008"/>
                    </a:cubicBezTo>
                    <a:lnTo>
                      <a:pt x="115916" y="432959"/>
                    </a:lnTo>
                    <a:cubicBezTo>
                      <a:pt x="110996" y="431105"/>
                      <a:pt x="107840" y="426376"/>
                      <a:pt x="107840" y="421184"/>
                    </a:cubicBezTo>
                    <a:lnTo>
                      <a:pt x="107840" y="225735"/>
                    </a:lnTo>
                    <a:cubicBezTo>
                      <a:pt x="108583" y="213774"/>
                      <a:pt x="119815" y="211642"/>
                      <a:pt x="125014" y="213960"/>
                    </a:cubicBezTo>
                    <a:close/>
                    <a:moveTo>
                      <a:pt x="303270" y="132573"/>
                    </a:moveTo>
                    <a:lnTo>
                      <a:pt x="161398" y="187464"/>
                    </a:lnTo>
                    <a:lnTo>
                      <a:pt x="303270" y="242263"/>
                    </a:lnTo>
                    <a:lnTo>
                      <a:pt x="445143" y="187464"/>
                    </a:lnTo>
                    <a:close/>
                    <a:moveTo>
                      <a:pt x="298721" y="107352"/>
                    </a:moveTo>
                    <a:cubicBezTo>
                      <a:pt x="301599" y="106147"/>
                      <a:pt x="304849" y="106147"/>
                      <a:pt x="307820" y="107352"/>
                    </a:cubicBezTo>
                    <a:lnTo>
                      <a:pt x="484696" y="175689"/>
                    </a:lnTo>
                    <a:cubicBezTo>
                      <a:pt x="489617" y="177543"/>
                      <a:pt x="492774" y="182272"/>
                      <a:pt x="492774" y="187464"/>
                    </a:cubicBezTo>
                    <a:cubicBezTo>
                      <a:pt x="492774" y="192657"/>
                      <a:pt x="489617" y="197293"/>
                      <a:pt x="484696" y="199240"/>
                    </a:cubicBezTo>
                    <a:lnTo>
                      <a:pt x="307820" y="267576"/>
                    </a:lnTo>
                    <a:cubicBezTo>
                      <a:pt x="306334" y="268133"/>
                      <a:pt x="303085" y="269153"/>
                      <a:pt x="298721" y="267576"/>
                    </a:cubicBezTo>
                    <a:lnTo>
                      <a:pt x="121845" y="199240"/>
                    </a:lnTo>
                    <a:cubicBezTo>
                      <a:pt x="116924" y="197293"/>
                      <a:pt x="113767" y="192657"/>
                      <a:pt x="113767" y="187464"/>
                    </a:cubicBezTo>
                    <a:cubicBezTo>
                      <a:pt x="113767" y="182272"/>
                      <a:pt x="116924" y="177543"/>
                      <a:pt x="121845" y="175689"/>
                    </a:cubicBezTo>
                    <a:close/>
                    <a:moveTo>
                      <a:pt x="294332" y="3547"/>
                    </a:moveTo>
                    <a:cubicBezTo>
                      <a:pt x="299067" y="-1183"/>
                      <a:pt x="307424" y="-1183"/>
                      <a:pt x="312160" y="3547"/>
                    </a:cubicBezTo>
                    <a:lnTo>
                      <a:pt x="354131" y="45466"/>
                    </a:lnTo>
                    <a:cubicBezTo>
                      <a:pt x="359052" y="50382"/>
                      <a:pt x="359052" y="58358"/>
                      <a:pt x="354131" y="63273"/>
                    </a:cubicBezTo>
                    <a:cubicBezTo>
                      <a:pt x="349209" y="68281"/>
                      <a:pt x="341224" y="68281"/>
                      <a:pt x="336302" y="63273"/>
                    </a:cubicBezTo>
                    <a:lnTo>
                      <a:pt x="315874" y="42870"/>
                    </a:lnTo>
                    <a:lnTo>
                      <a:pt x="315874" y="86830"/>
                    </a:lnTo>
                    <a:cubicBezTo>
                      <a:pt x="315874" y="93785"/>
                      <a:pt x="310210" y="99443"/>
                      <a:pt x="303246" y="99443"/>
                    </a:cubicBezTo>
                    <a:cubicBezTo>
                      <a:pt x="296282" y="99443"/>
                      <a:pt x="290618" y="93785"/>
                      <a:pt x="290618" y="86830"/>
                    </a:cubicBezTo>
                    <a:lnTo>
                      <a:pt x="290618" y="42962"/>
                    </a:lnTo>
                    <a:lnTo>
                      <a:pt x="270189" y="63273"/>
                    </a:lnTo>
                    <a:cubicBezTo>
                      <a:pt x="262668" y="70229"/>
                      <a:pt x="254775" y="65777"/>
                      <a:pt x="252268" y="63273"/>
                    </a:cubicBezTo>
                    <a:cubicBezTo>
                      <a:pt x="247347" y="58358"/>
                      <a:pt x="247347" y="50382"/>
                      <a:pt x="252268" y="45466"/>
                    </a:cubicBezTo>
                    <a:close/>
                  </a:path>
                </a:pathLst>
              </a:custGeom>
              <a:solidFill>
                <a:srgbClr val="32373A"/>
              </a:solidFill>
              <a:ln>
                <a:noFill/>
              </a:ln>
            </p:spPr>
          </p:sp>
          <p:sp>
            <p:nvSpPr>
              <p:cNvPr id="220" name="pie-chart_134643"/>
              <p:cNvSpPr>
                <a:spLocks noChangeAspect="1"/>
              </p:cNvSpPr>
              <p:nvPr/>
            </p:nvSpPr>
            <p:spPr bwMode="auto">
              <a:xfrm>
                <a:off x="7704233" y="3356244"/>
                <a:ext cx="107071" cy="106920"/>
              </a:xfrm>
              <a:custGeom>
                <a:avLst/>
                <a:gdLst>
                  <a:gd name="connsiteX0" fmla="*/ 536582 w 607614"/>
                  <a:gd name="connsiteY0" fmla="*/ 424733 h 606761"/>
                  <a:gd name="connsiteX1" fmla="*/ 546817 w 607614"/>
                  <a:gd name="connsiteY1" fmla="*/ 434968 h 606761"/>
                  <a:gd name="connsiteX2" fmla="*/ 536582 w 607614"/>
                  <a:gd name="connsiteY2" fmla="*/ 445203 h 606761"/>
                  <a:gd name="connsiteX3" fmla="*/ 526347 w 607614"/>
                  <a:gd name="connsiteY3" fmla="*/ 434968 h 606761"/>
                  <a:gd name="connsiteX4" fmla="*/ 536582 w 607614"/>
                  <a:gd name="connsiteY4" fmla="*/ 424733 h 606761"/>
                  <a:gd name="connsiteX5" fmla="*/ 506244 w 607614"/>
                  <a:gd name="connsiteY5" fmla="*/ 394395 h 606761"/>
                  <a:gd name="connsiteX6" fmla="*/ 516479 w 607614"/>
                  <a:gd name="connsiteY6" fmla="*/ 404630 h 606761"/>
                  <a:gd name="connsiteX7" fmla="*/ 506244 w 607614"/>
                  <a:gd name="connsiteY7" fmla="*/ 414865 h 606761"/>
                  <a:gd name="connsiteX8" fmla="*/ 496009 w 607614"/>
                  <a:gd name="connsiteY8" fmla="*/ 404630 h 606761"/>
                  <a:gd name="connsiteX9" fmla="*/ 506244 w 607614"/>
                  <a:gd name="connsiteY9" fmla="*/ 394395 h 606761"/>
                  <a:gd name="connsiteX10" fmla="*/ 536582 w 607614"/>
                  <a:gd name="connsiteY10" fmla="*/ 364057 h 606761"/>
                  <a:gd name="connsiteX11" fmla="*/ 546817 w 607614"/>
                  <a:gd name="connsiteY11" fmla="*/ 374292 h 606761"/>
                  <a:gd name="connsiteX12" fmla="*/ 536582 w 607614"/>
                  <a:gd name="connsiteY12" fmla="*/ 384527 h 606761"/>
                  <a:gd name="connsiteX13" fmla="*/ 526347 w 607614"/>
                  <a:gd name="connsiteY13" fmla="*/ 374292 h 606761"/>
                  <a:gd name="connsiteX14" fmla="*/ 536582 w 607614"/>
                  <a:gd name="connsiteY14" fmla="*/ 364057 h 606761"/>
                  <a:gd name="connsiteX15" fmla="*/ 475845 w 607614"/>
                  <a:gd name="connsiteY15" fmla="*/ 364057 h 606761"/>
                  <a:gd name="connsiteX16" fmla="*/ 486141 w 607614"/>
                  <a:gd name="connsiteY16" fmla="*/ 374292 h 606761"/>
                  <a:gd name="connsiteX17" fmla="*/ 475845 w 607614"/>
                  <a:gd name="connsiteY17" fmla="*/ 384527 h 606761"/>
                  <a:gd name="connsiteX18" fmla="*/ 465549 w 607614"/>
                  <a:gd name="connsiteY18" fmla="*/ 374292 h 606761"/>
                  <a:gd name="connsiteX19" fmla="*/ 475845 w 607614"/>
                  <a:gd name="connsiteY19" fmla="*/ 364057 h 606761"/>
                  <a:gd name="connsiteX20" fmla="*/ 566963 w 607614"/>
                  <a:gd name="connsiteY20" fmla="*/ 333737 h 606761"/>
                  <a:gd name="connsiteX21" fmla="*/ 566999 w 607614"/>
                  <a:gd name="connsiteY21" fmla="*/ 333737 h 606761"/>
                  <a:gd name="connsiteX22" fmla="*/ 577277 w 607614"/>
                  <a:gd name="connsiteY22" fmla="*/ 343954 h 606761"/>
                  <a:gd name="connsiteX23" fmla="*/ 566981 w 607614"/>
                  <a:gd name="connsiteY23" fmla="*/ 354189 h 606761"/>
                  <a:gd name="connsiteX24" fmla="*/ 556685 w 607614"/>
                  <a:gd name="connsiteY24" fmla="*/ 343954 h 606761"/>
                  <a:gd name="connsiteX25" fmla="*/ 506226 w 607614"/>
                  <a:gd name="connsiteY25" fmla="*/ 333737 h 606761"/>
                  <a:gd name="connsiteX26" fmla="*/ 506262 w 607614"/>
                  <a:gd name="connsiteY26" fmla="*/ 333737 h 606761"/>
                  <a:gd name="connsiteX27" fmla="*/ 516479 w 607614"/>
                  <a:gd name="connsiteY27" fmla="*/ 343954 h 606761"/>
                  <a:gd name="connsiteX28" fmla="*/ 506244 w 607614"/>
                  <a:gd name="connsiteY28" fmla="*/ 354189 h 606761"/>
                  <a:gd name="connsiteX29" fmla="*/ 496009 w 607614"/>
                  <a:gd name="connsiteY29" fmla="*/ 343954 h 606761"/>
                  <a:gd name="connsiteX30" fmla="*/ 445428 w 607614"/>
                  <a:gd name="connsiteY30" fmla="*/ 333737 h 606761"/>
                  <a:gd name="connsiteX31" fmla="*/ 445464 w 607614"/>
                  <a:gd name="connsiteY31" fmla="*/ 333737 h 606761"/>
                  <a:gd name="connsiteX32" fmla="*/ 455681 w 607614"/>
                  <a:gd name="connsiteY32" fmla="*/ 343954 h 606761"/>
                  <a:gd name="connsiteX33" fmla="*/ 445446 w 607614"/>
                  <a:gd name="connsiteY33" fmla="*/ 354189 h 606761"/>
                  <a:gd name="connsiteX34" fmla="*/ 435211 w 607614"/>
                  <a:gd name="connsiteY34" fmla="*/ 343954 h 606761"/>
                  <a:gd name="connsiteX35" fmla="*/ 445446 w 607614"/>
                  <a:gd name="connsiteY35" fmla="*/ 333719 h 606761"/>
                  <a:gd name="connsiteX36" fmla="*/ 445428 w 607614"/>
                  <a:gd name="connsiteY36" fmla="*/ 333737 h 606761"/>
                  <a:gd name="connsiteX37" fmla="*/ 385124 w 607614"/>
                  <a:gd name="connsiteY37" fmla="*/ 333737 h 606761"/>
                  <a:gd name="connsiteX38" fmla="*/ 365381 w 607614"/>
                  <a:gd name="connsiteY38" fmla="*/ 333737 h 606761"/>
                  <a:gd name="connsiteX39" fmla="*/ 374493 w 607614"/>
                  <a:gd name="connsiteY39" fmla="*/ 342842 h 606761"/>
                  <a:gd name="connsiteX40" fmla="*/ 385124 w 607614"/>
                  <a:gd name="connsiteY40" fmla="*/ 333737 h 606761"/>
                  <a:gd name="connsiteX41" fmla="*/ 394996 w 607614"/>
                  <a:gd name="connsiteY41" fmla="*/ 343601 h 606761"/>
                  <a:gd name="connsiteX42" fmla="*/ 385124 w 607614"/>
                  <a:gd name="connsiteY42" fmla="*/ 353465 h 606761"/>
                  <a:gd name="connsiteX43" fmla="*/ 404867 w 607614"/>
                  <a:gd name="connsiteY43" fmla="*/ 373193 h 606761"/>
                  <a:gd name="connsiteX44" fmla="*/ 415498 w 607614"/>
                  <a:gd name="connsiteY44" fmla="*/ 364088 h 606761"/>
                  <a:gd name="connsiteX45" fmla="*/ 425370 w 607614"/>
                  <a:gd name="connsiteY45" fmla="*/ 373952 h 606761"/>
                  <a:gd name="connsiteX46" fmla="*/ 415498 w 607614"/>
                  <a:gd name="connsiteY46" fmla="*/ 383816 h 606761"/>
                  <a:gd name="connsiteX47" fmla="*/ 435241 w 607614"/>
                  <a:gd name="connsiteY47" fmla="*/ 403544 h 606761"/>
                  <a:gd name="connsiteX48" fmla="*/ 445872 w 607614"/>
                  <a:gd name="connsiteY48" fmla="*/ 394438 h 606761"/>
                  <a:gd name="connsiteX49" fmla="*/ 455744 w 607614"/>
                  <a:gd name="connsiteY49" fmla="*/ 404302 h 606761"/>
                  <a:gd name="connsiteX50" fmla="*/ 445872 w 607614"/>
                  <a:gd name="connsiteY50" fmla="*/ 414166 h 606761"/>
                  <a:gd name="connsiteX51" fmla="*/ 465615 w 607614"/>
                  <a:gd name="connsiteY51" fmla="*/ 433894 h 606761"/>
                  <a:gd name="connsiteX52" fmla="*/ 476246 w 607614"/>
                  <a:gd name="connsiteY52" fmla="*/ 424789 h 606761"/>
                  <a:gd name="connsiteX53" fmla="*/ 486118 w 607614"/>
                  <a:gd name="connsiteY53" fmla="*/ 434653 h 606761"/>
                  <a:gd name="connsiteX54" fmla="*/ 476246 w 607614"/>
                  <a:gd name="connsiteY54" fmla="*/ 444517 h 606761"/>
                  <a:gd name="connsiteX55" fmla="*/ 495989 w 607614"/>
                  <a:gd name="connsiteY55" fmla="*/ 464245 h 606761"/>
                  <a:gd name="connsiteX56" fmla="*/ 506621 w 607614"/>
                  <a:gd name="connsiteY56" fmla="*/ 455140 h 606761"/>
                  <a:gd name="connsiteX57" fmla="*/ 516492 w 607614"/>
                  <a:gd name="connsiteY57" fmla="*/ 465004 h 606761"/>
                  <a:gd name="connsiteX58" fmla="*/ 506621 w 607614"/>
                  <a:gd name="connsiteY58" fmla="*/ 474868 h 606761"/>
                  <a:gd name="connsiteX59" fmla="*/ 519530 w 607614"/>
                  <a:gd name="connsiteY59" fmla="*/ 487767 h 606761"/>
                  <a:gd name="connsiteX60" fmla="*/ 564331 w 607614"/>
                  <a:gd name="connsiteY60" fmla="*/ 414166 h 606761"/>
                  <a:gd name="connsiteX61" fmla="*/ 556738 w 607614"/>
                  <a:gd name="connsiteY61" fmla="*/ 404302 h 606761"/>
                  <a:gd name="connsiteX62" fmla="*/ 567369 w 607614"/>
                  <a:gd name="connsiteY62" fmla="*/ 394438 h 606761"/>
                  <a:gd name="connsiteX63" fmla="*/ 571925 w 607614"/>
                  <a:gd name="connsiteY63" fmla="*/ 395956 h 606761"/>
                  <a:gd name="connsiteX64" fmla="*/ 585593 w 607614"/>
                  <a:gd name="connsiteY64" fmla="*/ 333737 h 606761"/>
                  <a:gd name="connsiteX65" fmla="*/ 567369 w 607614"/>
                  <a:gd name="connsiteY65" fmla="*/ 333737 h 606761"/>
                  <a:gd name="connsiteX66" fmla="*/ 566999 w 607614"/>
                  <a:gd name="connsiteY66" fmla="*/ 333737 h 606761"/>
                  <a:gd name="connsiteX67" fmla="*/ 566981 w 607614"/>
                  <a:gd name="connsiteY67" fmla="*/ 333719 h 606761"/>
                  <a:gd name="connsiteX68" fmla="*/ 566963 w 607614"/>
                  <a:gd name="connsiteY68" fmla="*/ 333737 h 606761"/>
                  <a:gd name="connsiteX69" fmla="*/ 506621 w 607614"/>
                  <a:gd name="connsiteY69" fmla="*/ 333737 h 606761"/>
                  <a:gd name="connsiteX70" fmla="*/ 506262 w 607614"/>
                  <a:gd name="connsiteY70" fmla="*/ 333737 h 606761"/>
                  <a:gd name="connsiteX71" fmla="*/ 506244 w 607614"/>
                  <a:gd name="connsiteY71" fmla="*/ 333719 h 606761"/>
                  <a:gd name="connsiteX72" fmla="*/ 506226 w 607614"/>
                  <a:gd name="connsiteY72" fmla="*/ 333737 h 606761"/>
                  <a:gd name="connsiteX73" fmla="*/ 445872 w 607614"/>
                  <a:gd name="connsiteY73" fmla="*/ 333737 h 606761"/>
                  <a:gd name="connsiteX74" fmla="*/ 445464 w 607614"/>
                  <a:gd name="connsiteY74" fmla="*/ 333737 h 606761"/>
                  <a:gd name="connsiteX75" fmla="*/ 316783 w 607614"/>
                  <a:gd name="connsiteY75" fmla="*/ 313250 h 606761"/>
                  <a:gd name="connsiteX76" fmla="*/ 607614 w 607614"/>
                  <a:gd name="connsiteY76" fmla="*/ 313250 h 606761"/>
                  <a:gd name="connsiteX77" fmla="*/ 606855 w 607614"/>
                  <a:gd name="connsiteY77" fmla="*/ 323873 h 606761"/>
                  <a:gd name="connsiteX78" fmla="*/ 527123 w 607614"/>
                  <a:gd name="connsiteY78" fmla="*/ 509013 h 606761"/>
                  <a:gd name="connsiteX79" fmla="*/ 520289 w 607614"/>
                  <a:gd name="connsiteY79" fmla="*/ 516600 h 606761"/>
                  <a:gd name="connsiteX80" fmla="*/ 566981 w 607614"/>
                  <a:gd name="connsiteY80" fmla="*/ 242704 h 606761"/>
                  <a:gd name="connsiteX81" fmla="*/ 577277 w 607614"/>
                  <a:gd name="connsiteY81" fmla="*/ 252939 h 606761"/>
                  <a:gd name="connsiteX82" fmla="*/ 566981 w 607614"/>
                  <a:gd name="connsiteY82" fmla="*/ 263174 h 606761"/>
                  <a:gd name="connsiteX83" fmla="*/ 556685 w 607614"/>
                  <a:gd name="connsiteY83" fmla="*/ 252939 h 606761"/>
                  <a:gd name="connsiteX84" fmla="*/ 566981 w 607614"/>
                  <a:gd name="connsiteY84" fmla="*/ 242704 h 606761"/>
                  <a:gd name="connsiteX85" fmla="*/ 506244 w 607614"/>
                  <a:gd name="connsiteY85" fmla="*/ 242704 h 606761"/>
                  <a:gd name="connsiteX86" fmla="*/ 516479 w 607614"/>
                  <a:gd name="connsiteY86" fmla="*/ 252939 h 606761"/>
                  <a:gd name="connsiteX87" fmla="*/ 506244 w 607614"/>
                  <a:gd name="connsiteY87" fmla="*/ 263174 h 606761"/>
                  <a:gd name="connsiteX88" fmla="*/ 496009 w 607614"/>
                  <a:gd name="connsiteY88" fmla="*/ 252939 h 606761"/>
                  <a:gd name="connsiteX89" fmla="*/ 506244 w 607614"/>
                  <a:gd name="connsiteY89" fmla="*/ 242704 h 606761"/>
                  <a:gd name="connsiteX90" fmla="*/ 445446 w 607614"/>
                  <a:gd name="connsiteY90" fmla="*/ 242704 h 606761"/>
                  <a:gd name="connsiteX91" fmla="*/ 455681 w 607614"/>
                  <a:gd name="connsiteY91" fmla="*/ 252939 h 606761"/>
                  <a:gd name="connsiteX92" fmla="*/ 445446 w 607614"/>
                  <a:gd name="connsiteY92" fmla="*/ 263174 h 606761"/>
                  <a:gd name="connsiteX93" fmla="*/ 435211 w 607614"/>
                  <a:gd name="connsiteY93" fmla="*/ 252939 h 606761"/>
                  <a:gd name="connsiteX94" fmla="*/ 445446 w 607614"/>
                  <a:gd name="connsiteY94" fmla="*/ 242704 h 606761"/>
                  <a:gd name="connsiteX95" fmla="*/ 384709 w 607614"/>
                  <a:gd name="connsiteY95" fmla="*/ 242704 h 606761"/>
                  <a:gd name="connsiteX96" fmla="*/ 395005 w 607614"/>
                  <a:gd name="connsiteY96" fmla="*/ 252939 h 606761"/>
                  <a:gd name="connsiteX97" fmla="*/ 384709 w 607614"/>
                  <a:gd name="connsiteY97" fmla="*/ 263174 h 606761"/>
                  <a:gd name="connsiteX98" fmla="*/ 374413 w 607614"/>
                  <a:gd name="connsiteY98" fmla="*/ 252939 h 606761"/>
                  <a:gd name="connsiteX99" fmla="*/ 384709 w 607614"/>
                  <a:gd name="connsiteY99" fmla="*/ 242704 h 606761"/>
                  <a:gd name="connsiteX100" fmla="*/ 536582 w 607614"/>
                  <a:gd name="connsiteY100" fmla="*/ 212366 h 606761"/>
                  <a:gd name="connsiteX101" fmla="*/ 546817 w 607614"/>
                  <a:gd name="connsiteY101" fmla="*/ 222601 h 606761"/>
                  <a:gd name="connsiteX102" fmla="*/ 536582 w 607614"/>
                  <a:gd name="connsiteY102" fmla="*/ 232836 h 606761"/>
                  <a:gd name="connsiteX103" fmla="*/ 526347 w 607614"/>
                  <a:gd name="connsiteY103" fmla="*/ 222601 h 606761"/>
                  <a:gd name="connsiteX104" fmla="*/ 536582 w 607614"/>
                  <a:gd name="connsiteY104" fmla="*/ 212366 h 606761"/>
                  <a:gd name="connsiteX105" fmla="*/ 475845 w 607614"/>
                  <a:gd name="connsiteY105" fmla="*/ 212366 h 606761"/>
                  <a:gd name="connsiteX106" fmla="*/ 486141 w 607614"/>
                  <a:gd name="connsiteY106" fmla="*/ 222601 h 606761"/>
                  <a:gd name="connsiteX107" fmla="*/ 475845 w 607614"/>
                  <a:gd name="connsiteY107" fmla="*/ 232836 h 606761"/>
                  <a:gd name="connsiteX108" fmla="*/ 465549 w 607614"/>
                  <a:gd name="connsiteY108" fmla="*/ 222601 h 606761"/>
                  <a:gd name="connsiteX109" fmla="*/ 475845 w 607614"/>
                  <a:gd name="connsiteY109" fmla="*/ 212366 h 606761"/>
                  <a:gd name="connsiteX110" fmla="*/ 415108 w 607614"/>
                  <a:gd name="connsiteY110" fmla="*/ 212366 h 606761"/>
                  <a:gd name="connsiteX111" fmla="*/ 425343 w 607614"/>
                  <a:gd name="connsiteY111" fmla="*/ 222601 h 606761"/>
                  <a:gd name="connsiteX112" fmla="*/ 415108 w 607614"/>
                  <a:gd name="connsiteY112" fmla="*/ 232836 h 606761"/>
                  <a:gd name="connsiteX113" fmla="*/ 404873 w 607614"/>
                  <a:gd name="connsiteY113" fmla="*/ 222601 h 606761"/>
                  <a:gd name="connsiteX114" fmla="*/ 415108 w 607614"/>
                  <a:gd name="connsiteY114" fmla="*/ 212366 h 606761"/>
                  <a:gd name="connsiteX115" fmla="*/ 354310 w 607614"/>
                  <a:gd name="connsiteY115" fmla="*/ 212366 h 606761"/>
                  <a:gd name="connsiteX116" fmla="*/ 364545 w 607614"/>
                  <a:gd name="connsiteY116" fmla="*/ 222601 h 606761"/>
                  <a:gd name="connsiteX117" fmla="*/ 354310 w 607614"/>
                  <a:gd name="connsiteY117" fmla="*/ 232836 h 606761"/>
                  <a:gd name="connsiteX118" fmla="*/ 344075 w 607614"/>
                  <a:gd name="connsiteY118" fmla="*/ 222601 h 606761"/>
                  <a:gd name="connsiteX119" fmla="*/ 354310 w 607614"/>
                  <a:gd name="connsiteY119" fmla="*/ 212366 h 606761"/>
                  <a:gd name="connsiteX120" fmla="*/ 506244 w 607614"/>
                  <a:gd name="connsiteY120" fmla="*/ 182028 h 606761"/>
                  <a:gd name="connsiteX121" fmla="*/ 516479 w 607614"/>
                  <a:gd name="connsiteY121" fmla="*/ 192263 h 606761"/>
                  <a:gd name="connsiteX122" fmla="*/ 506244 w 607614"/>
                  <a:gd name="connsiteY122" fmla="*/ 202498 h 606761"/>
                  <a:gd name="connsiteX123" fmla="*/ 496009 w 607614"/>
                  <a:gd name="connsiteY123" fmla="*/ 192263 h 606761"/>
                  <a:gd name="connsiteX124" fmla="*/ 506244 w 607614"/>
                  <a:gd name="connsiteY124" fmla="*/ 182028 h 606761"/>
                  <a:gd name="connsiteX125" fmla="*/ 445446 w 607614"/>
                  <a:gd name="connsiteY125" fmla="*/ 182028 h 606761"/>
                  <a:gd name="connsiteX126" fmla="*/ 455681 w 607614"/>
                  <a:gd name="connsiteY126" fmla="*/ 192263 h 606761"/>
                  <a:gd name="connsiteX127" fmla="*/ 445446 w 607614"/>
                  <a:gd name="connsiteY127" fmla="*/ 202498 h 606761"/>
                  <a:gd name="connsiteX128" fmla="*/ 435211 w 607614"/>
                  <a:gd name="connsiteY128" fmla="*/ 192263 h 606761"/>
                  <a:gd name="connsiteX129" fmla="*/ 445446 w 607614"/>
                  <a:gd name="connsiteY129" fmla="*/ 182028 h 606761"/>
                  <a:gd name="connsiteX130" fmla="*/ 384709 w 607614"/>
                  <a:gd name="connsiteY130" fmla="*/ 182028 h 606761"/>
                  <a:gd name="connsiteX131" fmla="*/ 395005 w 607614"/>
                  <a:gd name="connsiteY131" fmla="*/ 192263 h 606761"/>
                  <a:gd name="connsiteX132" fmla="*/ 384709 w 607614"/>
                  <a:gd name="connsiteY132" fmla="*/ 202498 h 606761"/>
                  <a:gd name="connsiteX133" fmla="*/ 374413 w 607614"/>
                  <a:gd name="connsiteY133" fmla="*/ 192263 h 606761"/>
                  <a:gd name="connsiteX134" fmla="*/ 384709 w 607614"/>
                  <a:gd name="connsiteY134" fmla="*/ 182028 h 606761"/>
                  <a:gd name="connsiteX135" fmla="*/ 536582 w 607614"/>
                  <a:gd name="connsiteY135" fmla="*/ 151690 h 606761"/>
                  <a:gd name="connsiteX136" fmla="*/ 546817 w 607614"/>
                  <a:gd name="connsiteY136" fmla="*/ 161925 h 606761"/>
                  <a:gd name="connsiteX137" fmla="*/ 536582 w 607614"/>
                  <a:gd name="connsiteY137" fmla="*/ 172160 h 606761"/>
                  <a:gd name="connsiteX138" fmla="*/ 526347 w 607614"/>
                  <a:gd name="connsiteY138" fmla="*/ 161925 h 606761"/>
                  <a:gd name="connsiteX139" fmla="*/ 536582 w 607614"/>
                  <a:gd name="connsiteY139" fmla="*/ 151690 h 606761"/>
                  <a:gd name="connsiteX140" fmla="*/ 475845 w 607614"/>
                  <a:gd name="connsiteY140" fmla="*/ 151690 h 606761"/>
                  <a:gd name="connsiteX141" fmla="*/ 486141 w 607614"/>
                  <a:gd name="connsiteY141" fmla="*/ 161925 h 606761"/>
                  <a:gd name="connsiteX142" fmla="*/ 475845 w 607614"/>
                  <a:gd name="connsiteY142" fmla="*/ 172160 h 606761"/>
                  <a:gd name="connsiteX143" fmla="*/ 465549 w 607614"/>
                  <a:gd name="connsiteY143" fmla="*/ 161925 h 606761"/>
                  <a:gd name="connsiteX144" fmla="*/ 475845 w 607614"/>
                  <a:gd name="connsiteY144" fmla="*/ 151690 h 606761"/>
                  <a:gd name="connsiteX145" fmla="*/ 415108 w 607614"/>
                  <a:gd name="connsiteY145" fmla="*/ 151690 h 606761"/>
                  <a:gd name="connsiteX146" fmla="*/ 425343 w 607614"/>
                  <a:gd name="connsiteY146" fmla="*/ 161925 h 606761"/>
                  <a:gd name="connsiteX147" fmla="*/ 415108 w 607614"/>
                  <a:gd name="connsiteY147" fmla="*/ 172160 h 606761"/>
                  <a:gd name="connsiteX148" fmla="*/ 404873 w 607614"/>
                  <a:gd name="connsiteY148" fmla="*/ 161925 h 606761"/>
                  <a:gd name="connsiteX149" fmla="*/ 415108 w 607614"/>
                  <a:gd name="connsiteY149" fmla="*/ 151690 h 606761"/>
                  <a:gd name="connsiteX150" fmla="*/ 354310 w 607614"/>
                  <a:gd name="connsiteY150" fmla="*/ 151690 h 606761"/>
                  <a:gd name="connsiteX151" fmla="*/ 364545 w 607614"/>
                  <a:gd name="connsiteY151" fmla="*/ 161925 h 606761"/>
                  <a:gd name="connsiteX152" fmla="*/ 354310 w 607614"/>
                  <a:gd name="connsiteY152" fmla="*/ 172160 h 606761"/>
                  <a:gd name="connsiteX153" fmla="*/ 344075 w 607614"/>
                  <a:gd name="connsiteY153" fmla="*/ 161925 h 606761"/>
                  <a:gd name="connsiteX154" fmla="*/ 354310 w 607614"/>
                  <a:gd name="connsiteY154" fmla="*/ 151690 h 606761"/>
                  <a:gd name="connsiteX155" fmla="*/ 506244 w 607614"/>
                  <a:gd name="connsiteY155" fmla="*/ 121352 h 606761"/>
                  <a:gd name="connsiteX156" fmla="*/ 516479 w 607614"/>
                  <a:gd name="connsiteY156" fmla="*/ 131587 h 606761"/>
                  <a:gd name="connsiteX157" fmla="*/ 506244 w 607614"/>
                  <a:gd name="connsiteY157" fmla="*/ 141822 h 606761"/>
                  <a:gd name="connsiteX158" fmla="*/ 496009 w 607614"/>
                  <a:gd name="connsiteY158" fmla="*/ 131587 h 606761"/>
                  <a:gd name="connsiteX159" fmla="*/ 506244 w 607614"/>
                  <a:gd name="connsiteY159" fmla="*/ 121352 h 606761"/>
                  <a:gd name="connsiteX160" fmla="*/ 445446 w 607614"/>
                  <a:gd name="connsiteY160" fmla="*/ 121352 h 606761"/>
                  <a:gd name="connsiteX161" fmla="*/ 455681 w 607614"/>
                  <a:gd name="connsiteY161" fmla="*/ 131587 h 606761"/>
                  <a:gd name="connsiteX162" fmla="*/ 445446 w 607614"/>
                  <a:gd name="connsiteY162" fmla="*/ 141822 h 606761"/>
                  <a:gd name="connsiteX163" fmla="*/ 435211 w 607614"/>
                  <a:gd name="connsiteY163" fmla="*/ 131587 h 606761"/>
                  <a:gd name="connsiteX164" fmla="*/ 445446 w 607614"/>
                  <a:gd name="connsiteY164" fmla="*/ 121352 h 606761"/>
                  <a:gd name="connsiteX165" fmla="*/ 384709 w 607614"/>
                  <a:gd name="connsiteY165" fmla="*/ 121352 h 606761"/>
                  <a:gd name="connsiteX166" fmla="*/ 395005 w 607614"/>
                  <a:gd name="connsiteY166" fmla="*/ 131587 h 606761"/>
                  <a:gd name="connsiteX167" fmla="*/ 384709 w 607614"/>
                  <a:gd name="connsiteY167" fmla="*/ 141822 h 606761"/>
                  <a:gd name="connsiteX168" fmla="*/ 374413 w 607614"/>
                  <a:gd name="connsiteY168" fmla="*/ 131587 h 606761"/>
                  <a:gd name="connsiteX169" fmla="*/ 384709 w 607614"/>
                  <a:gd name="connsiteY169" fmla="*/ 121352 h 606761"/>
                  <a:gd name="connsiteX170" fmla="*/ 475845 w 607614"/>
                  <a:gd name="connsiteY170" fmla="*/ 91014 h 606761"/>
                  <a:gd name="connsiteX171" fmla="*/ 486141 w 607614"/>
                  <a:gd name="connsiteY171" fmla="*/ 101249 h 606761"/>
                  <a:gd name="connsiteX172" fmla="*/ 475845 w 607614"/>
                  <a:gd name="connsiteY172" fmla="*/ 111484 h 606761"/>
                  <a:gd name="connsiteX173" fmla="*/ 465549 w 607614"/>
                  <a:gd name="connsiteY173" fmla="*/ 101249 h 606761"/>
                  <a:gd name="connsiteX174" fmla="*/ 475845 w 607614"/>
                  <a:gd name="connsiteY174" fmla="*/ 91014 h 606761"/>
                  <a:gd name="connsiteX175" fmla="*/ 415108 w 607614"/>
                  <a:gd name="connsiteY175" fmla="*/ 91014 h 606761"/>
                  <a:gd name="connsiteX176" fmla="*/ 425343 w 607614"/>
                  <a:gd name="connsiteY176" fmla="*/ 101249 h 606761"/>
                  <a:gd name="connsiteX177" fmla="*/ 415108 w 607614"/>
                  <a:gd name="connsiteY177" fmla="*/ 111484 h 606761"/>
                  <a:gd name="connsiteX178" fmla="*/ 404873 w 607614"/>
                  <a:gd name="connsiteY178" fmla="*/ 101249 h 606761"/>
                  <a:gd name="connsiteX179" fmla="*/ 415108 w 607614"/>
                  <a:gd name="connsiteY179" fmla="*/ 91014 h 606761"/>
                  <a:gd name="connsiteX180" fmla="*/ 354310 w 607614"/>
                  <a:gd name="connsiteY180" fmla="*/ 91014 h 606761"/>
                  <a:gd name="connsiteX181" fmla="*/ 364545 w 607614"/>
                  <a:gd name="connsiteY181" fmla="*/ 101249 h 606761"/>
                  <a:gd name="connsiteX182" fmla="*/ 354310 w 607614"/>
                  <a:gd name="connsiteY182" fmla="*/ 111484 h 606761"/>
                  <a:gd name="connsiteX183" fmla="*/ 344075 w 607614"/>
                  <a:gd name="connsiteY183" fmla="*/ 101249 h 606761"/>
                  <a:gd name="connsiteX184" fmla="*/ 354310 w 607614"/>
                  <a:gd name="connsiteY184" fmla="*/ 91014 h 606761"/>
                  <a:gd name="connsiteX185" fmla="*/ 445446 w 607614"/>
                  <a:gd name="connsiteY185" fmla="*/ 60676 h 606761"/>
                  <a:gd name="connsiteX186" fmla="*/ 455681 w 607614"/>
                  <a:gd name="connsiteY186" fmla="*/ 70911 h 606761"/>
                  <a:gd name="connsiteX187" fmla="*/ 445446 w 607614"/>
                  <a:gd name="connsiteY187" fmla="*/ 81146 h 606761"/>
                  <a:gd name="connsiteX188" fmla="*/ 435211 w 607614"/>
                  <a:gd name="connsiteY188" fmla="*/ 70911 h 606761"/>
                  <a:gd name="connsiteX189" fmla="*/ 445446 w 607614"/>
                  <a:gd name="connsiteY189" fmla="*/ 60676 h 606761"/>
                  <a:gd name="connsiteX190" fmla="*/ 384709 w 607614"/>
                  <a:gd name="connsiteY190" fmla="*/ 60676 h 606761"/>
                  <a:gd name="connsiteX191" fmla="*/ 395005 w 607614"/>
                  <a:gd name="connsiteY191" fmla="*/ 70911 h 606761"/>
                  <a:gd name="connsiteX192" fmla="*/ 384709 w 607614"/>
                  <a:gd name="connsiteY192" fmla="*/ 81146 h 606761"/>
                  <a:gd name="connsiteX193" fmla="*/ 374413 w 607614"/>
                  <a:gd name="connsiteY193" fmla="*/ 70911 h 606761"/>
                  <a:gd name="connsiteX194" fmla="*/ 384709 w 607614"/>
                  <a:gd name="connsiteY194" fmla="*/ 60676 h 606761"/>
                  <a:gd name="connsiteX195" fmla="*/ 354310 w 607614"/>
                  <a:gd name="connsiteY195" fmla="*/ 30338 h 606761"/>
                  <a:gd name="connsiteX196" fmla="*/ 364545 w 607614"/>
                  <a:gd name="connsiteY196" fmla="*/ 40573 h 606761"/>
                  <a:gd name="connsiteX197" fmla="*/ 354310 w 607614"/>
                  <a:gd name="connsiteY197" fmla="*/ 50808 h 606761"/>
                  <a:gd name="connsiteX198" fmla="*/ 344075 w 607614"/>
                  <a:gd name="connsiteY198" fmla="*/ 40573 h 606761"/>
                  <a:gd name="connsiteX199" fmla="*/ 354310 w 607614"/>
                  <a:gd name="connsiteY199" fmla="*/ 30338 h 606761"/>
                  <a:gd name="connsiteX200" fmla="*/ 273463 w 607614"/>
                  <a:gd name="connsiteY200" fmla="*/ 21995 h 606761"/>
                  <a:gd name="connsiteX201" fmla="*/ 20509 w 607614"/>
                  <a:gd name="connsiteY201" fmla="*/ 303380 h 606761"/>
                  <a:gd name="connsiteX202" fmla="*/ 303848 w 607614"/>
                  <a:gd name="connsiteY202" fmla="*/ 586283 h 606761"/>
                  <a:gd name="connsiteX203" fmla="*/ 474762 w 607614"/>
                  <a:gd name="connsiteY203" fmla="*/ 528641 h 606761"/>
                  <a:gd name="connsiteX204" fmla="*/ 273463 w 607614"/>
                  <a:gd name="connsiteY204" fmla="*/ 327651 h 606761"/>
                  <a:gd name="connsiteX205" fmla="*/ 334240 w 607614"/>
                  <a:gd name="connsiteY205" fmla="*/ 21994 h 606761"/>
                  <a:gd name="connsiteX206" fmla="*/ 334240 w 607614"/>
                  <a:gd name="connsiteY206" fmla="*/ 273033 h 606761"/>
                  <a:gd name="connsiteX207" fmla="*/ 585592 w 607614"/>
                  <a:gd name="connsiteY207" fmla="*/ 273033 h 606761"/>
                  <a:gd name="connsiteX208" fmla="*/ 568127 w 607614"/>
                  <a:gd name="connsiteY208" fmla="*/ 201741 h 606761"/>
                  <a:gd name="connsiteX209" fmla="*/ 567368 w 607614"/>
                  <a:gd name="connsiteY209" fmla="*/ 202500 h 606761"/>
                  <a:gd name="connsiteX210" fmla="*/ 556736 w 607614"/>
                  <a:gd name="connsiteY210" fmla="*/ 191882 h 606761"/>
                  <a:gd name="connsiteX211" fmla="*/ 560533 w 607614"/>
                  <a:gd name="connsiteY211" fmla="*/ 184297 h 606761"/>
                  <a:gd name="connsiteX212" fmla="*/ 423086 w 607614"/>
                  <a:gd name="connsiteY212" fmla="*/ 47022 h 606761"/>
                  <a:gd name="connsiteX213" fmla="*/ 415493 w 607614"/>
                  <a:gd name="connsiteY213" fmla="*/ 50814 h 606761"/>
                  <a:gd name="connsiteX214" fmla="*/ 404861 w 607614"/>
                  <a:gd name="connsiteY214" fmla="*/ 40196 h 606761"/>
                  <a:gd name="connsiteX215" fmla="*/ 405621 w 607614"/>
                  <a:gd name="connsiteY215" fmla="*/ 39438 h 606761"/>
                  <a:gd name="connsiteX216" fmla="*/ 334240 w 607614"/>
                  <a:gd name="connsiteY216" fmla="*/ 21994 h 606761"/>
                  <a:gd name="connsiteX217" fmla="*/ 313737 w 607614"/>
                  <a:gd name="connsiteY217" fmla="*/ 0 h 606761"/>
                  <a:gd name="connsiteX218" fmla="*/ 325127 w 607614"/>
                  <a:gd name="connsiteY218" fmla="*/ 758 h 606761"/>
                  <a:gd name="connsiteX219" fmla="*/ 606855 w 607614"/>
                  <a:gd name="connsiteY219" fmla="*/ 282134 h 606761"/>
                  <a:gd name="connsiteX220" fmla="*/ 607614 w 607614"/>
                  <a:gd name="connsiteY220" fmla="*/ 293511 h 606761"/>
                  <a:gd name="connsiteX221" fmla="*/ 313737 w 607614"/>
                  <a:gd name="connsiteY221" fmla="*/ 293511 h 606761"/>
                  <a:gd name="connsiteX222" fmla="*/ 293973 w 607614"/>
                  <a:gd name="connsiteY222" fmla="*/ 0 h 606761"/>
                  <a:gd name="connsiteX223" fmla="*/ 293973 w 607614"/>
                  <a:gd name="connsiteY223" fmla="*/ 319308 h 606761"/>
                  <a:gd name="connsiteX224" fmla="*/ 505147 w 607614"/>
                  <a:gd name="connsiteY224" fmla="*/ 530916 h 606761"/>
                  <a:gd name="connsiteX225" fmla="*/ 496791 w 607614"/>
                  <a:gd name="connsiteY225" fmla="*/ 537742 h 606761"/>
                  <a:gd name="connsiteX226" fmla="*/ 303848 w 607614"/>
                  <a:gd name="connsiteY226" fmla="*/ 606761 h 606761"/>
                  <a:gd name="connsiteX227" fmla="*/ 0 w 607614"/>
                  <a:gd name="connsiteY227" fmla="*/ 303380 h 606761"/>
                  <a:gd name="connsiteX228" fmla="*/ 282578 w 607614"/>
                  <a:gd name="connsiteY228" fmla="*/ 758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07614" h="606761">
                    <a:moveTo>
                      <a:pt x="536582" y="424733"/>
                    </a:moveTo>
                    <a:cubicBezTo>
                      <a:pt x="542235" y="424733"/>
                      <a:pt x="546817" y="429315"/>
                      <a:pt x="546817" y="434968"/>
                    </a:cubicBezTo>
                    <a:cubicBezTo>
                      <a:pt x="546817" y="440621"/>
                      <a:pt x="542235" y="445203"/>
                      <a:pt x="536582" y="445203"/>
                    </a:cubicBezTo>
                    <a:cubicBezTo>
                      <a:pt x="530929" y="445203"/>
                      <a:pt x="526347" y="440621"/>
                      <a:pt x="526347" y="434968"/>
                    </a:cubicBezTo>
                    <a:cubicBezTo>
                      <a:pt x="526347" y="429315"/>
                      <a:pt x="530929" y="424733"/>
                      <a:pt x="536582" y="424733"/>
                    </a:cubicBezTo>
                    <a:close/>
                    <a:moveTo>
                      <a:pt x="506244" y="394395"/>
                    </a:moveTo>
                    <a:cubicBezTo>
                      <a:pt x="511897" y="394395"/>
                      <a:pt x="516479" y="398977"/>
                      <a:pt x="516479" y="404630"/>
                    </a:cubicBezTo>
                    <a:cubicBezTo>
                      <a:pt x="516479" y="410283"/>
                      <a:pt x="511897" y="414865"/>
                      <a:pt x="506244" y="414865"/>
                    </a:cubicBezTo>
                    <a:cubicBezTo>
                      <a:pt x="500591" y="414865"/>
                      <a:pt x="496009" y="410283"/>
                      <a:pt x="496009" y="404630"/>
                    </a:cubicBezTo>
                    <a:cubicBezTo>
                      <a:pt x="496009" y="398977"/>
                      <a:pt x="500591" y="394395"/>
                      <a:pt x="506244" y="394395"/>
                    </a:cubicBezTo>
                    <a:close/>
                    <a:moveTo>
                      <a:pt x="536582" y="364057"/>
                    </a:moveTo>
                    <a:cubicBezTo>
                      <a:pt x="542235" y="364057"/>
                      <a:pt x="546817" y="368639"/>
                      <a:pt x="546817" y="374292"/>
                    </a:cubicBezTo>
                    <a:cubicBezTo>
                      <a:pt x="546817" y="379945"/>
                      <a:pt x="542235" y="384527"/>
                      <a:pt x="536582" y="384527"/>
                    </a:cubicBezTo>
                    <a:cubicBezTo>
                      <a:pt x="530929" y="384527"/>
                      <a:pt x="526347" y="379945"/>
                      <a:pt x="526347" y="374292"/>
                    </a:cubicBezTo>
                    <a:cubicBezTo>
                      <a:pt x="526347" y="368639"/>
                      <a:pt x="530929" y="364057"/>
                      <a:pt x="536582" y="364057"/>
                    </a:cubicBezTo>
                    <a:close/>
                    <a:moveTo>
                      <a:pt x="475845" y="364057"/>
                    </a:moveTo>
                    <a:cubicBezTo>
                      <a:pt x="481531" y="364057"/>
                      <a:pt x="486141" y="368639"/>
                      <a:pt x="486141" y="374292"/>
                    </a:cubicBezTo>
                    <a:cubicBezTo>
                      <a:pt x="486141" y="379945"/>
                      <a:pt x="481531" y="384527"/>
                      <a:pt x="475845" y="384527"/>
                    </a:cubicBezTo>
                    <a:cubicBezTo>
                      <a:pt x="470159" y="384527"/>
                      <a:pt x="465549" y="379945"/>
                      <a:pt x="465549" y="374292"/>
                    </a:cubicBezTo>
                    <a:cubicBezTo>
                      <a:pt x="465549" y="368639"/>
                      <a:pt x="470159" y="364057"/>
                      <a:pt x="475845" y="364057"/>
                    </a:cubicBezTo>
                    <a:close/>
                    <a:moveTo>
                      <a:pt x="566963" y="333737"/>
                    </a:moveTo>
                    <a:lnTo>
                      <a:pt x="566999" y="333737"/>
                    </a:lnTo>
                    <a:lnTo>
                      <a:pt x="577277" y="343954"/>
                    </a:lnTo>
                    <a:cubicBezTo>
                      <a:pt x="577277" y="349607"/>
                      <a:pt x="572667" y="354189"/>
                      <a:pt x="566981" y="354189"/>
                    </a:cubicBezTo>
                    <a:cubicBezTo>
                      <a:pt x="561295" y="354189"/>
                      <a:pt x="556685" y="349607"/>
                      <a:pt x="556685" y="343954"/>
                    </a:cubicBezTo>
                    <a:close/>
                    <a:moveTo>
                      <a:pt x="506226" y="333737"/>
                    </a:moveTo>
                    <a:lnTo>
                      <a:pt x="506262" y="333737"/>
                    </a:lnTo>
                    <a:lnTo>
                      <a:pt x="516479" y="343954"/>
                    </a:lnTo>
                    <a:cubicBezTo>
                      <a:pt x="516479" y="349607"/>
                      <a:pt x="511897" y="354189"/>
                      <a:pt x="506244" y="354189"/>
                    </a:cubicBezTo>
                    <a:cubicBezTo>
                      <a:pt x="500591" y="354189"/>
                      <a:pt x="496009" y="349607"/>
                      <a:pt x="496009" y="343954"/>
                    </a:cubicBezTo>
                    <a:close/>
                    <a:moveTo>
                      <a:pt x="445428" y="333737"/>
                    </a:moveTo>
                    <a:lnTo>
                      <a:pt x="445464" y="333737"/>
                    </a:lnTo>
                    <a:lnTo>
                      <a:pt x="455681" y="343954"/>
                    </a:lnTo>
                    <a:cubicBezTo>
                      <a:pt x="455681" y="349607"/>
                      <a:pt x="451099" y="354189"/>
                      <a:pt x="445446" y="354189"/>
                    </a:cubicBezTo>
                    <a:cubicBezTo>
                      <a:pt x="439793" y="354189"/>
                      <a:pt x="435211" y="349607"/>
                      <a:pt x="435211" y="343954"/>
                    </a:cubicBezTo>
                    <a:close/>
                    <a:moveTo>
                      <a:pt x="445446" y="333719"/>
                    </a:moveTo>
                    <a:lnTo>
                      <a:pt x="445428" y="333737"/>
                    </a:lnTo>
                    <a:lnTo>
                      <a:pt x="385124" y="333737"/>
                    </a:lnTo>
                    <a:lnTo>
                      <a:pt x="365381" y="333737"/>
                    </a:lnTo>
                    <a:lnTo>
                      <a:pt x="374493" y="342842"/>
                    </a:lnTo>
                    <a:cubicBezTo>
                      <a:pt x="375253" y="337531"/>
                      <a:pt x="379809" y="333737"/>
                      <a:pt x="385124" y="333737"/>
                    </a:cubicBezTo>
                    <a:cubicBezTo>
                      <a:pt x="390440" y="333737"/>
                      <a:pt x="394996" y="338290"/>
                      <a:pt x="394996" y="343601"/>
                    </a:cubicBezTo>
                    <a:cubicBezTo>
                      <a:pt x="394996" y="348912"/>
                      <a:pt x="390440" y="353465"/>
                      <a:pt x="385124" y="353465"/>
                    </a:cubicBezTo>
                    <a:lnTo>
                      <a:pt x="404867" y="373193"/>
                    </a:lnTo>
                    <a:cubicBezTo>
                      <a:pt x="405627" y="367882"/>
                      <a:pt x="410183" y="364088"/>
                      <a:pt x="415498" y="364088"/>
                    </a:cubicBezTo>
                    <a:cubicBezTo>
                      <a:pt x="420814" y="364088"/>
                      <a:pt x="425370" y="368640"/>
                      <a:pt x="425370" y="373952"/>
                    </a:cubicBezTo>
                    <a:cubicBezTo>
                      <a:pt x="425370" y="379263"/>
                      <a:pt x="420814" y="383816"/>
                      <a:pt x="415498" y="383816"/>
                    </a:cubicBezTo>
                    <a:lnTo>
                      <a:pt x="435241" y="403544"/>
                    </a:lnTo>
                    <a:cubicBezTo>
                      <a:pt x="436001" y="398232"/>
                      <a:pt x="440557" y="394438"/>
                      <a:pt x="445872" y="394438"/>
                    </a:cubicBezTo>
                    <a:cubicBezTo>
                      <a:pt x="451188" y="394438"/>
                      <a:pt x="455744" y="398991"/>
                      <a:pt x="455744" y="404302"/>
                    </a:cubicBezTo>
                    <a:cubicBezTo>
                      <a:pt x="455744" y="409614"/>
                      <a:pt x="451188" y="414166"/>
                      <a:pt x="445872" y="414166"/>
                    </a:cubicBezTo>
                    <a:lnTo>
                      <a:pt x="465615" y="433894"/>
                    </a:lnTo>
                    <a:cubicBezTo>
                      <a:pt x="466375" y="428583"/>
                      <a:pt x="470931" y="424789"/>
                      <a:pt x="476246" y="424789"/>
                    </a:cubicBezTo>
                    <a:cubicBezTo>
                      <a:pt x="481562" y="424789"/>
                      <a:pt x="486118" y="429342"/>
                      <a:pt x="486118" y="434653"/>
                    </a:cubicBezTo>
                    <a:cubicBezTo>
                      <a:pt x="486118" y="439965"/>
                      <a:pt x="481562" y="444517"/>
                      <a:pt x="476246" y="444517"/>
                    </a:cubicBezTo>
                    <a:lnTo>
                      <a:pt x="495989" y="464245"/>
                    </a:lnTo>
                    <a:cubicBezTo>
                      <a:pt x="496749" y="458934"/>
                      <a:pt x="501305" y="455140"/>
                      <a:pt x="506621" y="455140"/>
                    </a:cubicBezTo>
                    <a:cubicBezTo>
                      <a:pt x="511936" y="455140"/>
                      <a:pt x="516492" y="459693"/>
                      <a:pt x="516492" y="465004"/>
                    </a:cubicBezTo>
                    <a:cubicBezTo>
                      <a:pt x="516492" y="470315"/>
                      <a:pt x="511936" y="474868"/>
                      <a:pt x="506621" y="474868"/>
                    </a:cubicBezTo>
                    <a:lnTo>
                      <a:pt x="519530" y="487767"/>
                    </a:lnTo>
                    <a:cubicBezTo>
                      <a:pt x="537754" y="465004"/>
                      <a:pt x="553700" y="440723"/>
                      <a:pt x="564331" y="414166"/>
                    </a:cubicBezTo>
                    <a:cubicBezTo>
                      <a:pt x="560535" y="412649"/>
                      <a:pt x="556738" y="408855"/>
                      <a:pt x="556738" y="404302"/>
                    </a:cubicBezTo>
                    <a:cubicBezTo>
                      <a:pt x="556738" y="398991"/>
                      <a:pt x="561294" y="394438"/>
                      <a:pt x="567369" y="394438"/>
                    </a:cubicBezTo>
                    <a:cubicBezTo>
                      <a:pt x="568887" y="394438"/>
                      <a:pt x="570406" y="395197"/>
                      <a:pt x="571925" y="395956"/>
                    </a:cubicBezTo>
                    <a:cubicBezTo>
                      <a:pt x="578759" y="375469"/>
                      <a:pt x="583315" y="354983"/>
                      <a:pt x="585593" y="333737"/>
                    </a:cubicBezTo>
                    <a:lnTo>
                      <a:pt x="567369" y="333737"/>
                    </a:lnTo>
                    <a:lnTo>
                      <a:pt x="566999" y="333737"/>
                    </a:lnTo>
                    <a:lnTo>
                      <a:pt x="566981" y="333719"/>
                    </a:lnTo>
                    <a:lnTo>
                      <a:pt x="566963" y="333737"/>
                    </a:lnTo>
                    <a:lnTo>
                      <a:pt x="506621" y="333737"/>
                    </a:lnTo>
                    <a:lnTo>
                      <a:pt x="506262" y="333737"/>
                    </a:lnTo>
                    <a:lnTo>
                      <a:pt x="506244" y="333719"/>
                    </a:lnTo>
                    <a:lnTo>
                      <a:pt x="506226" y="333737"/>
                    </a:lnTo>
                    <a:lnTo>
                      <a:pt x="445872" y="333737"/>
                    </a:lnTo>
                    <a:lnTo>
                      <a:pt x="445464" y="333737"/>
                    </a:lnTo>
                    <a:close/>
                    <a:moveTo>
                      <a:pt x="316783" y="313250"/>
                    </a:moveTo>
                    <a:lnTo>
                      <a:pt x="607614" y="313250"/>
                    </a:lnTo>
                    <a:lnTo>
                      <a:pt x="606855" y="323873"/>
                    </a:lnTo>
                    <a:cubicBezTo>
                      <a:pt x="602299" y="392921"/>
                      <a:pt x="573443" y="458175"/>
                      <a:pt x="527123" y="509013"/>
                    </a:cubicBezTo>
                    <a:lnTo>
                      <a:pt x="520289" y="516600"/>
                    </a:lnTo>
                    <a:close/>
                    <a:moveTo>
                      <a:pt x="566981" y="242704"/>
                    </a:moveTo>
                    <a:cubicBezTo>
                      <a:pt x="572667" y="242704"/>
                      <a:pt x="577277" y="247286"/>
                      <a:pt x="577277" y="252939"/>
                    </a:cubicBezTo>
                    <a:cubicBezTo>
                      <a:pt x="577277" y="258592"/>
                      <a:pt x="572667" y="263174"/>
                      <a:pt x="566981" y="263174"/>
                    </a:cubicBezTo>
                    <a:cubicBezTo>
                      <a:pt x="561295" y="263174"/>
                      <a:pt x="556685" y="258592"/>
                      <a:pt x="556685" y="252939"/>
                    </a:cubicBezTo>
                    <a:cubicBezTo>
                      <a:pt x="556685" y="247286"/>
                      <a:pt x="561295" y="242704"/>
                      <a:pt x="566981" y="242704"/>
                    </a:cubicBezTo>
                    <a:close/>
                    <a:moveTo>
                      <a:pt x="506244" y="242704"/>
                    </a:moveTo>
                    <a:cubicBezTo>
                      <a:pt x="511897" y="242704"/>
                      <a:pt x="516479" y="247286"/>
                      <a:pt x="516479" y="252939"/>
                    </a:cubicBezTo>
                    <a:cubicBezTo>
                      <a:pt x="516479" y="258592"/>
                      <a:pt x="511897" y="263174"/>
                      <a:pt x="506244" y="263174"/>
                    </a:cubicBezTo>
                    <a:cubicBezTo>
                      <a:pt x="500591" y="263174"/>
                      <a:pt x="496009" y="258592"/>
                      <a:pt x="496009" y="252939"/>
                    </a:cubicBezTo>
                    <a:cubicBezTo>
                      <a:pt x="496009" y="247286"/>
                      <a:pt x="500591" y="242704"/>
                      <a:pt x="506244" y="242704"/>
                    </a:cubicBezTo>
                    <a:close/>
                    <a:moveTo>
                      <a:pt x="445446" y="242704"/>
                    </a:moveTo>
                    <a:cubicBezTo>
                      <a:pt x="451099" y="242704"/>
                      <a:pt x="455681" y="247286"/>
                      <a:pt x="455681" y="252939"/>
                    </a:cubicBezTo>
                    <a:cubicBezTo>
                      <a:pt x="455681" y="258592"/>
                      <a:pt x="451099" y="263174"/>
                      <a:pt x="445446" y="263174"/>
                    </a:cubicBezTo>
                    <a:cubicBezTo>
                      <a:pt x="439793" y="263174"/>
                      <a:pt x="435211" y="258592"/>
                      <a:pt x="435211" y="252939"/>
                    </a:cubicBezTo>
                    <a:cubicBezTo>
                      <a:pt x="435211" y="247286"/>
                      <a:pt x="439793" y="242704"/>
                      <a:pt x="445446" y="242704"/>
                    </a:cubicBezTo>
                    <a:close/>
                    <a:moveTo>
                      <a:pt x="384709" y="242704"/>
                    </a:moveTo>
                    <a:cubicBezTo>
                      <a:pt x="390395" y="242704"/>
                      <a:pt x="395005" y="247286"/>
                      <a:pt x="395005" y="252939"/>
                    </a:cubicBezTo>
                    <a:cubicBezTo>
                      <a:pt x="395005" y="258592"/>
                      <a:pt x="390395" y="263174"/>
                      <a:pt x="384709" y="263174"/>
                    </a:cubicBezTo>
                    <a:cubicBezTo>
                      <a:pt x="379023" y="263174"/>
                      <a:pt x="374413" y="258592"/>
                      <a:pt x="374413" y="252939"/>
                    </a:cubicBezTo>
                    <a:cubicBezTo>
                      <a:pt x="374413" y="247286"/>
                      <a:pt x="379023" y="242704"/>
                      <a:pt x="384709" y="242704"/>
                    </a:cubicBezTo>
                    <a:close/>
                    <a:moveTo>
                      <a:pt x="536582" y="212366"/>
                    </a:moveTo>
                    <a:cubicBezTo>
                      <a:pt x="542235" y="212366"/>
                      <a:pt x="546817" y="216948"/>
                      <a:pt x="546817" y="222601"/>
                    </a:cubicBezTo>
                    <a:cubicBezTo>
                      <a:pt x="546817" y="228254"/>
                      <a:pt x="542235" y="232836"/>
                      <a:pt x="536582" y="232836"/>
                    </a:cubicBezTo>
                    <a:cubicBezTo>
                      <a:pt x="530929" y="232836"/>
                      <a:pt x="526347" y="228254"/>
                      <a:pt x="526347" y="222601"/>
                    </a:cubicBezTo>
                    <a:cubicBezTo>
                      <a:pt x="526347" y="216948"/>
                      <a:pt x="530929" y="212366"/>
                      <a:pt x="536582" y="212366"/>
                    </a:cubicBezTo>
                    <a:close/>
                    <a:moveTo>
                      <a:pt x="475845" y="212366"/>
                    </a:moveTo>
                    <a:cubicBezTo>
                      <a:pt x="481531" y="212366"/>
                      <a:pt x="486141" y="216948"/>
                      <a:pt x="486141" y="222601"/>
                    </a:cubicBezTo>
                    <a:cubicBezTo>
                      <a:pt x="486141" y="228254"/>
                      <a:pt x="481531" y="232836"/>
                      <a:pt x="475845" y="232836"/>
                    </a:cubicBezTo>
                    <a:cubicBezTo>
                      <a:pt x="470159" y="232836"/>
                      <a:pt x="465549" y="228254"/>
                      <a:pt x="465549" y="222601"/>
                    </a:cubicBezTo>
                    <a:cubicBezTo>
                      <a:pt x="465549" y="216948"/>
                      <a:pt x="470159" y="212366"/>
                      <a:pt x="475845" y="212366"/>
                    </a:cubicBezTo>
                    <a:close/>
                    <a:moveTo>
                      <a:pt x="415108" y="212366"/>
                    </a:moveTo>
                    <a:cubicBezTo>
                      <a:pt x="420761" y="212366"/>
                      <a:pt x="425343" y="216948"/>
                      <a:pt x="425343" y="222601"/>
                    </a:cubicBezTo>
                    <a:cubicBezTo>
                      <a:pt x="425343" y="228254"/>
                      <a:pt x="420761" y="232836"/>
                      <a:pt x="415108" y="232836"/>
                    </a:cubicBezTo>
                    <a:cubicBezTo>
                      <a:pt x="409455" y="232836"/>
                      <a:pt x="404873" y="228254"/>
                      <a:pt x="404873" y="222601"/>
                    </a:cubicBezTo>
                    <a:cubicBezTo>
                      <a:pt x="404873" y="216948"/>
                      <a:pt x="409455" y="212366"/>
                      <a:pt x="415108" y="212366"/>
                    </a:cubicBezTo>
                    <a:close/>
                    <a:moveTo>
                      <a:pt x="354310" y="212366"/>
                    </a:moveTo>
                    <a:cubicBezTo>
                      <a:pt x="359963" y="212366"/>
                      <a:pt x="364545" y="216948"/>
                      <a:pt x="364545" y="222601"/>
                    </a:cubicBezTo>
                    <a:cubicBezTo>
                      <a:pt x="364545" y="228254"/>
                      <a:pt x="359963" y="232836"/>
                      <a:pt x="354310" y="232836"/>
                    </a:cubicBezTo>
                    <a:cubicBezTo>
                      <a:pt x="348657" y="232836"/>
                      <a:pt x="344075" y="228254"/>
                      <a:pt x="344075" y="222601"/>
                    </a:cubicBezTo>
                    <a:cubicBezTo>
                      <a:pt x="344075" y="216948"/>
                      <a:pt x="348657" y="212366"/>
                      <a:pt x="354310" y="212366"/>
                    </a:cubicBezTo>
                    <a:close/>
                    <a:moveTo>
                      <a:pt x="506244" y="182028"/>
                    </a:moveTo>
                    <a:cubicBezTo>
                      <a:pt x="511897" y="182028"/>
                      <a:pt x="516479" y="186610"/>
                      <a:pt x="516479" y="192263"/>
                    </a:cubicBezTo>
                    <a:cubicBezTo>
                      <a:pt x="516479" y="197916"/>
                      <a:pt x="511897" y="202498"/>
                      <a:pt x="506244" y="202498"/>
                    </a:cubicBezTo>
                    <a:cubicBezTo>
                      <a:pt x="500591" y="202498"/>
                      <a:pt x="496009" y="197916"/>
                      <a:pt x="496009" y="192263"/>
                    </a:cubicBezTo>
                    <a:cubicBezTo>
                      <a:pt x="496009" y="186610"/>
                      <a:pt x="500591" y="182028"/>
                      <a:pt x="506244" y="182028"/>
                    </a:cubicBezTo>
                    <a:close/>
                    <a:moveTo>
                      <a:pt x="445446" y="182028"/>
                    </a:moveTo>
                    <a:cubicBezTo>
                      <a:pt x="451099" y="182028"/>
                      <a:pt x="455681" y="186610"/>
                      <a:pt x="455681" y="192263"/>
                    </a:cubicBezTo>
                    <a:cubicBezTo>
                      <a:pt x="455681" y="197916"/>
                      <a:pt x="451099" y="202498"/>
                      <a:pt x="445446" y="202498"/>
                    </a:cubicBezTo>
                    <a:cubicBezTo>
                      <a:pt x="439793" y="202498"/>
                      <a:pt x="435211" y="197916"/>
                      <a:pt x="435211" y="192263"/>
                    </a:cubicBezTo>
                    <a:cubicBezTo>
                      <a:pt x="435211" y="186610"/>
                      <a:pt x="439793" y="182028"/>
                      <a:pt x="445446" y="182028"/>
                    </a:cubicBezTo>
                    <a:close/>
                    <a:moveTo>
                      <a:pt x="384709" y="182028"/>
                    </a:moveTo>
                    <a:cubicBezTo>
                      <a:pt x="390395" y="182028"/>
                      <a:pt x="395005" y="186610"/>
                      <a:pt x="395005" y="192263"/>
                    </a:cubicBezTo>
                    <a:cubicBezTo>
                      <a:pt x="395005" y="197916"/>
                      <a:pt x="390395" y="202498"/>
                      <a:pt x="384709" y="202498"/>
                    </a:cubicBezTo>
                    <a:cubicBezTo>
                      <a:pt x="379023" y="202498"/>
                      <a:pt x="374413" y="197916"/>
                      <a:pt x="374413" y="192263"/>
                    </a:cubicBezTo>
                    <a:cubicBezTo>
                      <a:pt x="374413" y="186610"/>
                      <a:pt x="379023" y="182028"/>
                      <a:pt x="384709" y="182028"/>
                    </a:cubicBezTo>
                    <a:close/>
                    <a:moveTo>
                      <a:pt x="536582" y="151690"/>
                    </a:moveTo>
                    <a:cubicBezTo>
                      <a:pt x="542235" y="151690"/>
                      <a:pt x="546817" y="156272"/>
                      <a:pt x="546817" y="161925"/>
                    </a:cubicBezTo>
                    <a:cubicBezTo>
                      <a:pt x="546817" y="167578"/>
                      <a:pt x="542235" y="172160"/>
                      <a:pt x="536582" y="172160"/>
                    </a:cubicBezTo>
                    <a:cubicBezTo>
                      <a:pt x="530929" y="172160"/>
                      <a:pt x="526347" y="167578"/>
                      <a:pt x="526347" y="161925"/>
                    </a:cubicBezTo>
                    <a:cubicBezTo>
                      <a:pt x="526347" y="156272"/>
                      <a:pt x="530929" y="151690"/>
                      <a:pt x="536582" y="151690"/>
                    </a:cubicBezTo>
                    <a:close/>
                    <a:moveTo>
                      <a:pt x="475845" y="151690"/>
                    </a:moveTo>
                    <a:cubicBezTo>
                      <a:pt x="481531" y="151690"/>
                      <a:pt x="486141" y="156272"/>
                      <a:pt x="486141" y="161925"/>
                    </a:cubicBezTo>
                    <a:cubicBezTo>
                      <a:pt x="486141" y="167578"/>
                      <a:pt x="481531" y="172160"/>
                      <a:pt x="475845" y="172160"/>
                    </a:cubicBezTo>
                    <a:cubicBezTo>
                      <a:pt x="470159" y="172160"/>
                      <a:pt x="465549" y="167578"/>
                      <a:pt x="465549" y="161925"/>
                    </a:cubicBezTo>
                    <a:cubicBezTo>
                      <a:pt x="465549" y="156272"/>
                      <a:pt x="470159" y="151690"/>
                      <a:pt x="475845" y="151690"/>
                    </a:cubicBezTo>
                    <a:close/>
                    <a:moveTo>
                      <a:pt x="415108" y="151690"/>
                    </a:moveTo>
                    <a:cubicBezTo>
                      <a:pt x="420761" y="151690"/>
                      <a:pt x="425343" y="156272"/>
                      <a:pt x="425343" y="161925"/>
                    </a:cubicBezTo>
                    <a:cubicBezTo>
                      <a:pt x="425343" y="167578"/>
                      <a:pt x="420761" y="172160"/>
                      <a:pt x="415108" y="172160"/>
                    </a:cubicBezTo>
                    <a:cubicBezTo>
                      <a:pt x="409455" y="172160"/>
                      <a:pt x="404873" y="167578"/>
                      <a:pt x="404873" y="161925"/>
                    </a:cubicBezTo>
                    <a:cubicBezTo>
                      <a:pt x="404873" y="156272"/>
                      <a:pt x="409455" y="151690"/>
                      <a:pt x="415108" y="151690"/>
                    </a:cubicBezTo>
                    <a:close/>
                    <a:moveTo>
                      <a:pt x="354310" y="151690"/>
                    </a:moveTo>
                    <a:cubicBezTo>
                      <a:pt x="359963" y="151690"/>
                      <a:pt x="364545" y="156272"/>
                      <a:pt x="364545" y="161925"/>
                    </a:cubicBezTo>
                    <a:cubicBezTo>
                      <a:pt x="364545" y="167578"/>
                      <a:pt x="359963" y="172160"/>
                      <a:pt x="354310" y="172160"/>
                    </a:cubicBezTo>
                    <a:cubicBezTo>
                      <a:pt x="348657" y="172160"/>
                      <a:pt x="344075" y="167578"/>
                      <a:pt x="344075" y="161925"/>
                    </a:cubicBezTo>
                    <a:cubicBezTo>
                      <a:pt x="344075" y="156272"/>
                      <a:pt x="348657" y="151690"/>
                      <a:pt x="354310" y="151690"/>
                    </a:cubicBezTo>
                    <a:close/>
                    <a:moveTo>
                      <a:pt x="506244" y="121352"/>
                    </a:moveTo>
                    <a:cubicBezTo>
                      <a:pt x="511897" y="121352"/>
                      <a:pt x="516479" y="125934"/>
                      <a:pt x="516479" y="131587"/>
                    </a:cubicBezTo>
                    <a:cubicBezTo>
                      <a:pt x="516479" y="137240"/>
                      <a:pt x="511897" y="141822"/>
                      <a:pt x="506244" y="141822"/>
                    </a:cubicBezTo>
                    <a:cubicBezTo>
                      <a:pt x="500591" y="141822"/>
                      <a:pt x="496009" y="137240"/>
                      <a:pt x="496009" y="131587"/>
                    </a:cubicBezTo>
                    <a:cubicBezTo>
                      <a:pt x="496009" y="125934"/>
                      <a:pt x="500591" y="121352"/>
                      <a:pt x="506244" y="121352"/>
                    </a:cubicBezTo>
                    <a:close/>
                    <a:moveTo>
                      <a:pt x="445446" y="121352"/>
                    </a:moveTo>
                    <a:cubicBezTo>
                      <a:pt x="451099" y="121352"/>
                      <a:pt x="455681" y="125934"/>
                      <a:pt x="455681" y="131587"/>
                    </a:cubicBezTo>
                    <a:cubicBezTo>
                      <a:pt x="455681" y="137240"/>
                      <a:pt x="451099" y="141822"/>
                      <a:pt x="445446" y="141822"/>
                    </a:cubicBezTo>
                    <a:cubicBezTo>
                      <a:pt x="439793" y="141822"/>
                      <a:pt x="435211" y="137240"/>
                      <a:pt x="435211" y="131587"/>
                    </a:cubicBezTo>
                    <a:cubicBezTo>
                      <a:pt x="435211" y="125934"/>
                      <a:pt x="439793" y="121352"/>
                      <a:pt x="445446" y="121352"/>
                    </a:cubicBezTo>
                    <a:close/>
                    <a:moveTo>
                      <a:pt x="384709" y="121352"/>
                    </a:moveTo>
                    <a:cubicBezTo>
                      <a:pt x="390395" y="121352"/>
                      <a:pt x="395005" y="125934"/>
                      <a:pt x="395005" y="131587"/>
                    </a:cubicBezTo>
                    <a:cubicBezTo>
                      <a:pt x="395005" y="137240"/>
                      <a:pt x="390395" y="141822"/>
                      <a:pt x="384709" y="141822"/>
                    </a:cubicBezTo>
                    <a:cubicBezTo>
                      <a:pt x="379023" y="141822"/>
                      <a:pt x="374413" y="137240"/>
                      <a:pt x="374413" y="131587"/>
                    </a:cubicBezTo>
                    <a:cubicBezTo>
                      <a:pt x="374413" y="125934"/>
                      <a:pt x="379023" y="121352"/>
                      <a:pt x="384709" y="121352"/>
                    </a:cubicBezTo>
                    <a:close/>
                    <a:moveTo>
                      <a:pt x="475845" y="91014"/>
                    </a:moveTo>
                    <a:cubicBezTo>
                      <a:pt x="481531" y="91014"/>
                      <a:pt x="486141" y="95596"/>
                      <a:pt x="486141" y="101249"/>
                    </a:cubicBezTo>
                    <a:cubicBezTo>
                      <a:pt x="486141" y="106902"/>
                      <a:pt x="481531" y="111484"/>
                      <a:pt x="475845" y="111484"/>
                    </a:cubicBezTo>
                    <a:cubicBezTo>
                      <a:pt x="470159" y="111484"/>
                      <a:pt x="465549" y="106902"/>
                      <a:pt x="465549" y="101249"/>
                    </a:cubicBezTo>
                    <a:cubicBezTo>
                      <a:pt x="465549" y="95596"/>
                      <a:pt x="470159" y="91014"/>
                      <a:pt x="475845" y="91014"/>
                    </a:cubicBezTo>
                    <a:close/>
                    <a:moveTo>
                      <a:pt x="415108" y="91014"/>
                    </a:moveTo>
                    <a:cubicBezTo>
                      <a:pt x="420761" y="91014"/>
                      <a:pt x="425343" y="95596"/>
                      <a:pt x="425343" y="101249"/>
                    </a:cubicBezTo>
                    <a:cubicBezTo>
                      <a:pt x="425343" y="106902"/>
                      <a:pt x="420761" y="111484"/>
                      <a:pt x="415108" y="111484"/>
                    </a:cubicBezTo>
                    <a:cubicBezTo>
                      <a:pt x="409455" y="111484"/>
                      <a:pt x="404873" y="106902"/>
                      <a:pt x="404873" y="101249"/>
                    </a:cubicBezTo>
                    <a:cubicBezTo>
                      <a:pt x="404873" y="95596"/>
                      <a:pt x="409455" y="91014"/>
                      <a:pt x="415108" y="91014"/>
                    </a:cubicBezTo>
                    <a:close/>
                    <a:moveTo>
                      <a:pt x="354310" y="91014"/>
                    </a:moveTo>
                    <a:cubicBezTo>
                      <a:pt x="359963" y="91014"/>
                      <a:pt x="364545" y="95596"/>
                      <a:pt x="364545" y="101249"/>
                    </a:cubicBezTo>
                    <a:cubicBezTo>
                      <a:pt x="364545" y="106902"/>
                      <a:pt x="359963" y="111484"/>
                      <a:pt x="354310" y="111484"/>
                    </a:cubicBezTo>
                    <a:cubicBezTo>
                      <a:pt x="348657" y="111484"/>
                      <a:pt x="344075" y="106902"/>
                      <a:pt x="344075" y="101249"/>
                    </a:cubicBezTo>
                    <a:cubicBezTo>
                      <a:pt x="344075" y="95596"/>
                      <a:pt x="348657" y="91014"/>
                      <a:pt x="354310" y="91014"/>
                    </a:cubicBezTo>
                    <a:close/>
                    <a:moveTo>
                      <a:pt x="445446" y="60676"/>
                    </a:moveTo>
                    <a:cubicBezTo>
                      <a:pt x="451099" y="60676"/>
                      <a:pt x="455681" y="65258"/>
                      <a:pt x="455681" y="70911"/>
                    </a:cubicBezTo>
                    <a:cubicBezTo>
                      <a:pt x="455681" y="76564"/>
                      <a:pt x="451099" y="81146"/>
                      <a:pt x="445446" y="81146"/>
                    </a:cubicBezTo>
                    <a:cubicBezTo>
                      <a:pt x="439793" y="81146"/>
                      <a:pt x="435211" y="76564"/>
                      <a:pt x="435211" y="70911"/>
                    </a:cubicBezTo>
                    <a:cubicBezTo>
                      <a:pt x="435211" y="65258"/>
                      <a:pt x="439793" y="60676"/>
                      <a:pt x="445446" y="60676"/>
                    </a:cubicBezTo>
                    <a:close/>
                    <a:moveTo>
                      <a:pt x="384709" y="60676"/>
                    </a:moveTo>
                    <a:cubicBezTo>
                      <a:pt x="390395" y="60676"/>
                      <a:pt x="395005" y="65258"/>
                      <a:pt x="395005" y="70911"/>
                    </a:cubicBezTo>
                    <a:cubicBezTo>
                      <a:pt x="395005" y="76564"/>
                      <a:pt x="390395" y="81146"/>
                      <a:pt x="384709" y="81146"/>
                    </a:cubicBezTo>
                    <a:cubicBezTo>
                      <a:pt x="379023" y="81146"/>
                      <a:pt x="374413" y="76564"/>
                      <a:pt x="374413" y="70911"/>
                    </a:cubicBezTo>
                    <a:cubicBezTo>
                      <a:pt x="374413" y="65258"/>
                      <a:pt x="379023" y="60676"/>
                      <a:pt x="384709" y="60676"/>
                    </a:cubicBezTo>
                    <a:close/>
                    <a:moveTo>
                      <a:pt x="354310" y="30338"/>
                    </a:moveTo>
                    <a:cubicBezTo>
                      <a:pt x="359963" y="30338"/>
                      <a:pt x="364545" y="34920"/>
                      <a:pt x="364545" y="40573"/>
                    </a:cubicBezTo>
                    <a:cubicBezTo>
                      <a:pt x="364545" y="46226"/>
                      <a:pt x="359963" y="50808"/>
                      <a:pt x="354310" y="50808"/>
                    </a:cubicBezTo>
                    <a:cubicBezTo>
                      <a:pt x="348657" y="50808"/>
                      <a:pt x="344075" y="46226"/>
                      <a:pt x="344075" y="40573"/>
                    </a:cubicBezTo>
                    <a:cubicBezTo>
                      <a:pt x="344075" y="34920"/>
                      <a:pt x="348657" y="30338"/>
                      <a:pt x="354310" y="30338"/>
                    </a:cubicBezTo>
                    <a:close/>
                    <a:moveTo>
                      <a:pt x="273463" y="21995"/>
                    </a:moveTo>
                    <a:cubicBezTo>
                      <a:pt x="130654" y="37164"/>
                      <a:pt x="20509" y="158516"/>
                      <a:pt x="20509" y="303380"/>
                    </a:cubicBezTo>
                    <a:cubicBezTo>
                      <a:pt x="20509" y="459622"/>
                      <a:pt x="147366" y="586283"/>
                      <a:pt x="303848" y="586283"/>
                    </a:cubicBezTo>
                    <a:cubicBezTo>
                      <a:pt x="365377" y="586283"/>
                      <a:pt x="426146" y="565805"/>
                      <a:pt x="474762" y="528641"/>
                    </a:cubicBezTo>
                    <a:lnTo>
                      <a:pt x="273463" y="327651"/>
                    </a:lnTo>
                    <a:close/>
                    <a:moveTo>
                      <a:pt x="334240" y="21994"/>
                    </a:moveTo>
                    <a:lnTo>
                      <a:pt x="334240" y="273033"/>
                    </a:lnTo>
                    <a:lnTo>
                      <a:pt x="585592" y="273033"/>
                    </a:lnTo>
                    <a:cubicBezTo>
                      <a:pt x="583314" y="248005"/>
                      <a:pt x="577239" y="224494"/>
                      <a:pt x="568127" y="201741"/>
                    </a:cubicBezTo>
                    <a:cubicBezTo>
                      <a:pt x="568127" y="201741"/>
                      <a:pt x="567368" y="202500"/>
                      <a:pt x="567368" y="202500"/>
                    </a:cubicBezTo>
                    <a:cubicBezTo>
                      <a:pt x="561293" y="202500"/>
                      <a:pt x="556736" y="197949"/>
                      <a:pt x="556736" y="191882"/>
                    </a:cubicBezTo>
                    <a:cubicBezTo>
                      <a:pt x="556736" y="188848"/>
                      <a:pt x="558255" y="186573"/>
                      <a:pt x="560533" y="184297"/>
                    </a:cubicBezTo>
                    <a:cubicBezTo>
                      <a:pt x="532436" y="123623"/>
                      <a:pt x="483836" y="75084"/>
                      <a:pt x="423086" y="47022"/>
                    </a:cubicBezTo>
                    <a:cubicBezTo>
                      <a:pt x="420808" y="49297"/>
                      <a:pt x="418530" y="50814"/>
                      <a:pt x="415493" y="50814"/>
                    </a:cubicBezTo>
                    <a:cubicBezTo>
                      <a:pt x="409418" y="50814"/>
                      <a:pt x="404861" y="46264"/>
                      <a:pt x="404861" y="40196"/>
                    </a:cubicBezTo>
                    <a:cubicBezTo>
                      <a:pt x="404861" y="40196"/>
                      <a:pt x="405621" y="39438"/>
                      <a:pt x="405621" y="39438"/>
                    </a:cubicBezTo>
                    <a:cubicBezTo>
                      <a:pt x="382840" y="30337"/>
                      <a:pt x="359299" y="24269"/>
                      <a:pt x="334240" y="21994"/>
                    </a:cubicBezTo>
                    <a:close/>
                    <a:moveTo>
                      <a:pt x="313737" y="0"/>
                    </a:moveTo>
                    <a:lnTo>
                      <a:pt x="325127" y="758"/>
                    </a:lnTo>
                    <a:cubicBezTo>
                      <a:pt x="475483" y="10618"/>
                      <a:pt x="596224" y="131966"/>
                      <a:pt x="606855" y="282134"/>
                    </a:cubicBezTo>
                    <a:lnTo>
                      <a:pt x="607614" y="293511"/>
                    </a:lnTo>
                    <a:lnTo>
                      <a:pt x="313737" y="293511"/>
                    </a:lnTo>
                    <a:close/>
                    <a:moveTo>
                      <a:pt x="293973" y="0"/>
                    </a:moveTo>
                    <a:lnTo>
                      <a:pt x="293973" y="319308"/>
                    </a:lnTo>
                    <a:lnTo>
                      <a:pt x="505147" y="530916"/>
                    </a:lnTo>
                    <a:lnTo>
                      <a:pt x="496791" y="537742"/>
                    </a:lnTo>
                    <a:cubicBezTo>
                      <a:pt x="442098" y="582491"/>
                      <a:pt x="373733" y="606761"/>
                      <a:pt x="303848" y="606761"/>
                    </a:cubicBezTo>
                    <a:cubicBezTo>
                      <a:pt x="135972" y="606761"/>
                      <a:pt x="0" y="470240"/>
                      <a:pt x="0" y="303380"/>
                    </a:cubicBezTo>
                    <a:cubicBezTo>
                      <a:pt x="0" y="144105"/>
                      <a:pt x="124577" y="11377"/>
                      <a:pt x="282578" y="758"/>
                    </a:cubicBezTo>
                    <a:close/>
                  </a:path>
                </a:pathLst>
              </a:custGeom>
              <a:solidFill>
                <a:srgbClr val="32373A"/>
              </a:solidFill>
              <a:ln>
                <a:noFill/>
              </a:ln>
            </p:spPr>
          </p:sp>
          <p:sp>
            <p:nvSpPr>
              <p:cNvPr id="221" name="month-calendar_14209"/>
              <p:cNvSpPr>
                <a:spLocks noChangeAspect="1"/>
              </p:cNvSpPr>
              <p:nvPr/>
            </p:nvSpPr>
            <p:spPr bwMode="auto">
              <a:xfrm>
                <a:off x="7041403" y="3363486"/>
                <a:ext cx="107071" cy="92436"/>
              </a:xfrm>
              <a:custGeom>
                <a:avLst/>
                <a:gdLst>
                  <a:gd name="connsiteX0" fmla="*/ 210956 w 597389"/>
                  <a:gd name="connsiteY0" fmla="*/ 402284 h 515738"/>
                  <a:gd name="connsiteX1" fmla="*/ 210956 w 597389"/>
                  <a:gd name="connsiteY1" fmla="*/ 435773 h 515738"/>
                  <a:gd name="connsiteX2" fmla="*/ 241921 w 597389"/>
                  <a:gd name="connsiteY2" fmla="*/ 435773 h 515738"/>
                  <a:gd name="connsiteX3" fmla="*/ 241921 w 597389"/>
                  <a:gd name="connsiteY3" fmla="*/ 402284 h 515738"/>
                  <a:gd name="connsiteX4" fmla="*/ 140358 w 597389"/>
                  <a:gd name="connsiteY4" fmla="*/ 402284 h 515738"/>
                  <a:gd name="connsiteX5" fmla="*/ 140358 w 597389"/>
                  <a:gd name="connsiteY5" fmla="*/ 435773 h 515738"/>
                  <a:gd name="connsiteX6" fmla="*/ 171323 w 597389"/>
                  <a:gd name="connsiteY6" fmla="*/ 435773 h 515738"/>
                  <a:gd name="connsiteX7" fmla="*/ 171323 w 597389"/>
                  <a:gd name="connsiteY7" fmla="*/ 402284 h 515738"/>
                  <a:gd name="connsiteX8" fmla="*/ 73214 w 597389"/>
                  <a:gd name="connsiteY8" fmla="*/ 402284 h 515738"/>
                  <a:gd name="connsiteX9" fmla="*/ 73214 w 597389"/>
                  <a:gd name="connsiteY9" fmla="*/ 434915 h 515738"/>
                  <a:gd name="connsiteX10" fmla="*/ 104179 w 597389"/>
                  <a:gd name="connsiteY10" fmla="*/ 434915 h 515738"/>
                  <a:gd name="connsiteX11" fmla="*/ 104179 w 597389"/>
                  <a:gd name="connsiteY11" fmla="*/ 402284 h 515738"/>
                  <a:gd name="connsiteX12" fmla="*/ 205795 w 597389"/>
                  <a:gd name="connsiteY12" fmla="*/ 391121 h 515738"/>
                  <a:gd name="connsiteX13" fmla="*/ 247941 w 597389"/>
                  <a:gd name="connsiteY13" fmla="*/ 391121 h 515738"/>
                  <a:gd name="connsiteX14" fmla="*/ 253102 w 597389"/>
                  <a:gd name="connsiteY14" fmla="*/ 397132 h 515738"/>
                  <a:gd name="connsiteX15" fmla="*/ 253102 w 597389"/>
                  <a:gd name="connsiteY15" fmla="*/ 440925 h 515738"/>
                  <a:gd name="connsiteX16" fmla="*/ 247941 w 597389"/>
                  <a:gd name="connsiteY16" fmla="*/ 446936 h 515738"/>
                  <a:gd name="connsiteX17" fmla="*/ 205795 w 597389"/>
                  <a:gd name="connsiteY17" fmla="*/ 446936 h 515738"/>
                  <a:gd name="connsiteX18" fmla="*/ 199774 w 597389"/>
                  <a:gd name="connsiteY18" fmla="*/ 440925 h 515738"/>
                  <a:gd name="connsiteX19" fmla="*/ 199774 w 597389"/>
                  <a:gd name="connsiteY19" fmla="*/ 397132 h 515738"/>
                  <a:gd name="connsiteX20" fmla="*/ 205795 w 597389"/>
                  <a:gd name="connsiteY20" fmla="*/ 391121 h 515738"/>
                  <a:gd name="connsiteX21" fmla="*/ 135197 w 597389"/>
                  <a:gd name="connsiteY21" fmla="*/ 391121 h 515738"/>
                  <a:gd name="connsiteX22" fmla="*/ 177343 w 597389"/>
                  <a:gd name="connsiteY22" fmla="*/ 391121 h 515738"/>
                  <a:gd name="connsiteX23" fmla="*/ 182504 w 597389"/>
                  <a:gd name="connsiteY23" fmla="*/ 397132 h 515738"/>
                  <a:gd name="connsiteX24" fmla="*/ 182504 w 597389"/>
                  <a:gd name="connsiteY24" fmla="*/ 440925 h 515738"/>
                  <a:gd name="connsiteX25" fmla="*/ 177343 w 597389"/>
                  <a:gd name="connsiteY25" fmla="*/ 446936 h 515738"/>
                  <a:gd name="connsiteX26" fmla="*/ 135197 w 597389"/>
                  <a:gd name="connsiteY26" fmla="*/ 446936 h 515738"/>
                  <a:gd name="connsiteX27" fmla="*/ 129176 w 597389"/>
                  <a:gd name="connsiteY27" fmla="*/ 440925 h 515738"/>
                  <a:gd name="connsiteX28" fmla="*/ 129176 w 597389"/>
                  <a:gd name="connsiteY28" fmla="*/ 397132 h 515738"/>
                  <a:gd name="connsiteX29" fmla="*/ 135197 w 597389"/>
                  <a:gd name="connsiteY29" fmla="*/ 391121 h 515738"/>
                  <a:gd name="connsiteX30" fmla="*/ 68053 w 597389"/>
                  <a:gd name="connsiteY30" fmla="*/ 391121 h 515738"/>
                  <a:gd name="connsiteX31" fmla="*/ 110199 w 597389"/>
                  <a:gd name="connsiteY31" fmla="*/ 391121 h 515738"/>
                  <a:gd name="connsiteX32" fmla="*/ 115360 w 597389"/>
                  <a:gd name="connsiteY32" fmla="*/ 396273 h 515738"/>
                  <a:gd name="connsiteX33" fmla="*/ 115360 w 597389"/>
                  <a:gd name="connsiteY33" fmla="*/ 440925 h 515738"/>
                  <a:gd name="connsiteX34" fmla="*/ 110199 w 597389"/>
                  <a:gd name="connsiteY34" fmla="*/ 446936 h 515738"/>
                  <a:gd name="connsiteX35" fmla="*/ 68053 w 597389"/>
                  <a:gd name="connsiteY35" fmla="*/ 446936 h 515738"/>
                  <a:gd name="connsiteX36" fmla="*/ 62032 w 597389"/>
                  <a:gd name="connsiteY36" fmla="*/ 440925 h 515738"/>
                  <a:gd name="connsiteX37" fmla="*/ 62032 w 597389"/>
                  <a:gd name="connsiteY37" fmla="*/ 396273 h 515738"/>
                  <a:gd name="connsiteX38" fmla="*/ 68053 w 597389"/>
                  <a:gd name="connsiteY38" fmla="*/ 391121 h 515738"/>
                  <a:gd name="connsiteX39" fmla="*/ 485502 w 597389"/>
                  <a:gd name="connsiteY39" fmla="*/ 335284 h 515738"/>
                  <a:gd name="connsiteX40" fmla="*/ 485502 w 597389"/>
                  <a:gd name="connsiteY40" fmla="*/ 367932 h 515738"/>
                  <a:gd name="connsiteX41" fmla="*/ 516547 w 597389"/>
                  <a:gd name="connsiteY41" fmla="*/ 367932 h 515738"/>
                  <a:gd name="connsiteX42" fmla="*/ 516547 w 597389"/>
                  <a:gd name="connsiteY42" fmla="*/ 335284 h 515738"/>
                  <a:gd name="connsiteX43" fmla="*/ 414904 w 597389"/>
                  <a:gd name="connsiteY43" fmla="*/ 335284 h 515738"/>
                  <a:gd name="connsiteX44" fmla="*/ 414904 w 597389"/>
                  <a:gd name="connsiteY44" fmla="*/ 367932 h 515738"/>
                  <a:gd name="connsiteX45" fmla="*/ 445949 w 597389"/>
                  <a:gd name="connsiteY45" fmla="*/ 367932 h 515738"/>
                  <a:gd name="connsiteX46" fmla="*/ 445949 w 597389"/>
                  <a:gd name="connsiteY46" fmla="*/ 335284 h 515738"/>
                  <a:gd name="connsiteX47" fmla="*/ 348615 w 597389"/>
                  <a:gd name="connsiteY47" fmla="*/ 335284 h 515738"/>
                  <a:gd name="connsiteX48" fmla="*/ 348615 w 597389"/>
                  <a:gd name="connsiteY48" fmla="*/ 367932 h 515738"/>
                  <a:gd name="connsiteX49" fmla="*/ 379641 w 597389"/>
                  <a:gd name="connsiteY49" fmla="*/ 367932 h 515738"/>
                  <a:gd name="connsiteX50" fmla="*/ 379641 w 597389"/>
                  <a:gd name="connsiteY50" fmla="*/ 335284 h 515738"/>
                  <a:gd name="connsiteX51" fmla="*/ 278017 w 597389"/>
                  <a:gd name="connsiteY51" fmla="*/ 335284 h 515738"/>
                  <a:gd name="connsiteX52" fmla="*/ 278017 w 597389"/>
                  <a:gd name="connsiteY52" fmla="*/ 367932 h 515738"/>
                  <a:gd name="connsiteX53" fmla="*/ 308181 w 597389"/>
                  <a:gd name="connsiteY53" fmla="*/ 367932 h 515738"/>
                  <a:gd name="connsiteX54" fmla="*/ 308181 w 597389"/>
                  <a:gd name="connsiteY54" fmla="*/ 335284 h 515738"/>
                  <a:gd name="connsiteX55" fmla="*/ 210956 w 597389"/>
                  <a:gd name="connsiteY55" fmla="*/ 335284 h 515738"/>
                  <a:gd name="connsiteX56" fmla="*/ 210956 w 597389"/>
                  <a:gd name="connsiteY56" fmla="*/ 367932 h 515738"/>
                  <a:gd name="connsiteX57" fmla="*/ 241921 w 597389"/>
                  <a:gd name="connsiteY57" fmla="*/ 367932 h 515738"/>
                  <a:gd name="connsiteX58" fmla="*/ 241921 w 597389"/>
                  <a:gd name="connsiteY58" fmla="*/ 335284 h 515738"/>
                  <a:gd name="connsiteX59" fmla="*/ 140358 w 597389"/>
                  <a:gd name="connsiteY59" fmla="*/ 335284 h 515738"/>
                  <a:gd name="connsiteX60" fmla="*/ 140358 w 597389"/>
                  <a:gd name="connsiteY60" fmla="*/ 367932 h 515738"/>
                  <a:gd name="connsiteX61" fmla="*/ 171323 w 597389"/>
                  <a:gd name="connsiteY61" fmla="*/ 367932 h 515738"/>
                  <a:gd name="connsiteX62" fmla="*/ 171323 w 597389"/>
                  <a:gd name="connsiteY62" fmla="*/ 335284 h 515738"/>
                  <a:gd name="connsiteX63" fmla="*/ 73214 w 597389"/>
                  <a:gd name="connsiteY63" fmla="*/ 335199 h 515738"/>
                  <a:gd name="connsiteX64" fmla="*/ 73214 w 597389"/>
                  <a:gd name="connsiteY64" fmla="*/ 367910 h 515738"/>
                  <a:gd name="connsiteX65" fmla="*/ 104179 w 597389"/>
                  <a:gd name="connsiteY65" fmla="*/ 367910 h 515738"/>
                  <a:gd name="connsiteX66" fmla="*/ 104179 w 597389"/>
                  <a:gd name="connsiteY66" fmla="*/ 335199 h 515738"/>
                  <a:gd name="connsiteX67" fmla="*/ 480328 w 597389"/>
                  <a:gd name="connsiteY67" fmla="*/ 324115 h 515738"/>
                  <a:gd name="connsiteX68" fmla="*/ 522584 w 597389"/>
                  <a:gd name="connsiteY68" fmla="*/ 324115 h 515738"/>
                  <a:gd name="connsiteX69" fmla="*/ 527758 w 597389"/>
                  <a:gd name="connsiteY69" fmla="*/ 329270 h 515738"/>
                  <a:gd name="connsiteX70" fmla="*/ 527758 w 597389"/>
                  <a:gd name="connsiteY70" fmla="*/ 373946 h 515738"/>
                  <a:gd name="connsiteX71" fmla="*/ 522584 w 597389"/>
                  <a:gd name="connsiteY71" fmla="*/ 379101 h 515738"/>
                  <a:gd name="connsiteX72" fmla="*/ 480328 w 597389"/>
                  <a:gd name="connsiteY72" fmla="*/ 379101 h 515738"/>
                  <a:gd name="connsiteX73" fmla="*/ 474291 w 597389"/>
                  <a:gd name="connsiteY73" fmla="*/ 373946 h 515738"/>
                  <a:gd name="connsiteX74" fmla="*/ 474291 w 597389"/>
                  <a:gd name="connsiteY74" fmla="*/ 329270 h 515738"/>
                  <a:gd name="connsiteX75" fmla="*/ 480328 w 597389"/>
                  <a:gd name="connsiteY75" fmla="*/ 324115 h 515738"/>
                  <a:gd name="connsiteX76" fmla="*/ 408867 w 597389"/>
                  <a:gd name="connsiteY76" fmla="*/ 324115 h 515738"/>
                  <a:gd name="connsiteX77" fmla="*/ 451124 w 597389"/>
                  <a:gd name="connsiteY77" fmla="*/ 324115 h 515738"/>
                  <a:gd name="connsiteX78" fmla="*/ 457160 w 597389"/>
                  <a:gd name="connsiteY78" fmla="*/ 329270 h 515738"/>
                  <a:gd name="connsiteX79" fmla="*/ 457160 w 597389"/>
                  <a:gd name="connsiteY79" fmla="*/ 373946 h 515738"/>
                  <a:gd name="connsiteX80" fmla="*/ 451124 w 597389"/>
                  <a:gd name="connsiteY80" fmla="*/ 379101 h 515738"/>
                  <a:gd name="connsiteX81" fmla="*/ 408867 w 597389"/>
                  <a:gd name="connsiteY81" fmla="*/ 379101 h 515738"/>
                  <a:gd name="connsiteX82" fmla="*/ 403693 w 597389"/>
                  <a:gd name="connsiteY82" fmla="*/ 373946 h 515738"/>
                  <a:gd name="connsiteX83" fmla="*/ 403693 w 597389"/>
                  <a:gd name="connsiteY83" fmla="*/ 329270 h 515738"/>
                  <a:gd name="connsiteX84" fmla="*/ 408867 w 597389"/>
                  <a:gd name="connsiteY84" fmla="*/ 324115 h 515738"/>
                  <a:gd name="connsiteX85" fmla="*/ 342582 w 597389"/>
                  <a:gd name="connsiteY85" fmla="*/ 324115 h 515738"/>
                  <a:gd name="connsiteX86" fmla="*/ 384812 w 597389"/>
                  <a:gd name="connsiteY86" fmla="*/ 324115 h 515738"/>
                  <a:gd name="connsiteX87" fmla="*/ 390845 w 597389"/>
                  <a:gd name="connsiteY87" fmla="*/ 329270 h 515738"/>
                  <a:gd name="connsiteX88" fmla="*/ 390845 w 597389"/>
                  <a:gd name="connsiteY88" fmla="*/ 373946 h 515738"/>
                  <a:gd name="connsiteX89" fmla="*/ 384812 w 597389"/>
                  <a:gd name="connsiteY89" fmla="*/ 379101 h 515738"/>
                  <a:gd name="connsiteX90" fmla="*/ 342582 w 597389"/>
                  <a:gd name="connsiteY90" fmla="*/ 379101 h 515738"/>
                  <a:gd name="connsiteX91" fmla="*/ 336549 w 597389"/>
                  <a:gd name="connsiteY91" fmla="*/ 373946 h 515738"/>
                  <a:gd name="connsiteX92" fmla="*/ 336549 w 597389"/>
                  <a:gd name="connsiteY92" fmla="*/ 329270 h 515738"/>
                  <a:gd name="connsiteX93" fmla="*/ 342582 w 597389"/>
                  <a:gd name="connsiteY93" fmla="*/ 324115 h 515738"/>
                  <a:gd name="connsiteX94" fmla="*/ 271984 w 597389"/>
                  <a:gd name="connsiteY94" fmla="*/ 324115 h 515738"/>
                  <a:gd name="connsiteX95" fmla="*/ 314214 w 597389"/>
                  <a:gd name="connsiteY95" fmla="*/ 324115 h 515738"/>
                  <a:gd name="connsiteX96" fmla="*/ 320247 w 597389"/>
                  <a:gd name="connsiteY96" fmla="*/ 329270 h 515738"/>
                  <a:gd name="connsiteX97" fmla="*/ 320247 w 597389"/>
                  <a:gd name="connsiteY97" fmla="*/ 373946 h 515738"/>
                  <a:gd name="connsiteX98" fmla="*/ 314214 w 597389"/>
                  <a:gd name="connsiteY98" fmla="*/ 379101 h 515738"/>
                  <a:gd name="connsiteX99" fmla="*/ 271984 w 597389"/>
                  <a:gd name="connsiteY99" fmla="*/ 379101 h 515738"/>
                  <a:gd name="connsiteX100" fmla="*/ 265951 w 597389"/>
                  <a:gd name="connsiteY100" fmla="*/ 373946 h 515738"/>
                  <a:gd name="connsiteX101" fmla="*/ 265951 w 597389"/>
                  <a:gd name="connsiteY101" fmla="*/ 329270 h 515738"/>
                  <a:gd name="connsiteX102" fmla="*/ 271984 w 597389"/>
                  <a:gd name="connsiteY102" fmla="*/ 324115 h 515738"/>
                  <a:gd name="connsiteX103" fmla="*/ 205795 w 597389"/>
                  <a:gd name="connsiteY103" fmla="*/ 324115 h 515738"/>
                  <a:gd name="connsiteX104" fmla="*/ 247941 w 597389"/>
                  <a:gd name="connsiteY104" fmla="*/ 324115 h 515738"/>
                  <a:gd name="connsiteX105" fmla="*/ 253102 w 597389"/>
                  <a:gd name="connsiteY105" fmla="*/ 329270 h 515738"/>
                  <a:gd name="connsiteX106" fmla="*/ 253102 w 597389"/>
                  <a:gd name="connsiteY106" fmla="*/ 373946 h 515738"/>
                  <a:gd name="connsiteX107" fmla="*/ 247941 w 597389"/>
                  <a:gd name="connsiteY107" fmla="*/ 379101 h 515738"/>
                  <a:gd name="connsiteX108" fmla="*/ 205795 w 597389"/>
                  <a:gd name="connsiteY108" fmla="*/ 379101 h 515738"/>
                  <a:gd name="connsiteX109" fmla="*/ 199774 w 597389"/>
                  <a:gd name="connsiteY109" fmla="*/ 373946 h 515738"/>
                  <a:gd name="connsiteX110" fmla="*/ 199774 w 597389"/>
                  <a:gd name="connsiteY110" fmla="*/ 329270 h 515738"/>
                  <a:gd name="connsiteX111" fmla="*/ 205795 w 597389"/>
                  <a:gd name="connsiteY111" fmla="*/ 324115 h 515738"/>
                  <a:gd name="connsiteX112" fmla="*/ 135197 w 597389"/>
                  <a:gd name="connsiteY112" fmla="*/ 324115 h 515738"/>
                  <a:gd name="connsiteX113" fmla="*/ 177343 w 597389"/>
                  <a:gd name="connsiteY113" fmla="*/ 324115 h 515738"/>
                  <a:gd name="connsiteX114" fmla="*/ 182504 w 597389"/>
                  <a:gd name="connsiteY114" fmla="*/ 329270 h 515738"/>
                  <a:gd name="connsiteX115" fmla="*/ 182504 w 597389"/>
                  <a:gd name="connsiteY115" fmla="*/ 373946 h 515738"/>
                  <a:gd name="connsiteX116" fmla="*/ 177343 w 597389"/>
                  <a:gd name="connsiteY116" fmla="*/ 379101 h 515738"/>
                  <a:gd name="connsiteX117" fmla="*/ 135197 w 597389"/>
                  <a:gd name="connsiteY117" fmla="*/ 379101 h 515738"/>
                  <a:gd name="connsiteX118" fmla="*/ 129176 w 597389"/>
                  <a:gd name="connsiteY118" fmla="*/ 373946 h 515738"/>
                  <a:gd name="connsiteX119" fmla="*/ 129176 w 597389"/>
                  <a:gd name="connsiteY119" fmla="*/ 329270 h 515738"/>
                  <a:gd name="connsiteX120" fmla="*/ 135197 w 597389"/>
                  <a:gd name="connsiteY120" fmla="*/ 324115 h 515738"/>
                  <a:gd name="connsiteX121" fmla="*/ 68053 w 597389"/>
                  <a:gd name="connsiteY121" fmla="*/ 323148 h 515738"/>
                  <a:gd name="connsiteX122" fmla="*/ 110199 w 597389"/>
                  <a:gd name="connsiteY122" fmla="*/ 323148 h 515738"/>
                  <a:gd name="connsiteX123" fmla="*/ 115360 w 597389"/>
                  <a:gd name="connsiteY123" fmla="*/ 329173 h 515738"/>
                  <a:gd name="connsiteX124" fmla="*/ 115360 w 597389"/>
                  <a:gd name="connsiteY124" fmla="*/ 373075 h 515738"/>
                  <a:gd name="connsiteX125" fmla="*/ 110199 w 597389"/>
                  <a:gd name="connsiteY125" fmla="*/ 379101 h 515738"/>
                  <a:gd name="connsiteX126" fmla="*/ 68053 w 597389"/>
                  <a:gd name="connsiteY126" fmla="*/ 379101 h 515738"/>
                  <a:gd name="connsiteX127" fmla="*/ 62032 w 597389"/>
                  <a:gd name="connsiteY127" fmla="*/ 373075 h 515738"/>
                  <a:gd name="connsiteX128" fmla="*/ 62032 w 597389"/>
                  <a:gd name="connsiteY128" fmla="*/ 329173 h 515738"/>
                  <a:gd name="connsiteX129" fmla="*/ 68053 w 597389"/>
                  <a:gd name="connsiteY129" fmla="*/ 323148 h 515738"/>
                  <a:gd name="connsiteX130" fmla="*/ 73214 w 597389"/>
                  <a:gd name="connsiteY130" fmla="*/ 265568 h 515738"/>
                  <a:gd name="connsiteX131" fmla="*/ 73214 w 597389"/>
                  <a:gd name="connsiteY131" fmla="*/ 298279 h 515738"/>
                  <a:gd name="connsiteX132" fmla="*/ 104179 w 597389"/>
                  <a:gd name="connsiteY132" fmla="*/ 298279 h 515738"/>
                  <a:gd name="connsiteX133" fmla="*/ 104179 w 597389"/>
                  <a:gd name="connsiteY133" fmla="*/ 265568 h 515738"/>
                  <a:gd name="connsiteX134" fmla="*/ 485502 w 597389"/>
                  <a:gd name="connsiteY134" fmla="*/ 265543 h 515738"/>
                  <a:gd name="connsiteX135" fmla="*/ 485502 w 597389"/>
                  <a:gd name="connsiteY135" fmla="*/ 298273 h 515738"/>
                  <a:gd name="connsiteX136" fmla="*/ 516547 w 597389"/>
                  <a:gd name="connsiteY136" fmla="*/ 298273 h 515738"/>
                  <a:gd name="connsiteX137" fmla="*/ 516547 w 597389"/>
                  <a:gd name="connsiteY137" fmla="*/ 265543 h 515738"/>
                  <a:gd name="connsiteX138" fmla="*/ 414904 w 597389"/>
                  <a:gd name="connsiteY138" fmla="*/ 265543 h 515738"/>
                  <a:gd name="connsiteX139" fmla="*/ 414904 w 597389"/>
                  <a:gd name="connsiteY139" fmla="*/ 298273 h 515738"/>
                  <a:gd name="connsiteX140" fmla="*/ 445949 w 597389"/>
                  <a:gd name="connsiteY140" fmla="*/ 298273 h 515738"/>
                  <a:gd name="connsiteX141" fmla="*/ 445949 w 597389"/>
                  <a:gd name="connsiteY141" fmla="*/ 265543 h 515738"/>
                  <a:gd name="connsiteX142" fmla="*/ 348615 w 597389"/>
                  <a:gd name="connsiteY142" fmla="*/ 265543 h 515738"/>
                  <a:gd name="connsiteX143" fmla="*/ 348615 w 597389"/>
                  <a:gd name="connsiteY143" fmla="*/ 298273 h 515738"/>
                  <a:gd name="connsiteX144" fmla="*/ 379641 w 597389"/>
                  <a:gd name="connsiteY144" fmla="*/ 298273 h 515738"/>
                  <a:gd name="connsiteX145" fmla="*/ 379641 w 597389"/>
                  <a:gd name="connsiteY145" fmla="*/ 265543 h 515738"/>
                  <a:gd name="connsiteX146" fmla="*/ 278017 w 597389"/>
                  <a:gd name="connsiteY146" fmla="*/ 265543 h 515738"/>
                  <a:gd name="connsiteX147" fmla="*/ 278017 w 597389"/>
                  <a:gd name="connsiteY147" fmla="*/ 298273 h 515738"/>
                  <a:gd name="connsiteX148" fmla="*/ 308181 w 597389"/>
                  <a:gd name="connsiteY148" fmla="*/ 298273 h 515738"/>
                  <a:gd name="connsiteX149" fmla="*/ 308181 w 597389"/>
                  <a:gd name="connsiteY149" fmla="*/ 265543 h 515738"/>
                  <a:gd name="connsiteX150" fmla="*/ 210956 w 597389"/>
                  <a:gd name="connsiteY150" fmla="*/ 265543 h 515738"/>
                  <a:gd name="connsiteX151" fmla="*/ 210956 w 597389"/>
                  <a:gd name="connsiteY151" fmla="*/ 298273 h 515738"/>
                  <a:gd name="connsiteX152" fmla="*/ 241921 w 597389"/>
                  <a:gd name="connsiteY152" fmla="*/ 298273 h 515738"/>
                  <a:gd name="connsiteX153" fmla="*/ 241921 w 597389"/>
                  <a:gd name="connsiteY153" fmla="*/ 265543 h 515738"/>
                  <a:gd name="connsiteX154" fmla="*/ 140358 w 597389"/>
                  <a:gd name="connsiteY154" fmla="*/ 265543 h 515738"/>
                  <a:gd name="connsiteX155" fmla="*/ 140358 w 597389"/>
                  <a:gd name="connsiteY155" fmla="*/ 298273 h 515738"/>
                  <a:gd name="connsiteX156" fmla="*/ 171323 w 597389"/>
                  <a:gd name="connsiteY156" fmla="*/ 298273 h 515738"/>
                  <a:gd name="connsiteX157" fmla="*/ 171323 w 597389"/>
                  <a:gd name="connsiteY157" fmla="*/ 265543 h 515738"/>
                  <a:gd name="connsiteX158" fmla="*/ 480328 w 597389"/>
                  <a:gd name="connsiteY158" fmla="*/ 254346 h 515738"/>
                  <a:gd name="connsiteX159" fmla="*/ 522584 w 597389"/>
                  <a:gd name="connsiteY159" fmla="*/ 254346 h 515738"/>
                  <a:gd name="connsiteX160" fmla="*/ 527758 w 597389"/>
                  <a:gd name="connsiteY160" fmla="*/ 259514 h 515738"/>
                  <a:gd name="connsiteX161" fmla="*/ 527758 w 597389"/>
                  <a:gd name="connsiteY161" fmla="*/ 304302 h 515738"/>
                  <a:gd name="connsiteX162" fmla="*/ 522584 w 597389"/>
                  <a:gd name="connsiteY162" fmla="*/ 309470 h 515738"/>
                  <a:gd name="connsiteX163" fmla="*/ 480328 w 597389"/>
                  <a:gd name="connsiteY163" fmla="*/ 309470 h 515738"/>
                  <a:gd name="connsiteX164" fmla="*/ 474291 w 597389"/>
                  <a:gd name="connsiteY164" fmla="*/ 304302 h 515738"/>
                  <a:gd name="connsiteX165" fmla="*/ 474291 w 597389"/>
                  <a:gd name="connsiteY165" fmla="*/ 259514 h 515738"/>
                  <a:gd name="connsiteX166" fmla="*/ 480328 w 597389"/>
                  <a:gd name="connsiteY166" fmla="*/ 254346 h 515738"/>
                  <a:gd name="connsiteX167" fmla="*/ 408867 w 597389"/>
                  <a:gd name="connsiteY167" fmla="*/ 254346 h 515738"/>
                  <a:gd name="connsiteX168" fmla="*/ 451124 w 597389"/>
                  <a:gd name="connsiteY168" fmla="*/ 254346 h 515738"/>
                  <a:gd name="connsiteX169" fmla="*/ 457160 w 597389"/>
                  <a:gd name="connsiteY169" fmla="*/ 259514 h 515738"/>
                  <a:gd name="connsiteX170" fmla="*/ 457160 w 597389"/>
                  <a:gd name="connsiteY170" fmla="*/ 304302 h 515738"/>
                  <a:gd name="connsiteX171" fmla="*/ 451124 w 597389"/>
                  <a:gd name="connsiteY171" fmla="*/ 309470 h 515738"/>
                  <a:gd name="connsiteX172" fmla="*/ 408867 w 597389"/>
                  <a:gd name="connsiteY172" fmla="*/ 309470 h 515738"/>
                  <a:gd name="connsiteX173" fmla="*/ 403693 w 597389"/>
                  <a:gd name="connsiteY173" fmla="*/ 304302 h 515738"/>
                  <a:gd name="connsiteX174" fmla="*/ 403693 w 597389"/>
                  <a:gd name="connsiteY174" fmla="*/ 259514 h 515738"/>
                  <a:gd name="connsiteX175" fmla="*/ 408867 w 597389"/>
                  <a:gd name="connsiteY175" fmla="*/ 254346 h 515738"/>
                  <a:gd name="connsiteX176" fmla="*/ 342582 w 597389"/>
                  <a:gd name="connsiteY176" fmla="*/ 254346 h 515738"/>
                  <a:gd name="connsiteX177" fmla="*/ 384812 w 597389"/>
                  <a:gd name="connsiteY177" fmla="*/ 254346 h 515738"/>
                  <a:gd name="connsiteX178" fmla="*/ 390845 w 597389"/>
                  <a:gd name="connsiteY178" fmla="*/ 259514 h 515738"/>
                  <a:gd name="connsiteX179" fmla="*/ 390845 w 597389"/>
                  <a:gd name="connsiteY179" fmla="*/ 304302 h 515738"/>
                  <a:gd name="connsiteX180" fmla="*/ 384812 w 597389"/>
                  <a:gd name="connsiteY180" fmla="*/ 309470 h 515738"/>
                  <a:gd name="connsiteX181" fmla="*/ 342582 w 597389"/>
                  <a:gd name="connsiteY181" fmla="*/ 309470 h 515738"/>
                  <a:gd name="connsiteX182" fmla="*/ 336549 w 597389"/>
                  <a:gd name="connsiteY182" fmla="*/ 304302 h 515738"/>
                  <a:gd name="connsiteX183" fmla="*/ 336549 w 597389"/>
                  <a:gd name="connsiteY183" fmla="*/ 259514 h 515738"/>
                  <a:gd name="connsiteX184" fmla="*/ 342582 w 597389"/>
                  <a:gd name="connsiteY184" fmla="*/ 254346 h 515738"/>
                  <a:gd name="connsiteX185" fmla="*/ 271984 w 597389"/>
                  <a:gd name="connsiteY185" fmla="*/ 254346 h 515738"/>
                  <a:gd name="connsiteX186" fmla="*/ 314214 w 597389"/>
                  <a:gd name="connsiteY186" fmla="*/ 254346 h 515738"/>
                  <a:gd name="connsiteX187" fmla="*/ 320247 w 597389"/>
                  <a:gd name="connsiteY187" fmla="*/ 259514 h 515738"/>
                  <a:gd name="connsiteX188" fmla="*/ 320247 w 597389"/>
                  <a:gd name="connsiteY188" fmla="*/ 304302 h 515738"/>
                  <a:gd name="connsiteX189" fmla="*/ 314214 w 597389"/>
                  <a:gd name="connsiteY189" fmla="*/ 309470 h 515738"/>
                  <a:gd name="connsiteX190" fmla="*/ 271984 w 597389"/>
                  <a:gd name="connsiteY190" fmla="*/ 309470 h 515738"/>
                  <a:gd name="connsiteX191" fmla="*/ 265951 w 597389"/>
                  <a:gd name="connsiteY191" fmla="*/ 304302 h 515738"/>
                  <a:gd name="connsiteX192" fmla="*/ 265951 w 597389"/>
                  <a:gd name="connsiteY192" fmla="*/ 259514 h 515738"/>
                  <a:gd name="connsiteX193" fmla="*/ 271984 w 597389"/>
                  <a:gd name="connsiteY193" fmla="*/ 254346 h 515738"/>
                  <a:gd name="connsiteX194" fmla="*/ 205795 w 597389"/>
                  <a:gd name="connsiteY194" fmla="*/ 254346 h 515738"/>
                  <a:gd name="connsiteX195" fmla="*/ 247941 w 597389"/>
                  <a:gd name="connsiteY195" fmla="*/ 254346 h 515738"/>
                  <a:gd name="connsiteX196" fmla="*/ 253102 w 597389"/>
                  <a:gd name="connsiteY196" fmla="*/ 259514 h 515738"/>
                  <a:gd name="connsiteX197" fmla="*/ 253102 w 597389"/>
                  <a:gd name="connsiteY197" fmla="*/ 304302 h 515738"/>
                  <a:gd name="connsiteX198" fmla="*/ 247941 w 597389"/>
                  <a:gd name="connsiteY198" fmla="*/ 309470 h 515738"/>
                  <a:gd name="connsiteX199" fmla="*/ 205795 w 597389"/>
                  <a:gd name="connsiteY199" fmla="*/ 309470 h 515738"/>
                  <a:gd name="connsiteX200" fmla="*/ 199774 w 597389"/>
                  <a:gd name="connsiteY200" fmla="*/ 304302 h 515738"/>
                  <a:gd name="connsiteX201" fmla="*/ 199774 w 597389"/>
                  <a:gd name="connsiteY201" fmla="*/ 259514 h 515738"/>
                  <a:gd name="connsiteX202" fmla="*/ 205795 w 597389"/>
                  <a:gd name="connsiteY202" fmla="*/ 254346 h 515738"/>
                  <a:gd name="connsiteX203" fmla="*/ 135197 w 597389"/>
                  <a:gd name="connsiteY203" fmla="*/ 254346 h 515738"/>
                  <a:gd name="connsiteX204" fmla="*/ 177343 w 597389"/>
                  <a:gd name="connsiteY204" fmla="*/ 254346 h 515738"/>
                  <a:gd name="connsiteX205" fmla="*/ 182504 w 597389"/>
                  <a:gd name="connsiteY205" fmla="*/ 259514 h 515738"/>
                  <a:gd name="connsiteX206" fmla="*/ 182504 w 597389"/>
                  <a:gd name="connsiteY206" fmla="*/ 304302 h 515738"/>
                  <a:gd name="connsiteX207" fmla="*/ 177343 w 597389"/>
                  <a:gd name="connsiteY207" fmla="*/ 309470 h 515738"/>
                  <a:gd name="connsiteX208" fmla="*/ 135197 w 597389"/>
                  <a:gd name="connsiteY208" fmla="*/ 309470 h 515738"/>
                  <a:gd name="connsiteX209" fmla="*/ 129176 w 597389"/>
                  <a:gd name="connsiteY209" fmla="*/ 304302 h 515738"/>
                  <a:gd name="connsiteX210" fmla="*/ 129176 w 597389"/>
                  <a:gd name="connsiteY210" fmla="*/ 259514 h 515738"/>
                  <a:gd name="connsiteX211" fmla="*/ 135197 w 597389"/>
                  <a:gd name="connsiteY211" fmla="*/ 254346 h 515738"/>
                  <a:gd name="connsiteX212" fmla="*/ 68053 w 597389"/>
                  <a:gd name="connsiteY212" fmla="*/ 253517 h 515738"/>
                  <a:gd name="connsiteX213" fmla="*/ 110199 w 597389"/>
                  <a:gd name="connsiteY213" fmla="*/ 253517 h 515738"/>
                  <a:gd name="connsiteX214" fmla="*/ 115360 w 597389"/>
                  <a:gd name="connsiteY214" fmla="*/ 259542 h 515738"/>
                  <a:gd name="connsiteX215" fmla="*/ 115360 w 597389"/>
                  <a:gd name="connsiteY215" fmla="*/ 303444 h 515738"/>
                  <a:gd name="connsiteX216" fmla="*/ 110199 w 597389"/>
                  <a:gd name="connsiteY216" fmla="*/ 309470 h 515738"/>
                  <a:gd name="connsiteX217" fmla="*/ 68053 w 597389"/>
                  <a:gd name="connsiteY217" fmla="*/ 309470 h 515738"/>
                  <a:gd name="connsiteX218" fmla="*/ 62032 w 597389"/>
                  <a:gd name="connsiteY218" fmla="*/ 303444 h 515738"/>
                  <a:gd name="connsiteX219" fmla="*/ 62032 w 597389"/>
                  <a:gd name="connsiteY219" fmla="*/ 259542 h 515738"/>
                  <a:gd name="connsiteX220" fmla="*/ 68053 w 597389"/>
                  <a:gd name="connsiteY220" fmla="*/ 253517 h 515738"/>
                  <a:gd name="connsiteX221" fmla="*/ 34431 w 597389"/>
                  <a:gd name="connsiteY221" fmla="*/ 77360 h 515738"/>
                  <a:gd name="connsiteX222" fmla="*/ 34431 w 597389"/>
                  <a:gd name="connsiteY222" fmla="*/ 481356 h 515738"/>
                  <a:gd name="connsiteX223" fmla="*/ 562958 w 597389"/>
                  <a:gd name="connsiteY223" fmla="*/ 481356 h 515738"/>
                  <a:gd name="connsiteX224" fmla="*/ 562958 w 597389"/>
                  <a:gd name="connsiteY224" fmla="*/ 77360 h 515738"/>
                  <a:gd name="connsiteX225" fmla="*/ 529387 w 597389"/>
                  <a:gd name="connsiteY225" fmla="*/ 77360 h 515738"/>
                  <a:gd name="connsiteX226" fmla="*/ 529387 w 597389"/>
                  <a:gd name="connsiteY226" fmla="*/ 80799 h 515738"/>
                  <a:gd name="connsiteX227" fmla="*/ 537995 w 597389"/>
                  <a:gd name="connsiteY227" fmla="*/ 98850 h 515738"/>
                  <a:gd name="connsiteX228" fmla="*/ 514753 w 597389"/>
                  <a:gd name="connsiteY228" fmla="*/ 122058 h 515738"/>
                  <a:gd name="connsiteX229" fmla="*/ 491512 w 597389"/>
                  <a:gd name="connsiteY229" fmla="*/ 98850 h 515738"/>
                  <a:gd name="connsiteX230" fmla="*/ 500120 w 597389"/>
                  <a:gd name="connsiteY230" fmla="*/ 80799 h 515738"/>
                  <a:gd name="connsiteX231" fmla="*/ 500120 w 597389"/>
                  <a:gd name="connsiteY231" fmla="*/ 77360 h 515738"/>
                  <a:gd name="connsiteX232" fmla="*/ 307303 w 597389"/>
                  <a:gd name="connsiteY232" fmla="*/ 77360 h 515738"/>
                  <a:gd name="connsiteX233" fmla="*/ 307303 w 597389"/>
                  <a:gd name="connsiteY233" fmla="*/ 84237 h 515738"/>
                  <a:gd name="connsiteX234" fmla="*/ 315911 w 597389"/>
                  <a:gd name="connsiteY234" fmla="*/ 102288 h 515738"/>
                  <a:gd name="connsiteX235" fmla="*/ 292669 w 597389"/>
                  <a:gd name="connsiteY235" fmla="*/ 124636 h 515738"/>
                  <a:gd name="connsiteX236" fmla="*/ 270289 w 597389"/>
                  <a:gd name="connsiteY236" fmla="*/ 102288 h 515738"/>
                  <a:gd name="connsiteX237" fmla="*/ 278897 w 597389"/>
                  <a:gd name="connsiteY237" fmla="*/ 84237 h 515738"/>
                  <a:gd name="connsiteX238" fmla="*/ 278897 w 597389"/>
                  <a:gd name="connsiteY238" fmla="*/ 77360 h 515738"/>
                  <a:gd name="connsiteX239" fmla="*/ 86079 w 597389"/>
                  <a:gd name="connsiteY239" fmla="*/ 77360 h 515738"/>
                  <a:gd name="connsiteX240" fmla="*/ 86079 w 597389"/>
                  <a:gd name="connsiteY240" fmla="*/ 87675 h 515738"/>
                  <a:gd name="connsiteX241" fmla="*/ 94687 w 597389"/>
                  <a:gd name="connsiteY241" fmla="*/ 104866 h 515738"/>
                  <a:gd name="connsiteX242" fmla="*/ 71446 w 597389"/>
                  <a:gd name="connsiteY242" fmla="*/ 128075 h 515738"/>
                  <a:gd name="connsiteX243" fmla="*/ 48204 w 597389"/>
                  <a:gd name="connsiteY243" fmla="*/ 104866 h 515738"/>
                  <a:gd name="connsiteX244" fmla="*/ 56812 w 597389"/>
                  <a:gd name="connsiteY244" fmla="*/ 87675 h 515738"/>
                  <a:gd name="connsiteX245" fmla="*/ 56812 w 597389"/>
                  <a:gd name="connsiteY245" fmla="*/ 77360 h 515738"/>
                  <a:gd name="connsiteX246" fmla="*/ 68864 w 597389"/>
                  <a:gd name="connsiteY246" fmla="*/ 18051 h 515738"/>
                  <a:gd name="connsiteX247" fmla="*/ 68864 w 597389"/>
                  <a:gd name="connsiteY247" fmla="*/ 90254 h 515738"/>
                  <a:gd name="connsiteX248" fmla="*/ 65420 w 597389"/>
                  <a:gd name="connsiteY248" fmla="*/ 95411 h 515738"/>
                  <a:gd name="connsiteX249" fmla="*/ 60255 w 597389"/>
                  <a:gd name="connsiteY249" fmla="*/ 104866 h 515738"/>
                  <a:gd name="connsiteX250" fmla="*/ 71446 w 597389"/>
                  <a:gd name="connsiteY250" fmla="*/ 116900 h 515738"/>
                  <a:gd name="connsiteX251" fmla="*/ 83497 w 597389"/>
                  <a:gd name="connsiteY251" fmla="*/ 104866 h 515738"/>
                  <a:gd name="connsiteX252" fmla="*/ 77471 w 597389"/>
                  <a:gd name="connsiteY252" fmla="*/ 95411 h 515738"/>
                  <a:gd name="connsiteX253" fmla="*/ 74889 w 597389"/>
                  <a:gd name="connsiteY253" fmla="*/ 90254 h 515738"/>
                  <a:gd name="connsiteX254" fmla="*/ 74889 w 597389"/>
                  <a:gd name="connsiteY254" fmla="*/ 18051 h 515738"/>
                  <a:gd name="connsiteX255" fmla="*/ 290087 w 597389"/>
                  <a:gd name="connsiteY255" fmla="*/ 15472 h 515738"/>
                  <a:gd name="connsiteX256" fmla="*/ 290087 w 597389"/>
                  <a:gd name="connsiteY256" fmla="*/ 86816 h 515738"/>
                  <a:gd name="connsiteX257" fmla="*/ 287504 w 597389"/>
                  <a:gd name="connsiteY257" fmla="*/ 91973 h 515738"/>
                  <a:gd name="connsiteX258" fmla="*/ 281479 w 597389"/>
                  <a:gd name="connsiteY258" fmla="*/ 102288 h 515738"/>
                  <a:gd name="connsiteX259" fmla="*/ 292669 w 597389"/>
                  <a:gd name="connsiteY259" fmla="*/ 113462 h 515738"/>
                  <a:gd name="connsiteX260" fmla="*/ 304720 w 597389"/>
                  <a:gd name="connsiteY260" fmla="*/ 102288 h 515738"/>
                  <a:gd name="connsiteX261" fmla="*/ 298695 w 597389"/>
                  <a:gd name="connsiteY261" fmla="*/ 91973 h 515738"/>
                  <a:gd name="connsiteX262" fmla="*/ 296112 w 597389"/>
                  <a:gd name="connsiteY262" fmla="*/ 86816 h 515738"/>
                  <a:gd name="connsiteX263" fmla="*/ 296112 w 597389"/>
                  <a:gd name="connsiteY263" fmla="*/ 15472 h 515738"/>
                  <a:gd name="connsiteX264" fmla="*/ 511310 w 597389"/>
                  <a:gd name="connsiteY264" fmla="*/ 12034 h 515738"/>
                  <a:gd name="connsiteX265" fmla="*/ 511310 w 597389"/>
                  <a:gd name="connsiteY265" fmla="*/ 84237 h 515738"/>
                  <a:gd name="connsiteX266" fmla="*/ 508728 w 597389"/>
                  <a:gd name="connsiteY266" fmla="*/ 88535 h 515738"/>
                  <a:gd name="connsiteX267" fmla="*/ 502702 w 597389"/>
                  <a:gd name="connsiteY267" fmla="*/ 98850 h 515738"/>
                  <a:gd name="connsiteX268" fmla="*/ 514753 w 597389"/>
                  <a:gd name="connsiteY268" fmla="*/ 110024 h 515738"/>
                  <a:gd name="connsiteX269" fmla="*/ 525944 w 597389"/>
                  <a:gd name="connsiteY269" fmla="*/ 98850 h 515738"/>
                  <a:gd name="connsiteX270" fmla="*/ 519918 w 597389"/>
                  <a:gd name="connsiteY270" fmla="*/ 88535 h 515738"/>
                  <a:gd name="connsiteX271" fmla="*/ 517336 w 597389"/>
                  <a:gd name="connsiteY271" fmla="*/ 84237 h 515738"/>
                  <a:gd name="connsiteX272" fmla="*/ 517336 w 597389"/>
                  <a:gd name="connsiteY272" fmla="*/ 12034 h 515738"/>
                  <a:gd name="connsiteX273" fmla="*/ 506145 w 597389"/>
                  <a:gd name="connsiteY273" fmla="*/ 0 h 515738"/>
                  <a:gd name="connsiteX274" fmla="*/ 523361 w 597389"/>
                  <a:gd name="connsiteY274" fmla="*/ 0 h 515738"/>
                  <a:gd name="connsiteX275" fmla="*/ 529387 w 597389"/>
                  <a:gd name="connsiteY275" fmla="*/ 6017 h 515738"/>
                  <a:gd name="connsiteX276" fmla="*/ 529387 w 597389"/>
                  <a:gd name="connsiteY276" fmla="*/ 42978 h 515738"/>
                  <a:gd name="connsiteX277" fmla="*/ 597389 w 597389"/>
                  <a:gd name="connsiteY277" fmla="*/ 42978 h 515738"/>
                  <a:gd name="connsiteX278" fmla="*/ 597389 w 597389"/>
                  <a:gd name="connsiteY278" fmla="*/ 515738 h 515738"/>
                  <a:gd name="connsiteX279" fmla="*/ 0 w 597389"/>
                  <a:gd name="connsiteY279" fmla="*/ 515738 h 515738"/>
                  <a:gd name="connsiteX280" fmla="*/ 0 w 597389"/>
                  <a:gd name="connsiteY280" fmla="*/ 42978 h 515738"/>
                  <a:gd name="connsiteX281" fmla="*/ 56812 w 597389"/>
                  <a:gd name="connsiteY281" fmla="*/ 42978 h 515738"/>
                  <a:gd name="connsiteX282" fmla="*/ 56812 w 597389"/>
                  <a:gd name="connsiteY282" fmla="*/ 12893 h 515738"/>
                  <a:gd name="connsiteX283" fmla="*/ 62838 w 597389"/>
                  <a:gd name="connsiteY283" fmla="*/ 6876 h 515738"/>
                  <a:gd name="connsiteX284" fmla="*/ 80054 w 597389"/>
                  <a:gd name="connsiteY284" fmla="*/ 6876 h 515738"/>
                  <a:gd name="connsiteX285" fmla="*/ 86079 w 597389"/>
                  <a:gd name="connsiteY285" fmla="*/ 12893 h 515738"/>
                  <a:gd name="connsiteX286" fmla="*/ 86079 w 597389"/>
                  <a:gd name="connsiteY286" fmla="*/ 42978 h 515738"/>
                  <a:gd name="connsiteX287" fmla="*/ 278897 w 597389"/>
                  <a:gd name="connsiteY287" fmla="*/ 42978 h 515738"/>
                  <a:gd name="connsiteX288" fmla="*/ 278897 w 597389"/>
                  <a:gd name="connsiteY288" fmla="*/ 9455 h 515738"/>
                  <a:gd name="connsiteX289" fmla="*/ 284061 w 597389"/>
                  <a:gd name="connsiteY289" fmla="*/ 3438 h 515738"/>
                  <a:gd name="connsiteX290" fmla="*/ 302138 w 597389"/>
                  <a:gd name="connsiteY290" fmla="*/ 3438 h 515738"/>
                  <a:gd name="connsiteX291" fmla="*/ 307303 w 597389"/>
                  <a:gd name="connsiteY291" fmla="*/ 9455 h 515738"/>
                  <a:gd name="connsiteX292" fmla="*/ 307303 w 597389"/>
                  <a:gd name="connsiteY292" fmla="*/ 42978 h 515738"/>
                  <a:gd name="connsiteX293" fmla="*/ 500120 w 597389"/>
                  <a:gd name="connsiteY293" fmla="*/ 42978 h 515738"/>
                  <a:gd name="connsiteX294" fmla="*/ 500120 w 597389"/>
                  <a:gd name="connsiteY294" fmla="*/ 6017 h 515738"/>
                  <a:gd name="connsiteX295" fmla="*/ 506145 w 597389"/>
                  <a:gd name="connsiteY295" fmla="*/ 0 h 51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597389" h="515738">
                    <a:moveTo>
                      <a:pt x="210956" y="402284"/>
                    </a:moveTo>
                    <a:lnTo>
                      <a:pt x="210956" y="435773"/>
                    </a:lnTo>
                    <a:lnTo>
                      <a:pt x="241921" y="435773"/>
                    </a:lnTo>
                    <a:lnTo>
                      <a:pt x="241921" y="402284"/>
                    </a:lnTo>
                    <a:close/>
                    <a:moveTo>
                      <a:pt x="140358" y="402284"/>
                    </a:moveTo>
                    <a:lnTo>
                      <a:pt x="140358" y="435773"/>
                    </a:lnTo>
                    <a:lnTo>
                      <a:pt x="171323" y="435773"/>
                    </a:lnTo>
                    <a:lnTo>
                      <a:pt x="171323" y="402284"/>
                    </a:lnTo>
                    <a:close/>
                    <a:moveTo>
                      <a:pt x="73214" y="402284"/>
                    </a:moveTo>
                    <a:lnTo>
                      <a:pt x="73214" y="434915"/>
                    </a:lnTo>
                    <a:lnTo>
                      <a:pt x="104179" y="434915"/>
                    </a:lnTo>
                    <a:lnTo>
                      <a:pt x="104179" y="402284"/>
                    </a:lnTo>
                    <a:close/>
                    <a:moveTo>
                      <a:pt x="205795" y="391121"/>
                    </a:moveTo>
                    <a:lnTo>
                      <a:pt x="247941" y="391121"/>
                    </a:lnTo>
                    <a:cubicBezTo>
                      <a:pt x="250522" y="391121"/>
                      <a:pt x="253102" y="393697"/>
                      <a:pt x="253102" y="397132"/>
                    </a:cubicBezTo>
                    <a:lnTo>
                      <a:pt x="253102" y="440925"/>
                    </a:lnTo>
                    <a:cubicBezTo>
                      <a:pt x="253102" y="444360"/>
                      <a:pt x="250522" y="446936"/>
                      <a:pt x="247941" y="446936"/>
                    </a:cubicBezTo>
                    <a:lnTo>
                      <a:pt x="205795" y="446936"/>
                    </a:lnTo>
                    <a:cubicBezTo>
                      <a:pt x="202355" y="446936"/>
                      <a:pt x="199774" y="444360"/>
                      <a:pt x="199774" y="440925"/>
                    </a:cubicBezTo>
                    <a:lnTo>
                      <a:pt x="199774" y="397132"/>
                    </a:lnTo>
                    <a:cubicBezTo>
                      <a:pt x="199774" y="393697"/>
                      <a:pt x="202355" y="391121"/>
                      <a:pt x="205795" y="391121"/>
                    </a:cubicBezTo>
                    <a:close/>
                    <a:moveTo>
                      <a:pt x="135197" y="391121"/>
                    </a:moveTo>
                    <a:lnTo>
                      <a:pt x="177343" y="391121"/>
                    </a:lnTo>
                    <a:cubicBezTo>
                      <a:pt x="179924" y="391121"/>
                      <a:pt x="182504" y="393697"/>
                      <a:pt x="182504" y="397132"/>
                    </a:cubicBezTo>
                    <a:lnTo>
                      <a:pt x="182504" y="440925"/>
                    </a:lnTo>
                    <a:cubicBezTo>
                      <a:pt x="182504" y="444360"/>
                      <a:pt x="179924" y="446936"/>
                      <a:pt x="177343" y="446936"/>
                    </a:cubicBezTo>
                    <a:lnTo>
                      <a:pt x="135197" y="446936"/>
                    </a:lnTo>
                    <a:cubicBezTo>
                      <a:pt x="131757" y="446936"/>
                      <a:pt x="129176" y="444360"/>
                      <a:pt x="129176" y="440925"/>
                    </a:cubicBezTo>
                    <a:lnTo>
                      <a:pt x="129176" y="397132"/>
                    </a:lnTo>
                    <a:cubicBezTo>
                      <a:pt x="129176" y="393697"/>
                      <a:pt x="131757" y="391121"/>
                      <a:pt x="135197" y="391121"/>
                    </a:cubicBezTo>
                    <a:close/>
                    <a:moveTo>
                      <a:pt x="68053" y="391121"/>
                    </a:moveTo>
                    <a:lnTo>
                      <a:pt x="110199" y="391121"/>
                    </a:lnTo>
                    <a:cubicBezTo>
                      <a:pt x="112780" y="391121"/>
                      <a:pt x="115360" y="393697"/>
                      <a:pt x="115360" y="396273"/>
                    </a:cubicBezTo>
                    <a:lnTo>
                      <a:pt x="115360" y="440925"/>
                    </a:lnTo>
                    <a:cubicBezTo>
                      <a:pt x="115360" y="444360"/>
                      <a:pt x="112780" y="446936"/>
                      <a:pt x="110199" y="446936"/>
                    </a:cubicBezTo>
                    <a:lnTo>
                      <a:pt x="68053" y="446936"/>
                    </a:lnTo>
                    <a:cubicBezTo>
                      <a:pt x="64613" y="446936"/>
                      <a:pt x="62032" y="444360"/>
                      <a:pt x="62032" y="440925"/>
                    </a:cubicBezTo>
                    <a:lnTo>
                      <a:pt x="62032" y="396273"/>
                    </a:lnTo>
                    <a:cubicBezTo>
                      <a:pt x="62032" y="393697"/>
                      <a:pt x="64613" y="391121"/>
                      <a:pt x="68053" y="391121"/>
                    </a:cubicBezTo>
                    <a:close/>
                    <a:moveTo>
                      <a:pt x="485502" y="335284"/>
                    </a:moveTo>
                    <a:lnTo>
                      <a:pt x="485502" y="367932"/>
                    </a:lnTo>
                    <a:lnTo>
                      <a:pt x="516547" y="367932"/>
                    </a:lnTo>
                    <a:lnTo>
                      <a:pt x="516547" y="335284"/>
                    </a:lnTo>
                    <a:close/>
                    <a:moveTo>
                      <a:pt x="414904" y="335284"/>
                    </a:moveTo>
                    <a:lnTo>
                      <a:pt x="414904" y="367932"/>
                    </a:lnTo>
                    <a:lnTo>
                      <a:pt x="445949" y="367932"/>
                    </a:lnTo>
                    <a:lnTo>
                      <a:pt x="445949" y="335284"/>
                    </a:lnTo>
                    <a:close/>
                    <a:moveTo>
                      <a:pt x="348615" y="335284"/>
                    </a:moveTo>
                    <a:lnTo>
                      <a:pt x="348615" y="367932"/>
                    </a:lnTo>
                    <a:lnTo>
                      <a:pt x="379641" y="367932"/>
                    </a:lnTo>
                    <a:lnTo>
                      <a:pt x="379641" y="335284"/>
                    </a:lnTo>
                    <a:close/>
                    <a:moveTo>
                      <a:pt x="278017" y="335284"/>
                    </a:moveTo>
                    <a:lnTo>
                      <a:pt x="278017" y="367932"/>
                    </a:lnTo>
                    <a:lnTo>
                      <a:pt x="308181" y="367932"/>
                    </a:lnTo>
                    <a:lnTo>
                      <a:pt x="308181" y="335284"/>
                    </a:lnTo>
                    <a:close/>
                    <a:moveTo>
                      <a:pt x="210956" y="335284"/>
                    </a:moveTo>
                    <a:lnTo>
                      <a:pt x="210956" y="367932"/>
                    </a:lnTo>
                    <a:lnTo>
                      <a:pt x="241921" y="367932"/>
                    </a:lnTo>
                    <a:lnTo>
                      <a:pt x="241921" y="335284"/>
                    </a:lnTo>
                    <a:close/>
                    <a:moveTo>
                      <a:pt x="140358" y="335284"/>
                    </a:moveTo>
                    <a:lnTo>
                      <a:pt x="140358" y="367932"/>
                    </a:lnTo>
                    <a:lnTo>
                      <a:pt x="171323" y="367932"/>
                    </a:lnTo>
                    <a:lnTo>
                      <a:pt x="171323" y="335284"/>
                    </a:lnTo>
                    <a:close/>
                    <a:moveTo>
                      <a:pt x="73214" y="335199"/>
                    </a:moveTo>
                    <a:lnTo>
                      <a:pt x="73214" y="367910"/>
                    </a:lnTo>
                    <a:lnTo>
                      <a:pt x="104179" y="367910"/>
                    </a:lnTo>
                    <a:lnTo>
                      <a:pt x="104179" y="335199"/>
                    </a:lnTo>
                    <a:close/>
                    <a:moveTo>
                      <a:pt x="480328" y="324115"/>
                    </a:moveTo>
                    <a:lnTo>
                      <a:pt x="522584" y="324115"/>
                    </a:lnTo>
                    <a:cubicBezTo>
                      <a:pt x="525171" y="324115"/>
                      <a:pt x="527758" y="326692"/>
                      <a:pt x="527758" y="329270"/>
                    </a:cubicBezTo>
                    <a:lnTo>
                      <a:pt x="527758" y="373946"/>
                    </a:lnTo>
                    <a:cubicBezTo>
                      <a:pt x="527758" y="376523"/>
                      <a:pt x="525171" y="379101"/>
                      <a:pt x="522584" y="379101"/>
                    </a:cubicBezTo>
                    <a:lnTo>
                      <a:pt x="480328" y="379101"/>
                    </a:lnTo>
                    <a:cubicBezTo>
                      <a:pt x="476878" y="379101"/>
                      <a:pt x="474291" y="376523"/>
                      <a:pt x="474291" y="373946"/>
                    </a:cubicBezTo>
                    <a:lnTo>
                      <a:pt x="474291" y="329270"/>
                    </a:lnTo>
                    <a:cubicBezTo>
                      <a:pt x="474291" y="326692"/>
                      <a:pt x="476878" y="324115"/>
                      <a:pt x="480328" y="324115"/>
                    </a:cubicBezTo>
                    <a:close/>
                    <a:moveTo>
                      <a:pt x="408867" y="324115"/>
                    </a:moveTo>
                    <a:lnTo>
                      <a:pt x="451124" y="324115"/>
                    </a:lnTo>
                    <a:cubicBezTo>
                      <a:pt x="454573" y="324115"/>
                      <a:pt x="457160" y="326692"/>
                      <a:pt x="457160" y="329270"/>
                    </a:cubicBezTo>
                    <a:lnTo>
                      <a:pt x="457160" y="373946"/>
                    </a:lnTo>
                    <a:cubicBezTo>
                      <a:pt x="457160" y="376523"/>
                      <a:pt x="454573" y="379101"/>
                      <a:pt x="451124" y="379101"/>
                    </a:cubicBezTo>
                    <a:lnTo>
                      <a:pt x="408867" y="379101"/>
                    </a:lnTo>
                    <a:cubicBezTo>
                      <a:pt x="406280" y="379101"/>
                      <a:pt x="403693" y="376523"/>
                      <a:pt x="403693" y="373946"/>
                    </a:cubicBezTo>
                    <a:lnTo>
                      <a:pt x="403693" y="329270"/>
                    </a:lnTo>
                    <a:cubicBezTo>
                      <a:pt x="403693" y="326692"/>
                      <a:pt x="406280" y="324115"/>
                      <a:pt x="408867" y="324115"/>
                    </a:cubicBezTo>
                    <a:close/>
                    <a:moveTo>
                      <a:pt x="342582" y="324115"/>
                    </a:moveTo>
                    <a:lnTo>
                      <a:pt x="384812" y="324115"/>
                    </a:lnTo>
                    <a:cubicBezTo>
                      <a:pt x="388260" y="324115"/>
                      <a:pt x="390845" y="326692"/>
                      <a:pt x="390845" y="329270"/>
                    </a:cubicBezTo>
                    <a:lnTo>
                      <a:pt x="390845" y="373946"/>
                    </a:lnTo>
                    <a:cubicBezTo>
                      <a:pt x="390845" y="376523"/>
                      <a:pt x="388260" y="379101"/>
                      <a:pt x="384812" y="379101"/>
                    </a:cubicBezTo>
                    <a:lnTo>
                      <a:pt x="342582" y="379101"/>
                    </a:lnTo>
                    <a:cubicBezTo>
                      <a:pt x="339135" y="379101"/>
                      <a:pt x="336549" y="376523"/>
                      <a:pt x="336549" y="373946"/>
                    </a:cubicBezTo>
                    <a:lnTo>
                      <a:pt x="336549" y="329270"/>
                    </a:lnTo>
                    <a:cubicBezTo>
                      <a:pt x="336549" y="326692"/>
                      <a:pt x="339135" y="324115"/>
                      <a:pt x="342582" y="324115"/>
                    </a:cubicBezTo>
                    <a:close/>
                    <a:moveTo>
                      <a:pt x="271984" y="324115"/>
                    </a:moveTo>
                    <a:lnTo>
                      <a:pt x="314214" y="324115"/>
                    </a:lnTo>
                    <a:cubicBezTo>
                      <a:pt x="317662" y="324115"/>
                      <a:pt x="320247" y="326692"/>
                      <a:pt x="320247" y="329270"/>
                    </a:cubicBezTo>
                    <a:lnTo>
                      <a:pt x="320247" y="373946"/>
                    </a:lnTo>
                    <a:cubicBezTo>
                      <a:pt x="320247" y="376523"/>
                      <a:pt x="317662" y="379101"/>
                      <a:pt x="314214" y="379101"/>
                    </a:cubicBezTo>
                    <a:lnTo>
                      <a:pt x="271984" y="379101"/>
                    </a:lnTo>
                    <a:cubicBezTo>
                      <a:pt x="268537" y="379101"/>
                      <a:pt x="265951" y="376523"/>
                      <a:pt x="265951" y="373946"/>
                    </a:cubicBezTo>
                    <a:lnTo>
                      <a:pt x="265951" y="329270"/>
                    </a:lnTo>
                    <a:cubicBezTo>
                      <a:pt x="265951" y="326692"/>
                      <a:pt x="268537" y="324115"/>
                      <a:pt x="271984" y="324115"/>
                    </a:cubicBezTo>
                    <a:close/>
                    <a:moveTo>
                      <a:pt x="205795" y="324115"/>
                    </a:moveTo>
                    <a:lnTo>
                      <a:pt x="247941" y="324115"/>
                    </a:lnTo>
                    <a:cubicBezTo>
                      <a:pt x="250522" y="324115"/>
                      <a:pt x="253102" y="326692"/>
                      <a:pt x="253102" y="329270"/>
                    </a:cubicBezTo>
                    <a:lnTo>
                      <a:pt x="253102" y="373946"/>
                    </a:lnTo>
                    <a:cubicBezTo>
                      <a:pt x="253102" y="376523"/>
                      <a:pt x="250522" y="379101"/>
                      <a:pt x="247941" y="379101"/>
                    </a:cubicBezTo>
                    <a:lnTo>
                      <a:pt x="205795" y="379101"/>
                    </a:lnTo>
                    <a:cubicBezTo>
                      <a:pt x="202355" y="379101"/>
                      <a:pt x="199774" y="376523"/>
                      <a:pt x="199774" y="373946"/>
                    </a:cubicBezTo>
                    <a:lnTo>
                      <a:pt x="199774" y="329270"/>
                    </a:lnTo>
                    <a:cubicBezTo>
                      <a:pt x="199774" y="326692"/>
                      <a:pt x="202355" y="324115"/>
                      <a:pt x="205795" y="324115"/>
                    </a:cubicBezTo>
                    <a:close/>
                    <a:moveTo>
                      <a:pt x="135197" y="324115"/>
                    </a:moveTo>
                    <a:lnTo>
                      <a:pt x="177343" y="324115"/>
                    </a:lnTo>
                    <a:cubicBezTo>
                      <a:pt x="179924" y="324115"/>
                      <a:pt x="182504" y="326692"/>
                      <a:pt x="182504" y="329270"/>
                    </a:cubicBezTo>
                    <a:lnTo>
                      <a:pt x="182504" y="373946"/>
                    </a:lnTo>
                    <a:cubicBezTo>
                      <a:pt x="182504" y="376523"/>
                      <a:pt x="179924" y="379101"/>
                      <a:pt x="177343" y="379101"/>
                    </a:cubicBezTo>
                    <a:lnTo>
                      <a:pt x="135197" y="379101"/>
                    </a:lnTo>
                    <a:cubicBezTo>
                      <a:pt x="131757" y="379101"/>
                      <a:pt x="129176" y="376523"/>
                      <a:pt x="129176" y="373946"/>
                    </a:cubicBezTo>
                    <a:lnTo>
                      <a:pt x="129176" y="329270"/>
                    </a:lnTo>
                    <a:cubicBezTo>
                      <a:pt x="129176" y="326692"/>
                      <a:pt x="131757" y="324115"/>
                      <a:pt x="135197" y="324115"/>
                    </a:cubicBezTo>
                    <a:close/>
                    <a:moveTo>
                      <a:pt x="68053" y="323148"/>
                    </a:moveTo>
                    <a:lnTo>
                      <a:pt x="110199" y="323148"/>
                    </a:lnTo>
                    <a:cubicBezTo>
                      <a:pt x="112780" y="323148"/>
                      <a:pt x="115360" y="325730"/>
                      <a:pt x="115360" y="329173"/>
                    </a:cubicBezTo>
                    <a:lnTo>
                      <a:pt x="115360" y="373075"/>
                    </a:lnTo>
                    <a:cubicBezTo>
                      <a:pt x="115360" y="376518"/>
                      <a:pt x="112780" y="379101"/>
                      <a:pt x="110199" y="379101"/>
                    </a:cubicBezTo>
                    <a:lnTo>
                      <a:pt x="68053" y="379101"/>
                    </a:lnTo>
                    <a:cubicBezTo>
                      <a:pt x="64613" y="379101"/>
                      <a:pt x="62032" y="376518"/>
                      <a:pt x="62032" y="373075"/>
                    </a:cubicBezTo>
                    <a:lnTo>
                      <a:pt x="62032" y="329173"/>
                    </a:lnTo>
                    <a:cubicBezTo>
                      <a:pt x="62032" y="325730"/>
                      <a:pt x="64613" y="323148"/>
                      <a:pt x="68053" y="323148"/>
                    </a:cubicBezTo>
                    <a:close/>
                    <a:moveTo>
                      <a:pt x="73214" y="265568"/>
                    </a:moveTo>
                    <a:lnTo>
                      <a:pt x="73214" y="298279"/>
                    </a:lnTo>
                    <a:lnTo>
                      <a:pt x="104179" y="298279"/>
                    </a:lnTo>
                    <a:lnTo>
                      <a:pt x="104179" y="265568"/>
                    </a:lnTo>
                    <a:close/>
                    <a:moveTo>
                      <a:pt x="485502" y="265543"/>
                    </a:moveTo>
                    <a:lnTo>
                      <a:pt x="485502" y="298273"/>
                    </a:lnTo>
                    <a:lnTo>
                      <a:pt x="516547" y="298273"/>
                    </a:lnTo>
                    <a:lnTo>
                      <a:pt x="516547" y="265543"/>
                    </a:lnTo>
                    <a:close/>
                    <a:moveTo>
                      <a:pt x="414904" y="265543"/>
                    </a:moveTo>
                    <a:lnTo>
                      <a:pt x="414904" y="298273"/>
                    </a:lnTo>
                    <a:lnTo>
                      <a:pt x="445949" y="298273"/>
                    </a:lnTo>
                    <a:lnTo>
                      <a:pt x="445949" y="265543"/>
                    </a:lnTo>
                    <a:close/>
                    <a:moveTo>
                      <a:pt x="348615" y="265543"/>
                    </a:moveTo>
                    <a:lnTo>
                      <a:pt x="348615" y="298273"/>
                    </a:lnTo>
                    <a:lnTo>
                      <a:pt x="379641" y="298273"/>
                    </a:lnTo>
                    <a:lnTo>
                      <a:pt x="379641" y="265543"/>
                    </a:lnTo>
                    <a:close/>
                    <a:moveTo>
                      <a:pt x="278017" y="265543"/>
                    </a:moveTo>
                    <a:lnTo>
                      <a:pt x="278017" y="298273"/>
                    </a:lnTo>
                    <a:lnTo>
                      <a:pt x="308181" y="298273"/>
                    </a:lnTo>
                    <a:lnTo>
                      <a:pt x="308181" y="265543"/>
                    </a:lnTo>
                    <a:close/>
                    <a:moveTo>
                      <a:pt x="210956" y="265543"/>
                    </a:moveTo>
                    <a:lnTo>
                      <a:pt x="210956" y="298273"/>
                    </a:lnTo>
                    <a:lnTo>
                      <a:pt x="241921" y="298273"/>
                    </a:lnTo>
                    <a:lnTo>
                      <a:pt x="241921" y="265543"/>
                    </a:lnTo>
                    <a:close/>
                    <a:moveTo>
                      <a:pt x="140358" y="265543"/>
                    </a:moveTo>
                    <a:lnTo>
                      <a:pt x="140358" y="298273"/>
                    </a:lnTo>
                    <a:lnTo>
                      <a:pt x="171323" y="298273"/>
                    </a:lnTo>
                    <a:lnTo>
                      <a:pt x="171323" y="265543"/>
                    </a:lnTo>
                    <a:close/>
                    <a:moveTo>
                      <a:pt x="480328" y="254346"/>
                    </a:moveTo>
                    <a:lnTo>
                      <a:pt x="522584" y="254346"/>
                    </a:lnTo>
                    <a:cubicBezTo>
                      <a:pt x="525171" y="254346"/>
                      <a:pt x="527758" y="256930"/>
                      <a:pt x="527758" y="259514"/>
                    </a:cubicBezTo>
                    <a:lnTo>
                      <a:pt x="527758" y="304302"/>
                    </a:lnTo>
                    <a:cubicBezTo>
                      <a:pt x="527758" y="306886"/>
                      <a:pt x="525171" y="309470"/>
                      <a:pt x="522584" y="309470"/>
                    </a:cubicBezTo>
                    <a:lnTo>
                      <a:pt x="480328" y="309470"/>
                    </a:lnTo>
                    <a:cubicBezTo>
                      <a:pt x="476878" y="309470"/>
                      <a:pt x="474291" y="306886"/>
                      <a:pt x="474291" y="304302"/>
                    </a:cubicBezTo>
                    <a:lnTo>
                      <a:pt x="474291" y="259514"/>
                    </a:lnTo>
                    <a:cubicBezTo>
                      <a:pt x="474291" y="256930"/>
                      <a:pt x="476878" y="254346"/>
                      <a:pt x="480328" y="254346"/>
                    </a:cubicBezTo>
                    <a:close/>
                    <a:moveTo>
                      <a:pt x="408867" y="254346"/>
                    </a:moveTo>
                    <a:lnTo>
                      <a:pt x="451124" y="254346"/>
                    </a:lnTo>
                    <a:cubicBezTo>
                      <a:pt x="454573" y="254346"/>
                      <a:pt x="457160" y="256930"/>
                      <a:pt x="457160" y="259514"/>
                    </a:cubicBezTo>
                    <a:lnTo>
                      <a:pt x="457160" y="304302"/>
                    </a:lnTo>
                    <a:cubicBezTo>
                      <a:pt x="457160" y="306886"/>
                      <a:pt x="454573" y="309470"/>
                      <a:pt x="451124" y="309470"/>
                    </a:cubicBezTo>
                    <a:lnTo>
                      <a:pt x="408867" y="309470"/>
                    </a:lnTo>
                    <a:cubicBezTo>
                      <a:pt x="406280" y="309470"/>
                      <a:pt x="403693" y="306886"/>
                      <a:pt x="403693" y="304302"/>
                    </a:cubicBezTo>
                    <a:lnTo>
                      <a:pt x="403693" y="259514"/>
                    </a:lnTo>
                    <a:cubicBezTo>
                      <a:pt x="403693" y="256930"/>
                      <a:pt x="406280" y="254346"/>
                      <a:pt x="408867" y="254346"/>
                    </a:cubicBezTo>
                    <a:close/>
                    <a:moveTo>
                      <a:pt x="342582" y="254346"/>
                    </a:moveTo>
                    <a:lnTo>
                      <a:pt x="384812" y="254346"/>
                    </a:lnTo>
                    <a:cubicBezTo>
                      <a:pt x="388260" y="254346"/>
                      <a:pt x="390845" y="256930"/>
                      <a:pt x="390845" y="259514"/>
                    </a:cubicBezTo>
                    <a:lnTo>
                      <a:pt x="390845" y="304302"/>
                    </a:lnTo>
                    <a:cubicBezTo>
                      <a:pt x="390845" y="306886"/>
                      <a:pt x="388260" y="309470"/>
                      <a:pt x="384812" y="309470"/>
                    </a:cubicBezTo>
                    <a:lnTo>
                      <a:pt x="342582" y="309470"/>
                    </a:lnTo>
                    <a:cubicBezTo>
                      <a:pt x="339135" y="309470"/>
                      <a:pt x="336549" y="306886"/>
                      <a:pt x="336549" y="304302"/>
                    </a:cubicBezTo>
                    <a:lnTo>
                      <a:pt x="336549" y="259514"/>
                    </a:lnTo>
                    <a:cubicBezTo>
                      <a:pt x="336549" y="256930"/>
                      <a:pt x="339135" y="254346"/>
                      <a:pt x="342582" y="254346"/>
                    </a:cubicBezTo>
                    <a:close/>
                    <a:moveTo>
                      <a:pt x="271984" y="254346"/>
                    </a:moveTo>
                    <a:lnTo>
                      <a:pt x="314214" y="254346"/>
                    </a:lnTo>
                    <a:cubicBezTo>
                      <a:pt x="317662" y="254346"/>
                      <a:pt x="320247" y="256930"/>
                      <a:pt x="320247" y="259514"/>
                    </a:cubicBezTo>
                    <a:lnTo>
                      <a:pt x="320247" y="304302"/>
                    </a:lnTo>
                    <a:cubicBezTo>
                      <a:pt x="320247" y="306886"/>
                      <a:pt x="317662" y="309470"/>
                      <a:pt x="314214" y="309470"/>
                    </a:cubicBezTo>
                    <a:lnTo>
                      <a:pt x="271984" y="309470"/>
                    </a:lnTo>
                    <a:cubicBezTo>
                      <a:pt x="268537" y="309470"/>
                      <a:pt x="265951" y="306886"/>
                      <a:pt x="265951" y="304302"/>
                    </a:cubicBezTo>
                    <a:lnTo>
                      <a:pt x="265951" y="259514"/>
                    </a:lnTo>
                    <a:cubicBezTo>
                      <a:pt x="265951" y="256930"/>
                      <a:pt x="268537" y="254346"/>
                      <a:pt x="271984" y="254346"/>
                    </a:cubicBezTo>
                    <a:close/>
                    <a:moveTo>
                      <a:pt x="205795" y="254346"/>
                    </a:moveTo>
                    <a:lnTo>
                      <a:pt x="247941" y="254346"/>
                    </a:lnTo>
                    <a:cubicBezTo>
                      <a:pt x="250522" y="254346"/>
                      <a:pt x="253102" y="256930"/>
                      <a:pt x="253102" y="259514"/>
                    </a:cubicBezTo>
                    <a:lnTo>
                      <a:pt x="253102" y="304302"/>
                    </a:lnTo>
                    <a:cubicBezTo>
                      <a:pt x="253102" y="306886"/>
                      <a:pt x="250522" y="309470"/>
                      <a:pt x="247941" y="309470"/>
                    </a:cubicBezTo>
                    <a:lnTo>
                      <a:pt x="205795" y="309470"/>
                    </a:lnTo>
                    <a:cubicBezTo>
                      <a:pt x="202355" y="309470"/>
                      <a:pt x="199774" y="306886"/>
                      <a:pt x="199774" y="304302"/>
                    </a:cubicBezTo>
                    <a:lnTo>
                      <a:pt x="199774" y="259514"/>
                    </a:lnTo>
                    <a:cubicBezTo>
                      <a:pt x="199774" y="256930"/>
                      <a:pt x="202355" y="254346"/>
                      <a:pt x="205795" y="254346"/>
                    </a:cubicBezTo>
                    <a:close/>
                    <a:moveTo>
                      <a:pt x="135197" y="254346"/>
                    </a:moveTo>
                    <a:lnTo>
                      <a:pt x="177343" y="254346"/>
                    </a:lnTo>
                    <a:cubicBezTo>
                      <a:pt x="179924" y="254346"/>
                      <a:pt x="182504" y="256930"/>
                      <a:pt x="182504" y="259514"/>
                    </a:cubicBezTo>
                    <a:lnTo>
                      <a:pt x="182504" y="304302"/>
                    </a:lnTo>
                    <a:cubicBezTo>
                      <a:pt x="182504" y="306886"/>
                      <a:pt x="179924" y="309470"/>
                      <a:pt x="177343" y="309470"/>
                    </a:cubicBezTo>
                    <a:lnTo>
                      <a:pt x="135197" y="309470"/>
                    </a:lnTo>
                    <a:cubicBezTo>
                      <a:pt x="131757" y="309470"/>
                      <a:pt x="129176" y="306886"/>
                      <a:pt x="129176" y="304302"/>
                    </a:cubicBezTo>
                    <a:lnTo>
                      <a:pt x="129176" y="259514"/>
                    </a:lnTo>
                    <a:cubicBezTo>
                      <a:pt x="129176" y="256930"/>
                      <a:pt x="131757" y="254346"/>
                      <a:pt x="135197" y="254346"/>
                    </a:cubicBezTo>
                    <a:close/>
                    <a:moveTo>
                      <a:pt x="68053" y="253517"/>
                    </a:moveTo>
                    <a:lnTo>
                      <a:pt x="110199" y="253517"/>
                    </a:lnTo>
                    <a:cubicBezTo>
                      <a:pt x="112780" y="253517"/>
                      <a:pt x="115360" y="256099"/>
                      <a:pt x="115360" y="259542"/>
                    </a:cubicBezTo>
                    <a:lnTo>
                      <a:pt x="115360" y="303444"/>
                    </a:lnTo>
                    <a:cubicBezTo>
                      <a:pt x="115360" y="306887"/>
                      <a:pt x="112780" y="309470"/>
                      <a:pt x="110199" y="309470"/>
                    </a:cubicBezTo>
                    <a:lnTo>
                      <a:pt x="68053" y="309470"/>
                    </a:lnTo>
                    <a:cubicBezTo>
                      <a:pt x="64613" y="309470"/>
                      <a:pt x="62032" y="306887"/>
                      <a:pt x="62032" y="303444"/>
                    </a:cubicBezTo>
                    <a:lnTo>
                      <a:pt x="62032" y="259542"/>
                    </a:lnTo>
                    <a:cubicBezTo>
                      <a:pt x="62032" y="256099"/>
                      <a:pt x="64613" y="253517"/>
                      <a:pt x="68053" y="253517"/>
                    </a:cubicBezTo>
                    <a:close/>
                    <a:moveTo>
                      <a:pt x="34431" y="77360"/>
                    </a:moveTo>
                    <a:lnTo>
                      <a:pt x="34431" y="481356"/>
                    </a:lnTo>
                    <a:lnTo>
                      <a:pt x="562958" y="481356"/>
                    </a:lnTo>
                    <a:lnTo>
                      <a:pt x="562958" y="77360"/>
                    </a:lnTo>
                    <a:lnTo>
                      <a:pt x="529387" y="77360"/>
                    </a:lnTo>
                    <a:lnTo>
                      <a:pt x="529387" y="80799"/>
                    </a:lnTo>
                    <a:cubicBezTo>
                      <a:pt x="534551" y="85097"/>
                      <a:pt x="537995" y="91973"/>
                      <a:pt x="537995" y="98850"/>
                    </a:cubicBezTo>
                    <a:cubicBezTo>
                      <a:pt x="537995" y="110883"/>
                      <a:pt x="527665" y="122058"/>
                      <a:pt x="514753" y="122058"/>
                    </a:cubicBezTo>
                    <a:cubicBezTo>
                      <a:pt x="501841" y="122058"/>
                      <a:pt x="491512" y="110883"/>
                      <a:pt x="491512" y="98850"/>
                    </a:cubicBezTo>
                    <a:cubicBezTo>
                      <a:pt x="491512" y="91973"/>
                      <a:pt x="494955" y="85097"/>
                      <a:pt x="500120" y="80799"/>
                    </a:cubicBezTo>
                    <a:lnTo>
                      <a:pt x="500120" y="77360"/>
                    </a:lnTo>
                    <a:lnTo>
                      <a:pt x="307303" y="77360"/>
                    </a:lnTo>
                    <a:lnTo>
                      <a:pt x="307303" y="84237"/>
                    </a:lnTo>
                    <a:cubicBezTo>
                      <a:pt x="313328" y="88535"/>
                      <a:pt x="315911" y="95411"/>
                      <a:pt x="315911" y="102288"/>
                    </a:cubicBezTo>
                    <a:cubicBezTo>
                      <a:pt x="315911" y="114322"/>
                      <a:pt x="305581" y="124636"/>
                      <a:pt x="292669" y="124636"/>
                    </a:cubicBezTo>
                    <a:cubicBezTo>
                      <a:pt x="280618" y="124636"/>
                      <a:pt x="270289" y="114322"/>
                      <a:pt x="270289" y="102288"/>
                    </a:cubicBezTo>
                    <a:cubicBezTo>
                      <a:pt x="270289" y="95411"/>
                      <a:pt x="272871" y="88535"/>
                      <a:pt x="278897" y="84237"/>
                    </a:cubicBezTo>
                    <a:lnTo>
                      <a:pt x="278897" y="77360"/>
                    </a:lnTo>
                    <a:lnTo>
                      <a:pt x="86079" y="77360"/>
                    </a:lnTo>
                    <a:lnTo>
                      <a:pt x="86079" y="87675"/>
                    </a:lnTo>
                    <a:cubicBezTo>
                      <a:pt x="91244" y="91973"/>
                      <a:pt x="94687" y="97990"/>
                      <a:pt x="94687" y="104866"/>
                    </a:cubicBezTo>
                    <a:cubicBezTo>
                      <a:pt x="94687" y="117760"/>
                      <a:pt x="84358" y="128075"/>
                      <a:pt x="71446" y="128075"/>
                    </a:cubicBezTo>
                    <a:cubicBezTo>
                      <a:pt x="58534" y="128075"/>
                      <a:pt x="48204" y="117760"/>
                      <a:pt x="48204" y="104866"/>
                    </a:cubicBezTo>
                    <a:cubicBezTo>
                      <a:pt x="48204" y="97990"/>
                      <a:pt x="51647" y="91973"/>
                      <a:pt x="56812" y="87675"/>
                    </a:cubicBezTo>
                    <a:lnTo>
                      <a:pt x="56812" y="77360"/>
                    </a:lnTo>
                    <a:close/>
                    <a:moveTo>
                      <a:pt x="68864" y="18051"/>
                    </a:moveTo>
                    <a:lnTo>
                      <a:pt x="68864" y="90254"/>
                    </a:lnTo>
                    <a:cubicBezTo>
                      <a:pt x="68864" y="92833"/>
                      <a:pt x="67142" y="94552"/>
                      <a:pt x="65420" y="95411"/>
                    </a:cubicBezTo>
                    <a:cubicBezTo>
                      <a:pt x="61977" y="97990"/>
                      <a:pt x="60255" y="101428"/>
                      <a:pt x="60255" y="104866"/>
                    </a:cubicBezTo>
                    <a:cubicBezTo>
                      <a:pt x="60255" y="111743"/>
                      <a:pt x="65420" y="116900"/>
                      <a:pt x="71446" y="116900"/>
                    </a:cubicBezTo>
                    <a:cubicBezTo>
                      <a:pt x="78332" y="116900"/>
                      <a:pt x="83497" y="111743"/>
                      <a:pt x="83497" y="104866"/>
                    </a:cubicBezTo>
                    <a:cubicBezTo>
                      <a:pt x="83497" y="101428"/>
                      <a:pt x="80915" y="97990"/>
                      <a:pt x="77471" y="95411"/>
                    </a:cubicBezTo>
                    <a:cubicBezTo>
                      <a:pt x="75750" y="94552"/>
                      <a:pt x="74889" y="92833"/>
                      <a:pt x="74889" y="90254"/>
                    </a:cubicBezTo>
                    <a:lnTo>
                      <a:pt x="74889" y="18051"/>
                    </a:lnTo>
                    <a:close/>
                    <a:moveTo>
                      <a:pt x="290087" y="15472"/>
                    </a:moveTo>
                    <a:lnTo>
                      <a:pt x="290087" y="86816"/>
                    </a:lnTo>
                    <a:cubicBezTo>
                      <a:pt x="290087" y="89394"/>
                      <a:pt x="289226" y="91113"/>
                      <a:pt x="287504" y="91973"/>
                    </a:cubicBezTo>
                    <a:cubicBezTo>
                      <a:pt x="283200" y="94552"/>
                      <a:pt x="281479" y="97990"/>
                      <a:pt x="281479" y="102288"/>
                    </a:cubicBezTo>
                    <a:cubicBezTo>
                      <a:pt x="281479" y="108305"/>
                      <a:pt x="286644" y="113462"/>
                      <a:pt x="292669" y="113462"/>
                    </a:cubicBezTo>
                    <a:cubicBezTo>
                      <a:pt x="299556" y="113462"/>
                      <a:pt x="304720" y="108305"/>
                      <a:pt x="304720" y="102288"/>
                    </a:cubicBezTo>
                    <a:cubicBezTo>
                      <a:pt x="304720" y="97990"/>
                      <a:pt x="302138" y="94552"/>
                      <a:pt x="298695" y="91973"/>
                    </a:cubicBezTo>
                    <a:cubicBezTo>
                      <a:pt x="296973" y="91113"/>
                      <a:pt x="296112" y="89394"/>
                      <a:pt x="296112" y="86816"/>
                    </a:cubicBezTo>
                    <a:lnTo>
                      <a:pt x="296112" y="15472"/>
                    </a:lnTo>
                    <a:close/>
                    <a:moveTo>
                      <a:pt x="511310" y="12034"/>
                    </a:moveTo>
                    <a:lnTo>
                      <a:pt x="511310" y="84237"/>
                    </a:lnTo>
                    <a:cubicBezTo>
                      <a:pt x="511310" y="85956"/>
                      <a:pt x="510449" y="87675"/>
                      <a:pt x="508728" y="88535"/>
                    </a:cubicBezTo>
                    <a:cubicBezTo>
                      <a:pt x="505285" y="91113"/>
                      <a:pt x="502702" y="94552"/>
                      <a:pt x="502702" y="98850"/>
                    </a:cubicBezTo>
                    <a:cubicBezTo>
                      <a:pt x="502702" y="104866"/>
                      <a:pt x="507867" y="110024"/>
                      <a:pt x="514753" y="110024"/>
                    </a:cubicBezTo>
                    <a:cubicBezTo>
                      <a:pt x="520779" y="110024"/>
                      <a:pt x="525944" y="104866"/>
                      <a:pt x="525944" y="98850"/>
                    </a:cubicBezTo>
                    <a:cubicBezTo>
                      <a:pt x="525944" y="94552"/>
                      <a:pt x="524222" y="91113"/>
                      <a:pt x="519918" y="88535"/>
                    </a:cubicBezTo>
                    <a:cubicBezTo>
                      <a:pt x="518196" y="87675"/>
                      <a:pt x="517336" y="85956"/>
                      <a:pt x="517336" y="84237"/>
                    </a:cubicBezTo>
                    <a:lnTo>
                      <a:pt x="517336" y="12034"/>
                    </a:lnTo>
                    <a:close/>
                    <a:moveTo>
                      <a:pt x="506145" y="0"/>
                    </a:moveTo>
                    <a:lnTo>
                      <a:pt x="523361" y="0"/>
                    </a:lnTo>
                    <a:cubicBezTo>
                      <a:pt x="526804" y="0"/>
                      <a:pt x="529387" y="2578"/>
                      <a:pt x="529387" y="6017"/>
                    </a:cubicBezTo>
                    <a:lnTo>
                      <a:pt x="529387" y="42978"/>
                    </a:lnTo>
                    <a:lnTo>
                      <a:pt x="597389" y="42978"/>
                    </a:lnTo>
                    <a:lnTo>
                      <a:pt x="597389" y="515738"/>
                    </a:lnTo>
                    <a:lnTo>
                      <a:pt x="0" y="515738"/>
                    </a:lnTo>
                    <a:lnTo>
                      <a:pt x="0" y="42978"/>
                    </a:lnTo>
                    <a:lnTo>
                      <a:pt x="56812" y="42978"/>
                    </a:lnTo>
                    <a:lnTo>
                      <a:pt x="56812" y="12893"/>
                    </a:lnTo>
                    <a:cubicBezTo>
                      <a:pt x="56812" y="9455"/>
                      <a:pt x="59394" y="6876"/>
                      <a:pt x="62838" y="6876"/>
                    </a:cubicBezTo>
                    <a:lnTo>
                      <a:pt x="80054" y="6876"/>
                    </a:lnTo>
                    <a:cubicBezTo>
                      <a:pt x="83497" y="6876"/>
                      <a:pt x="86079" y="9455"/>
                      <a:pt x="86079" y="12893"/>
                    </a:cubicBezTo>
                    <a:lnTo>
                      <a:pt x="86079" y="42978"/>
                    </a:lnTo>
                    <a:lnTo>
                      <a:pt x="278897" y="42978"/>
                    </a:lnTo>
                    <a:lnTo>
                      <a:pt x="278897" y="9455"/>
                    </a:lnTo>
                    <a:cubicBezTo>
                      <a:pt x="278897" y="6017"/>
                      <a:pt x="281479" y="3438"/>
                      <a:pt x="284061" y="3438"/>
                    </a:cubicBezTo>
                    <a:lnTo>
                      <a:pt x="302138" y="3438"/>
                    </a:lnTo>
                    <a:cubicBezTo>
                      <a:pt x="304720" y="3438"/>
                      <a:pt x="307303" y="6017"/>
                      <a:pt x="307303" y="9455"/>
                    </a:cubicBezTo>
                    <a:lnTo>
                      <a:pt x="307303" y="42978"/>
                    </a:lnTo>
                    <a:lnTo>
                      <a:pt x="500120" y="42978"/>
                    </a:lnTo>
                    <a:lnTo>
                      <a:pt x="500120" y="6017"/>
                    </a:lnTo>
                    <a:cubicBezTo>
                      <a:pt x="500120" y="2578"/>
                      <a:pt x="502702" y="0"/>
                      <a:pt x="506145" y="0"/>
                    </a:cubicBezTo>
                    <a:close/>
                  </a:path>
                </a:pathLst>
              </a:custGeom>
              <a:solidFill>
                <a:srgbClr val="32373A"/>
              </a:solidFill>
              <a:ln>
                <a:noFill/>
              </a:ln>
            </p:spPr>
          </p:sp>
        </p:grpSp>
        <p:sp>
          <p:nvSpPr>
            <p:cNvPr id="175" name="cloud-full-of-rain_70886"/>
            <p:cNvSpPr>
              <a:spLocks noChangeAspect="1"/>
            </p:cNvSpPr>
            <p:nvPr/>
          </p:nvSpPr>
          <p:spPr bwMode="auto">
            <a:xfrm>
              <a:off x="5157152" y="2731854"/>
              <a:ext cx="413128" cy="257526"/>
            </a:xfrm>
            <a:custGeom>
              <a:avLst/>
              <a:gdLst>
                <a:gd name="T0" fmla="*/ 5420 w 5733"/>
                <a:gd name="T1" fmla="*/ 1789 h 3774"/>
                <a:gd name="T2" fmla="*/ 4917 w 5733"/>
                <a:gd name="T3" fmla="*/ 1466 h 3774"/>
                <a:gd name="T4" fmla="*/ 3790 w 5733"/>
                <a:gd name="T5" fmla="*/ 481 h 3774"/>
                <a:gd name="T6" fmla="*/ 3644 w 5733"/>
                <a:gd name="T7" fmla="*/ 491 h 3774"/>
                <a:gd name="T8" fmla="*/ 2535 w 5733"/>
                <a:gd name="T9" fmla="*/ 0 h 3774"/>
                <a:gd name="T10" fmla="*/ 1515 w 5733"/>
                <a:gd name="T11" fmla="*/ 401 h 3774"/>
                <a:gd name="T12" fmla="*/ 1082 w 5733"/>
                <a:gd name="T13" fmla="*/ 1135 h 3774"/>
                <a:gd name="T14" fmla="*/ 0 w 5733"/>
                <a:gd name="T15" fmla="*/ 2442 h 3774"/>
                <a:gd name="T16" fmla="*/ 1331 w 5733"/>
                <a:gd name="T17" fmla="*/ 3774 h 3774"/>
                <a:gd name="T18" fmla="*/ 1364 w 5733"/>
                <a:gd name="T19" fmla="*/ 3774 h 3774"/>
                <a:gd name="T20" fmla="*/ 4550 w 5733"/>
                <a:gd name="T21" fmla="*/ 3774 h 3774"/>
                <a:gd name="T22" fmla="*/ 5733 w 5733"/>
                <a:gd name="T23" fmla="*/ 2590 h 3774"/>
                <a:gd name="T24" fmla="*/ 5420 w 5733"/>
                <a:gd name="T25" fmla="*/ 1789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3" h="3774">
                  <a:moveTo>
                    <a:pt x="5420" y="1789"/>
                  </a:moveTo>
                  <a:cubicBezTo>
                    <a:pt x="5281" y="1638"/>
                    <a:pt x="5108" y="1528"/>
                    <a:pt x="4917" y="1466"/>
                  </a:cubicBezTo>
                  <a:cubicBezTo>
                    <a:pt x="4842" y="911"/>
                    <a:pt x="4365" y="481"/>
                    <a:pt x="3790" y="481"/>
                  </a:cubicBezTo>
                  <a:cubicBezTo>
                    <a:pt x="3741" y="481"/>
                    <a:pt x="3692" y="484"/>
                    <a:pt x="3644" y="491"/>
                  </a:cubicBezTo>
                  <a:cubicBezTo>
                    <a:pt x="3362" y="180"/>
                    <a:pt x="2961" y="0"/>
                    <a:pt x="2535" y="0"/>
                  </a:cubicBezTo>
                  <a:cubicBezTo>
                    <a:pt x="2155" y="0"/>
                    <a:pt x="1793" y="142"/>
                    <a:pt x="1515" y="401"/>
                  </a:cubicBezTo>
                  <a:cubicBezTo>
                    <a:pt x="1300" y="601"/>
                    <a:pt x="1151" y="855"/>
                    <a:pt x="1082" y="1135"/>
                  </a:cubicBezTo>
                  <a:cubicBezTo>
                    <a:pt x="466" y="1252"/>
                    <a:pt x="0" y="1794"/>
                    <a:pt x="0" y="2442"/>
                  </a:cubicBezTo>
                  <a:cubicBezTo>
                    <a:pt x="0" y="3176"/>
                    <a:pt x="597" y="3774"/>
                    <a:pt x="1331" y="3774"/>
                  </a:cubicBezTo>
                  <a:lnTo>
                    <a:pt x="1364" y="3774"/>
                  </a:lnTo>
                  <a:lnTo>
                    <a:pt x="4550" y="3774"/>
                  </a:lnTo>
                  <a:cubicBezTo>
                    <a:pt x="5203" y="3774"/>
                    <a:pt x="5733" y="3243"/>
                    <a:pt x="5733" y="2590"/>
                  </a:cubicBezTo>
                  <a:cubicBezTo>
                    <a:pt x="5733" y="2293"/>
                    <a:pt x="5622" y="2008"/>
                    <a:pt x="5420" y="1789"/>
                  </a:cubicBezTo>
                  <a:close/>
                </a:path>
              </a:pathLst>
            </a:custGeom>
            <a:solidFill>
              <a:schemeClr val="bg1">
                <a:lumMod val="85000"/>
                <a:alpha val="60000"/>
              </a:schemeClr>
            </a:solidFill>
            <a:ln w="12700">
              <a:solidFill>
                <a:srgbClr val="373D41">
                  <a:alpha val="50000"/>
                </a:srgbClr>
              </a:solidFill>
            </a:ln>
          </p:spPr>
        </p:sp>
        <p:sp>
          <p:nvSpPr>
            <p:cNvPr id="176" name="cloud-full-of-rain_70886"/>
            <p:cNvSpPr>
              <a:spLocks noChangeAspect="1"/>
            </p:cNvSpPr>
            <p:nvPr/>
          </p:nvSpPr>
          <p:spPr bwMode="auto">
            <a:xfrm>
              <a:off x="5776009" y="2513641"/>
              <a:ext cx="375571" cy="234115"/>
            </a:xfrm>
            <a:custGeom>
              <a:avLst/>
              <a:gdLst>
                <a:gd name="T0" fmla="*/ 5420 w 5733"/>
                <a:gd name="T1" fmla="*/ 1789 h 3774"/>
                <a:gd name="T2" fmla="*/ 4917 w 5733"/>
                <a:gd name="T3" fmla="*/ 1466 h 3774"/>
                <a:gd name="T4" fmla="*/ 3790 w 5733"/>
                <a:gd name="T5" fmla="*/ 481 h 3774"/>
                <a:gd name="T6" fmla="*/ 3644 w 5733"/>
                <a:gd name="T7" fmla="*/ 491 h 3774"/>
                <a:gd name="T8" fmla="*/ 2535 w 5733"/>
                <a:gd name="T9" fmla="*/ 0 h 3774"/>
                <a:gd name="T10" fmla="*/ 1515 w 5733"/>
                <a:gd name="T11" fmla="*/ 401 h 3774"/>
                <a:gd name="T12" fmla="*/ 1082 w 5733"/>
                <a:gd name="T13" fmla="*/ 1135 h 3774"/>
                <a:gd name="T14" fmla="*/ 0 w 5733"/>
                <a:gd name="T15" fmla="*/ 2442 h 3774"/>
                <a:gd name="T16" fmla="*/ 1331 w 5733"/>
                <a:gd name="T17" fmla="*/ 3774 h 3774"/>
                <a:gd name="T18" fmla="*/ 1364 w 5733"/>
                <a:gd name="T19" fmla="*/ 3774 h 3774"/>
                <a:gd name="T20" fmla="*/ 4550 w 5733"/>
                <a:gd name="T21" fmla="*/ 3774 h 3774"/>
                <a:gd name="T22" fmla="*/ 5733 w 5733"/>
                <a:gd name="T23" fmla="*/ 2590 h 3774"/>
                <a:gd name="T24" fmla="*/ 5420 w 5733"/>
                <a:gd name="T25" fmla="*/ 1789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3" h="3774">
                  <a:moveTo>
                    <a:pt x="5420" y="1789"/>
                  </a:moveTo>
                  <a:cubicBezTo>
                    <a:pt x="5281" y="1638"/>
                    <a:pt x="5108" y="1528"/>
                    <a:pt x="4917" y="1466"/>
                  </a:cubicBezTo>
                  <a:cubicBezTo>
                    <a:pt x="4842" y="911"/>
                    <a:pt x="4365" y="481"/>
                    <a:pt x="3790" y="481"/>
                  </a:cubicBezTo>
                  <a:cubicBezTo>
                    <a:pt x="3741" y="481"/>
                    <a:pt x="3692" y="484"/>
                    <a:pt x="3644" y="491"/>
                  </a:cubicBezTo>
                  <a:cubicBezTo>
                    <a:pt x="3362" y="180"/>
                    <a:pt x="2961" y="0"/>
                    <a:pt x="2535" y="0"/>
                  </a:cubicBezTo>
                  <a:cubicBezTo>
                    <a:pt x="2155" y="0"/>
                    <a:pt x="1793" y="142"/>
                    <a:pt x="1515" y="401"/>
                  </a:cubicBezTo>
                  <a:cubicBezTo>
                    <a:pt x="1300" y="601"/>
                    <a:pt x="1151" y="855"/>
                    <a:pt x="1082" y="1135"/>
                  </a:cubicBezTo>
                  <a:cubicBezTo>
                    <a:pt x="466" y="1252"/>
                    <a:pt x="0" y="1794"/>
                    <a:pt x="0" y="2442"/>
                  </a:cubicBezTo>
                  <a:cubicBezTo>
                    <a:pt x="0" y="3176"/>
                    <a:pt x="597" y="3774"/>
                    <a:pt x="1331" y="3774"/>
                  </a:cubicBezTo>
                  <a:lnTo>
                    <a:pt x="1364" y="3774"/>
                  </a:lnTo>
                  <a:lnTo>
                    <a:pt x="4550" y="3774"/>
                  </a:lnTo>
                  <a:cubicBezTo>
                    <a:pt x="5203" y="3774"/>
                    <a:pt x="5733" y="3243"/>
                    <a:pt x="5733" y="2590"/>
                  </a:cubicBezTo>
                  <a:cubicBezTo>
                    <a:pt x="5733" y="2293"/>
                    <a:pt x="5622" y="2008"/>
                    <a:pt x="5420" y="1789"/>
                  </a:cubicBezTo>
                  <a:close/>
                </a:path>
              </a:pathLst>
            </a:custGeom>
            <a:solidFill>
              <a:schemeClr val="bg1">
                <a:lumMod val="85000"/>
                <a:alpha val="60000"/>
              </a:schemeClr>
            </a:solidFill>
            <a:ln w="12700">
              <a:solidFill>
                <a:srgbClr val="373D41">
                  <a:alpha val="50000"/>
                </a:srgbClr>
              </a:solidFill>
            </a:ln>
          </p:spPr>
        </p:sp>
        <p:sp>
          <p:nvSpPr>
            <p:cNvPr id="177" name="cloud-full-of-rain_70886"/>
            <p:cNvSpPr>
              <a:spLocks noChangeAspect="1"/>
            </p:cNvSpPr>
            <p:nvPr/>
          </p:nvSpPr>
          <p:spPr bwMode="auto">
            <a:xfrm>
              <a:off x="5604596" y="2841649"/>
              <a:ext cx="454441" cy="283279"/>
            </a:xfrm>
            <a:custGeom>
              <a:avLst/>
              <a:gdLst>
                <a:gd name="T0" fmla="*/ 5420 w 5733"/>
                <a:gd name="T1" fmla="*/ 1789 h 3774"/>
                <a:gd name="T2" fmla="*/ 4917 w 5733"/>
                <a:gd name="T3" fmla="*/ 1466 h 3774"/>
                <a:gd name="T4" fmla="*/ 3790 w 5733"/>
                <a:gd name="T5" fmla="*/ 481 h 3774"/>
                <a:gd name="T6" fmla="*/ 3644 w 5733"/>
                <a:gd name="T7" fmla="*/ 491 h 3774"/>
                <a:gd name="T8" fmla="*/ 2535 w 5733"/>
                <a:gd name="T9" fmla="*/ 0 h 3774"/>
                <a:gd name="T10" fmla="*/ 1515 w 5733"/>
                <a:gd name="T11" fmla="*/ 401 h 3774"/>
                <a:gd name="T12" fmla="*/ 1082 w 5733"/>
                <a:gd name="T13" fmla="*/ 1135 h 3774"/>
                <a:gd name="T14" fmla="*/ 0 w 5733"/>
                <a:gd name="T15" fmla="*/ 2442 h 3774"/>
                <a:gd name="T16" fmla="*/ 1331 w 5733"/>
                <a:gd name="T17" fmla="*/ 3774 h 3774"/>
                <a:gd name="T18" fmla="*/ 1364 w 5733"/>
                <a:gd name="T19" fmla="*/ 3774 h 3774"/>
                <a:gd name="T20" fmla="*/ 4550 w 5733"/>
                <a:gd name="T21" fmla="*/ 3774 h 3774"/>
                <a:gd name="T22" fmla="*/ 5733 w 5733"/>
                <a:gd name="T23" fmla="*/ 2590 h 3774"/>
                <a:gd name="T24" fmla="*/ 5420 w 5733"/>
                <a:gd name="T25" fmla="*/ 1789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3" h="3774">
                  <a:moveTo>
                    <a:pt x="5420" y="1789"/>
                  </a:moveTo>
                  <a:cubicBezTo>
                    <a:pt x="5281" y="1638"/>
                    <a:pt x="5108" y="1528"/>
                    <a:pt x="4917" y="1466"/>
                  </a:cubicBezTo>
                  <a:cubicBezTo>
                    <a:pt x="4842" y="911"/>
                    <a:pt x="4365" y="481"/>
                    <a:pt x="3790" y="481"/>
                  </a:cubicBezTo>
                  <a:cubicBezTo>
                    <a:pt x="3741" y="481"/>
                    <a:pt x="3692" y="484"/>
                    <a:pt x="3644" y="491"/>
                  </a:cubicBezTo>
                  <a:cubicBezTo>
                    <a:pt x="3362" y="180"/>
                    <a:pt x="2961" y="0"/>
                    <a:pt x="2535" y="0"/>
                  </a:cubicBezTo>
                  <a:cubicBezTo>
                    <a:pt x="2155" y="0"/>
                    <a:pt x="1793" y="142"/>
                    <a:pt x="1515" y="401"/>
                  </a:cubicBezTo>
                  <a:cubicBezTo>
                    <a:pt x="1300" y="601"/>
                    <a:pt x="1151" y="855"/>
                    <a:pt x="1082" y="1135"/>
                  </a:cubicBezTo>
                  <a:cubicBezTo>
                    <a:pt x="466" y="1252"/>
                    <a:pt x="0" y="1794"/>
                    <a:pt x="0" y="2442"/>
                  </a:cubicBezTo>
                  <a:cubicBezTo>
                    <a:pt x="0" y="3176"/>
                    <a:pt x="597" y="3774"/>
                    <a:pt x="1331" y="3774"/>
                  </a:cubicBezTo>
                  <a:lnTo>
                    <a:pt x="1364" y="3774"/>
                  </a:lnTo>
                  <a:lnTo>
                    <a:pt x="4550" y="3774"/>
                  </a:lnTo>
                  <a:cubicBezTo>
                    <a:pt x="5203" y="3774"/>
                    <a:pt x="5733" y="3243"/>
                    <a:pt x="5733" y="2590"/>
                  </a:cubicBezTo>
                  <a:cubicBezTo>
                    <a:pt x="5733" y="2293"/>
                    <a:pt x="5622" y="2008"/>
                    <a:pt x="5420" y="1789"/>
                  </a:cubicBezTo>
                  <a:close/>
                </a:path>
              </a:pathLst>
            </a:custGeom>
            <a:solidFill>
              <a:schemeClr val="bg1">
                <a:lumMod val="85000"/>
                <a:alpha val="60000"/>
              </a:schemeClr>
            </a:solidFill>
            <a:ln w="12700">
              <a:solidFill>
                <a:srgbClr val="373D41">
                  <a:alpha val="50000"/>
                </a:srgbClr>
              </a:solidFill>
            </a:ln>
          </p:spPr>
        </p:sp>
        <p:sp>
          <p:nvSpPr>
            <p:cNvPr id="165" name="cloud-full-of-rain_70886"/>
            <p:cNvSpPr>
              <a:spLocks noChangeAspect="1"/>
            </p:cNvSpPr>
            <p:nvPr/>
          </p:nvSpPr>
          <p:spPr bwMode="auto">
            <a:xfrm>
              <a:off x="4841949" y="2543034"/>
              <a:ext cx="375571" cy="234115"/>
            </a:xfrm>
            <a:custGeom>
              <a:avLst/>
              <a:gdLst>
                <a:gd name="T0" fmla="*/ 5420 w 5733"/>
                <a:gd name="T1" fmla="*/ 1789 h 3774"/>
                <a:gd name="T2" fmla="*/ 4917 w 5733"/>
                <a:gd name="T3" fmla="*/ 1466 h 3774"/>
                <a:gd name="T4" fmla="*/ 3790 w 5733"/>
                <a:gd name="T5" fmla="*/ 481 h 3774"/>
                <a:gd name="T6" fmla="*/ 3644 w 5733"/>
                <a:gd name="T7" fmla="*/ 491 h 3774"/>
                <a:gd name="T8" fmla="*/ 2535 w 5733"/>
                <a:gd name="T9" fmla="*/ 0 h 3774"/>
                <a:gd name="T10" fmla="*/ 1515 w 5733"/>
                <a:gd name="T11" fmla="*/ 401 h 3774"/>
                <a:gd name="T12" fmla="*/ 1082 w 5733"/>
                <a:gd name="T13" fmla="*/ 1135 h 3774"/>
                <a:gd name="T14" fmla="*/ 0 w 5733"/>
                <a:gd name="T15" fmla="*/ 2442 h 3774"/>
                <a:gd name="T16" fmla="*/ 1331 w 5733"/>
                <a:gd name="T17" fmla="*/ 3774 h 3774"/>
                <a:gd name="T18" fmla="*/ 1364 w 5733"/>
                <a:gd name="T19" fmla="*/ 3774 h 3774"/>
                <a:gd name="T20" fmla="*/ 4550 w 5733"/>
                <a:gd name="T21" fmla="*/ 3774 h 3774"/>
                <a:gd name="T22" fmla="*/ 5733 w 5733"/>
                <a:gd name="T23" fmla="*/ 2590 h 3774"/>
                <a:gd name="T24" fmla="*/ 5420 w 5733"/>
                <a:gd name="T25" fmla="*/ 1789 h 3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3" h="3774">
                  <a:moveTo>
                    <a:pt x="5420" y="1789"/>
                  </a:moveTo>
                  <a:cubicBezTo>
                    <a:pt x="5281" y="1638"/>
                    <a:pt x="5108" y="1528"/>
                    <a:pt x="4917" y="1466"/>
                  </a:cubicBezTo>
                  <a:cubicBezTo>
                    <a:pt x="4842" y="911"/>
                    <a:pt x="4365" y="481"/>
                    <a:pt x="3790" y="481"/>
                  </a:cubicBezTo>
                  <a:cubicBezTo>
                    <a:pt x="3741" y="481"/>
                    <a:pt x="3692" y="484"/>
                    <a:pt x="3644" y="491"/>
                  </a:cubicBezTo>
                  <a:cubicBezTo>
                    <a:pt x="3362" y="180"/>
                    <a:pt x="2961" y="0"/>
                    <a:pt x="2535" y="0"/>
                  </a:cubicBezTo>
                  <a:cubicBezTo>
                    <a:pt x="2155" y="0"/>
                    <a:pt x="1793" y="142"/>
                    <a:pt x="1515" y="401"/>
                  </a:cubicBezTo>
                  <a:cubicBezTo>
                    <a:pt x="1300" y="601"/>
                    <a:pt x="1151" y="855"/>
                    <a:pt x="1082" y="1135"/>
                  </a:cubicBezTo>
                  <a:cubicBezTo>
                    <a:pt x="466" y="1252"/>
                    <a:pt x="0" y="1794"/>
                    <a:pt x="0" y="2442"/>
                  </a:cubicBezTo>
                  <a:cubicBezTo>
                    <a:pt x="0" y="3176"/>
                    <a:pt x="597" y="3774"/>
                    <a:pt x="1331" y="3774"/>
                  </a:cubicBezTo>
                  <a:lnTo>
                    <a:pt x="1364" y="3774"/>
                  </a:lnTo>
                  <a:lnTo>
                    <a:pt x="4550" y="3774"/>
                  </a:lnTo>
                  <a:cubicBezTo>
                    <a:pt x="5203" y="3774"/>
                    <a:pt x="5733" y="3243"/>
                    <a:pt x="5733" y="2590"/>
                  </a:cubicBezTo>
                  <a:cubicBezTo>
                    <a:pt x="5733" y="2293"/>
                    <a:pt x="5622" y="2008"/>
                    <a:pt x="5420" y="1789"/>
                  </a:cubicBezTo>
                  <a:close/>
                </a:path>
              </a:pathLst>
            </a:custGeom>
            <a:solidFill>
              <a:schemeClr val="bg1">
                <a:lumMod val="85000"/>
                <a:alpha val="60000"/>
              </a:schemeClr>
            </a:solidFill>
            <a:ln w="12700">
              <a:solidFill>
                <a:srgbClr val="373D41">
                  <a:alpha val="50000"/>
                </a:srgbClr>
              </a:solidFill>
            </a:ln>
          </p:spPr>
        </p:sp>
      </p:grpSp>
      <p:sp>
        <p:nvSpPr>
          <p:cNvPr id="309" name="文本框 308"/>
          <p:cNvSpPr txBox="1"/>
          <p:nvPr/>
        </p:nvSpPr>
        <p:spPr>
          <a:xfrm>
            <a:off x="3792100" y="4707034"/>
            <a:ext cx="1959240" cy="230832"/>
          </a:xfrm>
          <a:prstGeom prst="rect">
            <a:avLst/>
          </a:prstGeom>
          <a:noFill/>
        </p:spPr>
        <p:txBody>
          <a:bodyPr wrap="square" rtlCol="0" anchor="ctr">
            <a:spAutoFit/>
          </a:bodyPr>
          <a:lstStyle/>
          <a:p>
            <a:r>
              <a:rPr lang="zh-CN" altLang="en-US" sz="900" dirty="0" smtClean="0">
                <a:solidFill>
                  <a:srgbClr val="373D41"/>
                </a:solidFill>
                <a:latin typeface="微软雅黑" panose="020B0503020204020204" pitchFamily="34" charset="-122"/>
                <a:ea typeface="微软雅黑" panose="020B0503020204020204" pitchFamily="34" charset="-122"/>
              </a:rPr>
              <a:t>驱动企业选择</a:t>
            </a:r>
            <a:r>
              <a:rPr lang="en-US" altLang="zh-CN" sz="900" dirty="0" smtClean="0">
                <a:solidFill>
                  <a:srgbClr val="373D41"/>
                </a:solidFill>
                <a:latin typeface="微软雅黑" panose="020B0503020204020204" pitchFamily="34" charset="-122"/>
                <a:ea typeface="微软雅黑" panose="020B0503020204020204" pitchFamily="34" charset="-122"/>
              </a:rPr>
              <a:t>SaaS</a:t>
            </a:r>
            <a:r>
              <a:rPr lang="zh-CN" altLang="en-US" sz="900" dirty="0" smtClean="0">
                <a:solidFill>
                  <a:srgbClr val="373D41"/>
                </a:solidFill>
                <a:latin typeface="微软雅黑" panose="020B0503020204020204" pitchFamily="34" charset="-122"/>
                <a:ea typeface="微软雅黑" panose="020B0503020204020204" pitchFamily="34" charset="-122"/>
              </a:rPr>
              <a:t>的核心因素</a:t>
            </a:r>
          </a:p>
        </p:txBody>
      </p:sp>
      <p:sp>
        <p:nvSpPr>
          <p:cNvPr id="319" name="文本框 318"/>
          <p:cNvSpPr txBox="1"/>
          <p:nvPr/>
        </p:nvSpPr>
        <p:spPr>
          <a:xfrm>
            <a:off x="7341014" y="4707034"/>
            <a:ext cx="1959240" cy="230832"/>
          </a:xfrm>
          <a:prstGeom prst="rect">
            <a:avLst/>
          </a:prstGeom>
          <a:noFill/>
        </p:spPr>
        <p:txBody>
          <a:bodyPr wrap="square" rtlCol="0" anchor="ctr">
            <a:spAutoFit/>
          </a:bodyPr>
          <a:lstStyle/>
          <a:p>
            <a:r>
              <a:rPr lang="zh-CN" altLang="en-US" sz="900" dirty="0" smtClean="0">
                <a:solidFill>
                  <a:srgbClr val="373D41"/>
                </a:solidFill>
                <a:latin typeface="微软雅黑" panose="020B0503020204020204" pitchFamily="34" charset="-122"/>
                <a:ea typeface="微软雅黑" panose="020B0503020204020204" pitchFamily="34" charset="-122"/>
              </a:rPr>
              <a:t>驱动企业选择</a:t>
            </a:r>
            <a:r>
              <a:rPr lang="en-US" altLang="zh-CN" sz="900" dirty="0">
                <a:solidFill>
                  <a:srgbClr val="373D41"/>
                </a:solidFill>
                <a:latin typeface="微软雅黑" panose="020B0503020204020204" pitchFamily="34" charset="-122"/>
                <a:ea typeface="微软雅黑" panose="020B0503020204020204" pitchFamily="34" charset="-122"/>
              </a:rPr>
              <a:t>P</a:t>
            </a:r>
            <a:r>
              <a:rPr lang="en-US" altLang="zh-CN" sz="900" dirty="0" smtClean="0">
                <a:solidFill>
                  <a:srgbClr val="373D41"/>
                </a:solidFill>
                <a:latin typeface="微软雅黑" panose="020B0503020204020204" pitchFamily="34" charset="-122"/>
                <a:ea typeface="微软雅黑" panose="020B0503020204020204" pitchFamily="34" charset="-122"/>
              </a:rPr>
              <a:t>aaS</a:t>
            </a:r>
            <a:r>
              <a:rPr lang="zh-CN" altLang="en-US" sz="900" dirty="0" smtClean="0">
                <a:solidFill>
                  <a:srgbClr val="373D41"/>
                </a:solidFill>
                <a:latin typeface="微软雅黑" panose="020B0503020204020204" pitchFamily="34" charset="-122"/>
                <a:ea typeface="微软雅黑" panose="020B0503020204020204" pitchFamily="34" charset="-122"/>
              </a:rPr>
              <a:t>的核心因素</a:t>
            </a:r>
          </a:p>
        </p:txBody>
      </p:sp>
      <p:pic>
        <p:nvPicPr>
          <p:cNvPr id="183" name="图片 1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8" name="文本框 7"/>
          <p:cNvSpPr txBox="1"/>
          <p:nvPr/>
        </p:nvSpPr>
        <p:spPr>
          <a:xfrm>
            <a:off x="635142" y="1446943"/>
            <a:ext cx="643944" cy="230832"/>
          </a:xfrm>
          <a:prstGeom prst="rect">
            <a:avLst/>
          </a:prstGeom>
          <a:noFill/>
        </p:spPr>
        <p:txBody>
          <a:bodyPr wrap="square" rtlCol="0">
            <a:spAutoFit/>
          </a:bodyPr>
          <a:lstStyle/>
          <a:p>
            <a:r>
              <a:rPr lang="zh-CN" altLang="en-US" sz="900" dirty="0">
                <a:latin typeface="微软雅黑" panose="020B0503020204020204" pitchFamily="34" charset="-122"/>
                <a:ea typeface="微软雅黑" panose="020B0503020204020204" pitchFamily="34" charset="-122"/>
              </a:rPr>
              <a:t>标准化</a:t>
            </a:r>
            <a:endParaRPr lang="zh-CN" altLang="en-US" sz="900" dirty="0" smtClean="0">
              <a:latin typeface="微软雅黑" panose="020B0503020204020204" pitchFamily="34" charset="-122"/>
              <a:ea typeface="微软雅黑" panose="020B0503020204020204" pitchFamily="34" charset="-122"/>
            </a:endParaRPr>
          </a:p>
        </p:txBody>
      </p:sp>
      <p:sp>
        <p:nvSpPr>
          <p:cNvPr id="267" name="文本框 266"/>
          <p:cNvSpPr txBox="1"/>
          <p:nvPr/>
        </p:nvSpPr>
        <p:spPr>
          <a:xfrm>
            <a:off x="2096377" y="1897439"/>
            <a:ext cx="643944" cy="230832"/>
          </a:xfrm>
          <a:prstGeom prst="rect">
            <a:avLst/>
          </a:prstGeom>
          <a:noFill/>
        </p:spPr>
        <p:txBody>
          <a:bodyPr wrap="square" rtlCol="0">
            <a:spAutoFit/>
          </a:bodyPr>
          <a:lstStyle/>
          <a:p>
            <a:r>
              <a:rPr lang="zh-CN" altLang="en-US" sz="900" dirty="0" smtClean="0">
                <a:latin typeface="微软雅黑" panose="020B0503020204020204" pitchFamily="34" charset="-122"/>
                <a:ea typeface="微软雅黑" panose="020B0503020204020204" pitchFamily="34" charset="-122"/>
              </a:rPr>
              <a:t>行业化</a:t>
            </a:r>
          </a:p>
        </p:txBody>
      </p:sp>
      <p:sp>
        <p:nvSpPr>
          <p:cNvPr id="268" name="文本框 267"/>
          <p:cNvSpPr txBox="1"/>
          <p:nvPr/>
        </p:nvSpPr>
        <p:spPr>
          <a:xfrm>
            <a:off x="1578806" y="1486075"/>
            <a:ext cx="890170" cy="21544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私有化部署</a:t>
            </a:r>
          </a:p>
        </p:txBody>
      </p:sp>
      <p:sp>
        <p:nvSpPr>
          <p:cNvPr id="270" name="文本框 269"/>
          <p:cNvSpPr txBox="1"/>
          <p:nvPr/>
        </p:nvSpPr>
        <p:spPr>
          <a:xfrm>
            <a:off x="635142" y="1753543"/>
            <a:ext cx="890170" cy="230832"/>
          </a:xfrm>
          <a:prstGeom prst="rect">
            <a:avLst/>
          </a:prstGeom>
          <a:noFill/>
        </p:spPr>
        <p:txBody>
          <a:bodyPr wrap="square" rtlCol="0">
            <a:spAutoFit/>
          </a:bodyPr>
          <a:lstStyle/>
          <a:p>
            <a:r>
              <a:rPr lang="zh-CN" altLang="en-US" sz="900" dirty="0" smtClean="0">
                <a:latin typeface="微软雅黑" panose="020B0503020204020204" pitchFamily="34" charset="-122"/>
                <a:ea typeface="微软雅黑" panose="020B0503020204020204" pitchFamily="34" charset="-122"/>
              </a:rPr>
              <a:t>可灵活配置</a:t>
            </a:r>
          </a:p>
        </p:txBody>
      </p:sp>
      <p:sp>
        <p:nvSpPr>
          <p:cNvPr id="271" name="文本框 270"/>
          <p:cNvSpPr txBox="1"/>
          <p:nvPr/>
        </p:nvSpPr>
        <p:spPr>
          <a:xfrm>
            <a:off x="915907" y="1247492"/>
            <a:ext cx="890170" cy="21544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简单工具</a:t>
            </a:r>
          </a:p>
        </p:txBody>
      </p:sp>
      <p:sp>
        <p:nvSpPr>
          <p:cNvPr id="273" name="文本框 272"/>
          <p:cNvSpPr txBox="1"/>
          <p:nvPr/>
        </p:nvSpPr>
        <p:spPr>
          <a:xfrm>
            <a:off x="1528179" y="1716516"/>
            <a:ext cx="890170"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快速更新</a:t>
            </a:r>
            <a:endParaRPr lang="zh-CN" altLang="en-US" sz="1000" dirty="0" smtClean="0">
              <a:latin typeface="微软雅黑" panose="020B0503020204020204" pitchFamily="34" charset="-122"/>
              <a:ea typeface="微软雅黑" panose="020B0503020204020204" pitchFamily="34" charset="-122"/>
            </a:endParaRPr>
          </a:p>
        </p:txBody>
      </p:sp>
      <p:sp>
        <p:nvSpPr>
          <p:cNvPr id="259" name="文本框 258"/>
          <p:cNvSpPr txBox="1"/>
          <p:nvPr/>
        </p:nvSpPr>
        <p:spPr>
          <a:xfrm>
            <a:off x="2132337" y="1281574"/>
            <a:ext cx="668177"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定制化</a:t>
            </a:r>
            <a:endParaRPr lang="zh-CN" altLang="en-US" sz="1000" dirty="0" smtClean="0">
              <a:latin typeface="微软雅黑" panose="020B0503020204020204" pitchFamily="34" charset="-122"/>
              <a:ea typeface="微软雅黑" panose="020B0503020204020204" pitchFamily="34" charset="-122"/>
            </a:endParaRPr>
          </a:p>
        </p:txBody>
      </p:sp>
      <p:sp>
        <p:nvSpPr>
          <p:cNvPr id="260" name="文本框 259"/>
          <p:cNvSpPr txBox="1"/>
          <p:nvPr/>
        </p:nvSpPr>
        <p:spPr>
          <a:xfrm>
            <a:off x="1019577" y="1548232"/>
            <a:ext cx="890170" cy="215444"/>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统一</a:t>
            </a:r>
            <a:r>
              <a:rPr lang="zh-CN" altLang="en-US" sz="800" dirty="0" smtClean="0">
                <a:latin typeface="微软雅黑" panose="020B0503020204020204" pitchFamily="34" charset="-122"/>
                <a:ea typeface="微软雅黑" panose="020B0503020204020204" pitchFamily="34" charset="-122"/>
              </a:rPr>
              <a:t>平台</a:t>
            </a:r>
          </a:p>
        </p:txBody>
      </p:sp>
      <p:sp>
        <p:nvSpPr>
          <p:cNvPr id="7" name="矩形 6"/>
          <p:cNvSpPr/>
          <p:nvPr/>
        </p:nvSpPr>
        <p:spPr>
          <a:xfrm>
            <a:off x="993444" y="901380"/>
            <a:ext cx="1451038" cy="253916"/>
          </a:xfrm>
          <a:prstGeom prst="rect">
            <a:avLst/>
          </a:prstGeom>
        </p:spPr>
        <p:txBody>
          <a:bodyPr wrap="none">
            <a:spAutoFit/>
          </a:bodyPr>
          <a:lstStyle/>
          <a:p>
            <a:pPr algn="ctr"/>
            <a:r>
              <a:rPr lang="zh-CN" altLang="en-US" sz="1050" b="1" dirty="0" smtClean="0">
                <a:solidFill>
                  <a:srgbClr val="373D41"/>
                </a:solidFill>
                <a:latin typeface="微软雅黑" panose="020B0503020204020204" pitchFamily="34" charset="-122"/>
                <a:ea typeface="微软雅黑" panose="020B0503020204020204" pitchFamily="34" charset="-122"/>
              </a:rPr>
              <a:t>企业对</a:t>
            </a:r>
            <a:r>
              <a:rPr lang="zh-CN" altLang="en-US" sz="1050" b="1" dirty="0">
                <a:solidFill>
                  <a:srgbClr val="373D41"/>
                </a:solidFill>
                <a:latin typeface="微软雅黑" panose="020B0503020204020204" pitchFamily="34" charset="-122"/>
                <a:ea typeface="微软雅黑" panose="020B0503020204020204" pitchFamily="34" charset="-122"/>
              </a:rPr>
              <a:t>云</a:t>
            </a:r>
            <a:r>
              <a:rPr lang="en-US" altLang="zh-CN" sz="1050" b="1" dirty="0">
                <a:solidFill>
                  <a:srgbClr val="373D41"/>
                </a:solidFill>
                <a:latin typeface="微软雅黑" panose="020B0503020204020204" pitchFamily="34" charset="-122"/>
                <a:ea typeface="微软雅黑" panose="020B0503020204020204" pitchFamily="34" charset="-122"/>
              </a:rPr>
              <a:t>CRM</a:t>
            </a:r>
            <a:r>
              <a:rPr lang="zh-CN" altLang="en-US" sz="1050" b="1" dirty="0">
                <a:solidFill>
                  <a:srgbClr val="373D41"/>
                </a:solidFill>
                <a:latin typeface="微软雅黑" panose="020B0503020204020204" pitchFamily="34" charset="-122"/>
                <a:ea typeface="微软雅黑" panose="020B0503020204020204" pitchFamily="34" charset="-122"/>
              </a:rPr>
              <a:t>的需求</a:t>
            </a:r>
            <a:endParaRPr lang="en-US" altLang="zh-CN" sz="1050" b="1" dirty="0">
              <a:solidFill>
                <a:srgbClr val="373D41"/>
              </a:solidFill>
              <a:latin typeface="微软雅黑" panose="020B0503020204020204" pitchFamily="34" charset="-122"/>
              <a:ea typeface="微软雅黑" panose="020B0503020204020204" pitchFamily="34" charset="-122"/>
            </a:endParaRPr>
          </a:p>
        </p:txBody>
      </p:sp>
      <p:sp>
        <p:nvSpPr>
          <p:cNvPr id="276" name="文本框 275"/>
          <p:cNvSpPr txBox="1"/>
          <p:nvPr/>
        </p:nvSpPr>
        <p:spPr>
          <a:xfrm>
            <a:off x="1490040" y="1970549"/>
            <a:ext cx="502477" cy="184666"/>
          </a:xfrm>
          <a:prstGeom prst="rect">
            <a:avLst/>
          </a:prstGeom>
          <a:noFill/>
        </p:spPr>
        <p:txBody>
          <a:bodyPr wrap="square" rtlCol="0">
            <a:spAutoFit/>
          </a:bodyPr>
          <a:lstStyle/>
          <a:p>
            <a:r>
              <a:rPr lang="zh-CN" altLang="en-US" sz="600" dirty="0" smtClean="0">
                <a:latin typeface="微软雅黑" panose="020B0503020204020204" pitchFamily="34" charset="-122"/>
                <a:ea typeface="微软雅黑" panose="020B0503020204020204" pitchFamily="34" charset="-122"/>
              </a:rPr>
              <a:t>易拓展</a:t>
            </a:r>
          </a:p>
        </p:txBody>
      </p:sp>
      <p:sp>
        <p:nvSpPr>
          <p:cNvPr id="277" name="文本框 276"/>
          <p:cNvSpPr txBox="1"/>
          <p:nvPr/>
        </p:nvSpPr>
        <p:spPr>
          <a:xfrm>
            <a:off x="1633149" y="1203325"/>
            <a:ext cx="643944" cy="21544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免实施</a:t>
            </a:r>
          </a:p>
        </p:txBody>
      </p:sp>
      <p:sp>
        <p:nvSpPr>
          <p:cNvPr id="275" name="文本框 274"/>
          <p:cNvSpPr txBox="1"/>
          <p:nvPr/>
        </p:nvSpPr>
        <p:spPr>
          <a:xfrm>
            <a:off x="787542" y="1967587"/>
            <a:ext cx="890170" cy="200055"/>
          </a:xfrm>
          <a:prstGeom prst="rect">
            <a:avLst/>
          </a:prstGeom>
          <a:noFill/>
        </p:spPr>
        <p:txBody>
          <a:bodyPr wrap="square" rtlCol="0">
            <a:spAutoFit/>
          </a:bodyPr>
          <a:lstStyle/>
          <a:p>
            <a:r>
              <a:rPr lang="zh-CN" altLang="en-US" sz="700" dirty="0" smtClean="0">
                <a:latin typeface="微软雅黑" panose="020B0503020204020204" pitchFamily="34" charset="-122"/>
                <a:ea typeface="微软雅黑" panose="020B0503020204020204" pitchFamily="34" charset="-122"/>
              </a:rPr>
              <a:t>快速上手应用</a:t>
            </a:r>
          </a:p>
        </p:txBody>
      </p:sp>
    </p:spTree>
    <p:extLst>
      <p:ext uri="{BB962C8B-B14F-4D97-AF65-F5344CB8AC3E}">
        <p14:creationId xmlns:p14="http://schemas.microsoft.com/office/powerpoint/2010/main" val="175301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26721" y="761893"/>
            <a:ext cx="8704554" cy="4095320"/>
          </a:xfrm>
          <a:prstGeom prst="rect">
            <a:avLst/>
          </a:prstGeom>
          <a:solidFill>
            <a:schemeClr val="bg1">
              <a:lumMod val="85000"/>
            </a:schemeClr>
          </a:solid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423548" y="-467502"/>
            <a:ext cx="0" cy="571782"/>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984144" y="-582595"/>
            <a:ext cx="0" cy="686875"/>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90181" y="1031358"/>
            <a:ext cx="3420000" cy="307777"/>
          </a:xfrm>
          <a:prstGeom prst="rect">
            <a:avLst/>
          </a:prstGeom>
          <a:noFill/>
        </p:spPr>
        <p:txBody>
          <a:bodyPr wrap="square" rtlCol="0" anchor="ctr">
            <a:spAutoFit/>
          </a:bodyPr>
          <a:lstStyle/>
          <a:p>
            <a:pPr algn="ctr"/>
            <a:r>
              <a:rPr lang="zh-CN" altLang="en-US" sz="1200" b="1" dirty="0" smtClean="0">
                <a:latin typeface="微软雅黑" panose="020B0503020204020204" pitchFamily="34" charset="-122"/>
                <a:ea typeface="微软雅黑" panose="020B0503020204020204" pitchFamily="34" charset="-122"/>
              </a:rPr>
              <a:t>驱动企业选择</a:t>
            </a:r>
            <a:r>
              <a:rPr lang="en-US" altLang="zh-CN" sz="1400" b="1" dirty="0" smtClean="0">
                <a:solidFill>
                  <a:srgbClr val="D13E3E"/>
                </a:solidFill>
                <a:latin typeface="微软雅黑" panose="020B0503020204020204" pitchFamily="34" charset="-122"/>
                <a:ea typeface="微软雅黑" panose="020B0503020204020204" pitchFamily="34" charset="-122"/>
              </a:rPr>
              <a:t>SaaS CRM</a:t>
            </a:r>
            <a:r>
              <a:rPr lang="zh-CN" altLang="en-US" sz="1200" b="1" dirty="0" smtClean="0">
                <a:latin typeface="微软雅黑" panose="020B0503020204020204" pitchFamily="34" charset="-122"/>
                <a:ea typeface="微软雅黑" panose="020B0503020204020204" pitchFamily="34" charset="-122"/>
              </a:rPr>
              <a:t>的核心因素</a:t>
            </a:r>
          </a:p>
        </p:txBody>
      </p:sp>
      <p:sp>
        <p:nvSpPr>
          <p:cNvPr id="23" name="文本框 22"/>
          <p:cNvSpPr txBox="1"/>
          <p:nvPr/>
        </p:nvSpPr>
        <p:spPr>
          <a:xfrm>
            <a:off x="4995082" y="1031358"/>
            <a:ext cx="3420000" cy="307777"/>
          </a:xfrm>
          <a:prstGeom prst="rect">
            <a:avLst/>
          </a:prstGeom>
          <a:noFill/>
        </p:spPr>
        <p:txBody>
          <a:bodyPr wrap="square" rtlCol="0" anchor="ctr">
            <a:spAutoFit/>
          </a:bodyPr>
          <a:lstStyle/>
          <a:p>
            <a:pPr algn="ctr"/>
            <a:r>
              <a:rPr lang="zh-CN" altLang="en-US" sz="1200" b="1" dirty="0" smtClean="0">
                <a:latin typeface="微软雅黑" panose="020B0503020204020204" pitchFamily="34" charset="-122"/>
                <a:ea typeface="微软雅黑" panose="020B0503020204020204" pitchFamily="34" charset="-122"/>
              </a:rPr>
              <a:t>驱动企业选择</a:t>
            </a:r>
            <a:r>
              <a:rPr lang="en-US" altLang="zh-CN" sz="1400" b="1" dirty="0" smtClean="0">
                <a:solidFill>
                  <a:srgbClr val="D13E3E"/>
                </a:solidFill>
                <a:latin typeface="微软雅黑" panose="020B0503020204020204" pitchFamily="34" charset="-122"/>
                <a:ea typeface="微软雅黑" panose="020B0503020204020204" pitchFamily="34" charset="-122"/>
              </a:rPr>
              <a:t>PaaS CRM</a:t>
            </a:r>
            <a:r>
              <a:rPr lang="zh-CN" altLang="en-US" sz="1200" b="1" dirty="0" smtClean="0">
                <a:latin typeface="微软雅黑" panose="020B0503020204020204" pitchFamily="34" charset="-122"/>
                <a:ea typeface="微软雅黑" panose="020B0503020204020204" pitchFamily="34" charset="-122"/>
              </a:rPr>
              <a:t>的核心因素</a:t>
            </a:r>
          </a:p>
        </p:txBody>
      </p:sp>
      <p:grpSp>
        <p:nvGrpSpPr>
          <p:cNvPr id="2" name="组合 1"/>
          <p:cNvGrpSpPr/>
          <p:nvPr/>
        </p:nvGrpSpPr>
        <p:grpSpPr>
          <a:xfrm>
            <a:off x="288926" y="1617207"/>
            <a:ext cx="3873680" cy="3273724"/>
            <a:chOff x="288926" y="1543096"/>
            <a:chExt cx="3873680" cy="3506967"/>
          </a:xfrm>
        </p:grpSpPr>
        <p:graphicFrame>
          <p:nvGraphicFramePr>
            <p:cNvPr id="10" name="图表 9"/>
            <p:cNvGraphicFramePr/>
            <p:nvPr>
              <p:extLst>
                <p:ext uri="{D42A27DB-BD31-4B8C-83A1-F6EECF244321}">
                  <p14:modId xmlns:p14="http://schemas.microsoft.com/office/powerpoint/2010/main" val="3576519808"/>
                </p:ext>
              </p:extLst>
            </p:nvPr>
          </p:nvGraphicFramePr>
          <p:xfrm>
            <a:off x="288926" y="1543096"/>
            <a:ext cx="3873680" cy="3506967"/>
          </p:xfrm>
          <a:graphic>
            <a:graphicData uri="http://schemas.openxmlformats.org/drawingml/2006/chart">
              <c:chart xmlns:c="http://schemas.openxmlformats.org/drawingml/2006/chart" xmlns:r="http://schemas.openxmlformats.org/officeDocument/2006/relationships" r:id="rId2"/>
            </a:graphicData>
          </a:graphic>
        </p:graphicFrame>
        <p:sp>
          <p:nvSpPr>
            <p:cNvPr id="27" name="文本框 26"/>
            <p:cNvSpPr txBox="1"/>
            <p:nvPr/>
          </p:nvSpPr>
          <p:spPr>
            <a:xfrm>
              <a:off x="2087547" y="1794203"/>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1</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087547" y="2116907"/>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2</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087547" y="2439611"/>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3</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087547" y="2762315"/>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4</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087547" y="3085019"/>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5</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087547" y="3407723"/>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6</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087547" y="3730427"/>
              <a:ext cx="335500" cy="100506"/>
            </a:xfrm>
            <a:prstGeom prst="rect">
              <a:avLst/>
            </a:prstGeom>
            <a:noFill/>
          </p:spPr>
          <p:txBody>
            <a:bodyPr wrap="square" rtlCol="0" anchor="ctr">
              <a:noAutofit/>
            </a:bodyPr>
            <a:lstStyle/>
            <a:p>
              <a:pPr algn="ctr"/>
              <a:r>
                <a:rPr lang="en-US" altLang="zh-CN" sz="800" b="1" dirty="0">
                  <a:solidFill>
                    <a:srgbClr val="F2F2F2"/>
                  </a:solidFill>
                  <a:latin typeface="微软雅黑" panose="020B0503020204020204" pitchFamily="34" charset="-122"/>
                  <a:ea typeface="微软雅黑" panose="020B0503020204020204" pitchFamily="34" charset="-122"/>
                </a:rPr>
                <a:t>7</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087547" y="4053131"/>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8</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087547" y="4375835"/>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9</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087547" y="4698535"/>
              <a:ext cx="335500" cy="100506"/>
            </a:xfrm>
            <a:prstGeom prst="rect">
              <a:avLst/>
            </a:prstGeom>
            <a:noFill/>
          </p:spPr>
          <p:txBody>
            <a:bodyPr wrap="square" rtlCol="0" anchor="ctr">
              <a:noAutofit/>
            </a:bodyPr>
            <a:lstStyle/>
            <a:p>
              <a:pPr algn="ctr"/>
              <a:r>
                <a:rPr lang="en-US" altLang="zh-CN" sz="800" b="1" dirty="0" smtClean="0">
                  <a:solidFill>
                    <a:srgbClr val="F2F2F2"/>
                  </a:solidFill>
                  <a:latin typeface="微软雅黑" panose="020B0503020204020204" pitchFamily="34" charset="-122"/>
                  <a:ea typeface="微软雅黑" panose="020B0503020204020204" pitchFamily="34" charset="-122"/>
                </a:rPr>
                <a:t>10</a:t>
              </a:r>
              <a:endParaRPr lang="zh-CN" altLang="en-US" sz="800" b="1" dirty="0" smtClean="0">
                <a:solidFill>
                  <a:srgbClr val="F2F2F2"/>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2359547" y="1614653"/>
              <a:ext cx="0" cy="3266035"/>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301393" y="1743491"/>
            <a:ext cx="5372373" cy="3015996"/>
            <a:chOff x="4301393" y="1882067"/>
            <a:chExt cx="5372373" cy="3047438"/>
          </a:xfrm>
        </p:grpSpPr>
        <p:graphicFrame>
          <p:nvGraphicFramePr>
            <p:cNvPr id="26" name="图表 25"/>
            <p:cNvGraphicFramePr/>
            <p:nvPr>
              <p:extLst>
                <p:ext uri="{D42A27DB-BD31-4B8C-83A1-F6EECF244321}">
                  <p14:modId xmlns:p14="http://schemas.microsoft.com/office/powerpoint/2010/main" val="3998399143"/>
                </p:ext>
              </p:extLst>
            </p:nvPr>
          </p:nvGraphicFramePr>
          <p:xfrm>
            <a:off x="4301393" y="1882067"/>
            <a:ext cx="5372373" cy="3047438"/>
          </p:xfrm>
          <a:graphic>
            <a:graphicData uri="http://schemas.openxmlformats.org/drawingml/2006/chart">
              <c:chart xmlns:c="http://schemas.openxmlformats.org/drawingml/2006/chart" xmlns:r="http://schemas.openxmlformats.org/officeDocument/2006/relationships" r:id="rId3"/>
            </a:graphicData>
          </a:graphic>
        </p:graphicFrame>
        <p:sp>
          <p:nvSpPr>
            <p:cNvPr id="39" name="文本框 38"/>
            <p:cNvSpPr txBox="1"/>
            <p:nvPr/>
          </p:nvSpPr>
          <p:spPr>
            <a:xfrm>
              <a:off x="6816850" y="1965293"/>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816850" y="2152829"/>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2</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816850" y="2340365"/>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3</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816850" y="2527901"/>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4</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816850" y="2715437"/>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5</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816850" y="2902973"/>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6</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816850" y="3090509"/>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7</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816850" y="3278045"/>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8</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816850" y="3465581"/>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9</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816850" y="3653117"/>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10</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816850" y="3840653"/>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11</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816850" y="4028189"/>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12</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816850" y="4215725"/>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13</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816850" y="4403261"/>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14</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816850" y="4590797"/>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15</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816850" y="4778331"/>
              <a:ext cx="335500" cy="66548"/>
            </a:xfrm>
            <a:prstGeom prst="rect">
              <a:avLst/>
            </a:prstGeom>
            <a:noFill/>
          </p:spPr>
          <p:txBody>
            <a:bodyPr wrap="square" rtlCol="0" anchor="ctr">
              <a:noAutofit/>
            </a:bodyPr>
            <a:lstStyle/>
            <a:p>
              <a:pPr algn="ctr"/>
              <a:r>
                <a:rPr lang="en-US" altLang="zh-CN" sz="700" b="1" dirty="0" smtClean="0">
                  <a:solidFill>
                    <a:srgbClr val="F2F2F2"/>
                  </a:solidFill>
                  <a:latin typeface="微软雅黑" panose="020B0503020204020204" pitchFamily="34" charset="-122"/>
                  <a:ea typeface="微软雅黑" panose="020B0503020204020204" pitchFamily="34" charset="-122"/>
                </a:rPr>
                <a:t>16</a:t>
              </a:r>
              <a:endParaRPr lang="zh-CN" altLang="en-US" sz="700" b="1" dirty="0" smtClean="0">
                <a:solidFill>
                  <a:srgbClr val="F2F2F2"/>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7107513" y="1919038"/>
              <a:ext cx="0" cy="295200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grpSp>
      <p:cxnSp>
        <p:nvCxnSpPr>
          <p:cNvPr id="56" name="直接连接符 55"/>
          <p:cNvCxnSpPr/>
          <p:nvPr/>
        </p:nvCxnSpPr>
        <p:spPr>
          <a:xfrm flipH="1">
            <a:off x="2109706" y="101904"/>
            <a:ext cx="1319582"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109706" y="92076"/>
            <a:ext cx="0" cy="905921"/>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6712153" y="101904"/>
            <a:ext cx="271991" cy="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712153" y="92076"/>
            <a:ext cx="0" cy="905922"/>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74" name="燕尾形 73"/>
          <p:cNvSpPr/>
          <p:nvPr/>
        </p:nvSpPr>
        <p:spPr>
          <a:xfrm rot="5400000" flipV="1">
            <a:off x="6604541" y="815310"/>
            <a:ext cx="215221" cy="244801"/>
          </a:xfrm>
          <a:prstGeom prst="chevron">
            <a:avLst>
              <a:gd name="adj" fmla="val 44345"/>
            </a:avLst>
          </a:prstGeom>
          <a:solidFill>
            <a:srgbClr val="373D41"/>
          </a:solidFill>
          <a:ln w="25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燕尾形 74"/>
          <p:cNvSpPr/>
          <p:nvPr/>
        </p:nvSpPr>
        <p:spPr>
          <a:xfrm rot="5400000" flipV="1">
            <a:off x="2002095" y="815310"/>
            <a:ext cx="215221" cy="244801"/>
          </a:xfrm>
          <a:prstGeom prst="chevron">
            <a:avLst>
              <a:gd name="adj" fmla="val 44345"/>
            </a:avLst>
          </a:prstGeom>
          <a:solidFill>
            <a:srgbClr val="373D41"/>
          </a:solidFill>
          <a:ln w="25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0" name="直接连接符 79"/>
          <p:cNvCxnSpPr/>
          <p:nvPr/>
        </p:nvCxnSpPr>
        <p:spPr>
          <a:xfrm>
            <a:off x="4244059" y="1420958"/>
            <a:ext cx="0" cy="3276000"/>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46933" y="1363230"/>
            <a:ext cx="1008000" cy="33627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更新快</a:t>
            </a:r>
          </a:p>
        </p:txBody>
      </p:sp>
      <p:sp>
        <p:nvSpPr>
          <p:cNvPr id="69" name="矩形 68"/>
          <p:cNvSpPr/>
          <p:nvPr/>
        </p:nvSpPr>
        <p:spPr>
          <a:xfrm>
            <a:off x="1723830" y="1363230"/>
            <a:ext cx="1008000" cy="33627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成本低</a:t>
            </a:r>
            <a:endPar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0" name="矩形 69"/>
          <p:cNvSpPr/>
          <p:nvPr/>
        </p:nvSpPr>
        <p:spPr>
          <a:xfrm>
            <a:off x="2900727" y="1363230"/>
            <a:ext cx="1008000" cy="33627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服务好</a:t>
            </a:r>
            <a:endPar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矩形 70"/>
          <p:cNvSpPr/>
          <p:nvPr/>
        </p:nvSpPr>
        <p:spPr>
          <a:xfrm>
            <a:off x="4558352" y="1363230"/>
            <a:ext cx="1964306" cy="33627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保障</a:t>
            </a:r>
            <a:r>
              <a:rPr lang="zh-CN" altLang="en-US"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数据互联互通</a:t>
            </a:r>
            <a:endPar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2" name="矩形 71"/>
          <p:cNvSpPr/>
          <p:nvPr/>
        </p:nvSpPr>
        <p:spPr>
          <a:xfrm>
            <a:off x="6714419" y="1363230"/>
            <a:ext cx="1964306" cy="33627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灵活调配系统资源</a:t>
            </a:r>
            <a:endParaRPr lang="zh-CN" altLang="en-US"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3" name="文本框 72"/>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81" name="图片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84" name="文本框 83"/>
          <p:cNvSpPr txBox="1"/>
          <p:nvPr/>
        </p:nvSpPr>
        <p:spPr>
          <a:xfrm>
            <a:off x="4162049" y="240358"/>
            <a:ext cx="4731125" cy="419695"/>
          </a:xfrm>
          <a:prstGeom prst="rect">
            <a:avLst/>
          </a:prstGeom>
          <a:solidFill>
            <a:srgbClr val="F2F2F2"/>
          </a:solidFill>
        </p:spPr>
        <p:txBody>
          <a:bodyPr wrap="none" rtlCol="0" anchor="ctr">
            <a:noAutofit/>
          </a:bodyPr>
          <a:lstStyle/>
          <a:p>
            <a:pPr algn="r"/>
            <a:r>
              <a:rPr kumimoji="1" lang="en-US" altLang="zh-CN" sz="1800" b="1" dirty="0" smtClean="0">
                <a:latin typeface="微软雅黑"/>
                <a:ea typeface="微软雅黑"/>
                <a:cs typeface="微软雅黑"/>
              </a:rPr>
              <a:t>SaaS</a:t>
            </a:r>
            <a:r>
              <a:rPr kumimoji="1" lang="zh-CN" altLang="en-US" sz="1800" b="1" dirty="0" smtClean="0">
                <a:latin typeface="微软雅黑"/>
                <a:ea typeface="微软雅黑"/>
                <a:cs typeface="微软雅黑"/>
              </a:rPr>
              <a:t>和</a:t>
            </a:r>
            <a:r>
              <a:rPr kumimoji="1" lang="en-US" altLang="zh-CN" sz="1800" b="1" dirty="0" smtClean="0">
                <a:latin typeface="微软雅黑"/>
                <a:ea typeface="微软雅黑"/>
                <a:cs typeface="微软雅黑"/>
              </a:rPr>
              <a:t>PaaS</a:t>
            </a:r>
            <a:r>
              <a:rPr kumimoji="1" lang="zh-CN" altLang="en-US" sz="1800" b="1" dirty="0" smtClean="0">
                <a:latin typeface="微软雅黑"/>
                <a:ea typeface="微软雅黑"/>
                <a:cs typeface="微软雅黑"/>
              </a:rPr>
              <a:t>服务满足了企业用户对</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的</a:t>
            </a:r>
            <a:r>
              <a:rPr kumimoji="1" lang="zh-CN" altLang="en-US" sz="1800" b="1" dirty="0">
                <a:latin typeface="微软雅黑"/>
                <a:ea typeface="微软雅黑"/>
                <a:cs typeface="微软雅黑"/>
              </a:rPr>
              <a:t>不同诉</a:t>
            </a:r>
            <a:r>
              <a:rPr kumimoji="1" lang="zh-CN" altLang="en-US" sz="1800" b="1" dirty="0" smtClean="0">
                <a:latin typeface="微软雅黑"/>
                <a:ea typeface="微软雅黑"/>
                <a:cs typeface="微软雅黑"/>
              </a:rPr>
              <a:t>求</a:t>
            </a:r>
            <a:endParaRPr kumimoji="1" lang="zh-CN" altLang="en-US" sz="1800" b="1" dirty="0">
              <a:latin typeface="微软雅黑"/>
              <a:ea typeface="微软雅黑"/>
              <a:cs typeface="微软雅黑"/>
            </a:endParaRPr>
          </a:p>
        </p:txBody>
      </p:sp>
    </p:spTree>
    <p:extLst>
      <p:ext uri="{BB962C8B-B14F-4D97-AF65-F5344CB8AC3E}">
        <p14:creationId xmlns:p14="http://schemas.microsoft.com/office/powerpoint/2010/main" val="3754936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361818"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4</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云</a:t>
            </a:r>
            <a:r>
              <a:rPr kumimoji="1" lang="en-US" altLang="zh-CN" sz="2800" b="1" dirty="0" smtClean="0">
                <a:solidFill>
                  <a:schemeClr val="bg1"/>
                </a:solidFill>
                <a:latin typeface="Microsoft YaHei" charset="-122"/>
                <a:ea typeface="Microsoft YaHei" charset="-122"/>
                <a:cs typeface="Microsoft YaHei" charset="-122"/>
              </a:rPr>
              <a:t>CRM</a:t>
            </a:r>
            <a:r>
              <a:rPr kumimoji="1" lang="zh-CN" altLang="en-US" sz="2800" b="1" dirty="0" smtClean="0">
                <a:solidFill>
                  <a:schemeClr val="bg1"/>
                </a:solidFill>
                <a:latin typeface="Microsoft YaHei" charset="-122"/>
                <a:ea typeface="Microsoft YaHei" charset="-122"/>
                <a:cs typeface="Microsoft YaHei" charset="-122"/>
              </a:rPr>
              <a:t>企业用户实践现状</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3732935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361818"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4</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en-US" altLang="zh-CN" sz="2800" b="1" dirty="0" smtClean="0">
                <a:solidFill>
                  <a:schemeClr val="bg1"/>
                </a:solidFill>
                <a:latin typeface="Microsoft YaHei" charset="-122"/>
                <a:ea typeface="Microsoft YaHei" charset="-122"/>
                <a:cs typeface="Microsoft YaHei" charset="-122"/>
              </a:rPr>
              <a:t>SaaS CRM</a:t>
            </a:r>
            <a:r>
              <a:rPr kumimoji="1" lang="zh-CN" altLang="en-US" sz="2800" b="1" dirty="0" smtClean="0">
                <a:solidFill>
                  <a:schemeClr val="bg1"/>
                </a:solidFill>
                <a:latin typeface="Microsoft YaHei" charset="-122"/>
                <a:ea typeface="Microsoft YaHei" charset="-122"/>
                <a:cs typeface="Microsoft YaHei" charset="-122"/>
              </a:rPr>
              <a:t>企业用户实践</a:t>
            </a:r>
            <a:r>
              <a:rPr kumimoji="1" lang="zh-CN" altLang="en-US" sz="2800" b="1" dirty="0">
                <a:solidFill>
                  <a:schemeClr val="bg1"/>
                </a:solidFill>
                <a:latin typeface="Microsoft YaHei" charset="-122"/>
                <a:ea typeface="Microsoft YaHei" charset="-122"/>
                <a:cs typeface="Microsoft YaHei" charset="-122"/>
              </a:rPr>
              <a:t>现状</a:t>
            </a: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1" name="文本框 10"/>
          <p:cNvSpPr txBox="1"/>
          <p:nvPr/>
        </p:nvSpPr>
        <p:spPr>
          <a:xfrm>
            <a:off x="3247345" y="3967500"/>
            <a:ext cx="704039" cy="1015663"/>
          </a:xfrm>
          <a:prstGeom prst="rect">
            <a:avLst/>
          </a:prstGeom>
          <a:noFill/>
        </p:spPr>
        <p:txBody>
          <a:bodyPr wrap="none" rtlCol="0">
            <a:spAutoFit/>
          </a:bodyPr>
          <a:lstStyle/>
          <a:p>
            <a:r>
              <a:rPr kumimoji="1" lang="en-US" altLang="zh-CN" sz="6000" dirty="0" smtClean="0">
                <a:solidFill>
                  <a:srgbClr val="D13E3E"/>
                </a:solidFill>
                <a:latin typeface="Impact"/>
                <a:cs typeface="Impact"/>
              </a:rPr>
              <a:t>-1</a:t>
            </a:r>
            <a:endParaRPr kumimoji="1" lang="zh-CN" altLang="en-US" sz="6000" dirty="0">
              <a:solidFill>
                <a:srgbClr val="D13E3E"/>
              </a:solidFill>
              <a:latin typeface="Impact"/>
              <a:cs typeface="Impact"/>
            </a:endParaRPr>
          </a:p>
        </p:txBody>
      </p:sp>
    </p:spTree>
    <p:extLst>
      <p:ext uri="{BB962C8B-B14F-4D97-AF65-F5344CB8AC3E}">
        <p14:creationId xmlns:p14="http://schemas.microsoft.com/office/powerpoint/2010/main" val="378656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825" y="1269021"/>
            <a:ext cx="8642349" cy="1754326"/>
          </a:xfrm>
          <a:prstGeom prst="rect">
            <a:avLst/>
          </a:prstGeom>
        </p:spPr>
        <p:txBody>
          <a:bodyPr wrap="square">
            <a:spAutoFit/>
          </a:bodyPr>
          <a:lstStyle/>
          <a:p>
            <a:pPr lvl="0" algn="just" defTabSz="914400">
              <a:lnSpc>
                <a:spcPct val="180000"/>
              </a:lnSpc>
            </a:pPr>
            <a:r>
              <a:rPr lang="zh-CN" altLang="en-US" sz="1200" dirty="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       厂商将</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统一部署在公有云、私有云、混合云上</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通过账户租用、定制化开发等方式向用户提供</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产品</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服务。这种方式由后台</a:t>
            </a:r>
            <a:r>
              <a:rPr lang="zh-CN" altLang="en-US" sz="1200" smtClean="0">
                <a:latin typeface="微软雅黑" panose="020B0503020204020204" pitchFamily="34" charset="-122"/>
                <a:ea typeface="微软雅黑" panose="020B0503020204020204" pitchFamily="34" charset="-122"/>
              </a:rPr>
              <a:t>云计算作为支持</a:t>
            </a:r>
            <a:r>
              <a:rPr lang="zh-CN" altLang="en-US" sz="1200" dirty="0" smtClean="0">
                <a:latin typeface="微软雅黑" panose="020B0503020204020204" pitchFamily="34" charset="-122"/>
                <a:ea typeface="微软雅黑" panose="020B0503020204020204" pitchFamily="34" charset="-122"/>
              </a:rPr>
              <a:t>，确保</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的运行可靠性、可用性和安全性，并</a:t>
            </a:r>
            <a:r>
              <a:rPr lang="zh-CN" altLang="en-US" sz="1200" dirty="0">
                <a:latin typeface="微软雅黑" panose="020B0503020204020204" pitchFamily="34" charset="-122"/>
                <a:ea typeface="微软雅黑" panose="020B0503020204020204" pitchFamily="34" charset="-122"/>
              </a:rPr>
              <a:t>支持多终端访问</a:t>
            </a:r>
            <a:r>
              <a:rPr lang="zh-CN" altLang="en-US" sz="1200" dirty="0" smtClean="0">
                <a:latin typeface="微软雅黑" panose="020B0503020204020204" pitchFamily="34" charset="-122"/>
                <a:ea typeface="微软雅黑" panose="020B0503020204020204" pitchFamily="34" charset="-122"/>
              </a:rPr>
              <a:t>、多用户租用、跨</a:t>
            </a:r>
            <a:r>
              <a:rPr lang="zh-CN" altLang="en-US" sz="1200" dirty="0">
                <a:latin typeface="微软雅黑" panose="020B0503020204020204" pitchFamily="34" charset="-122"/>
                <a:ea typeface="微软雅黑" panose="020B0503020204020204" pitchFamily="34" charset="-122"/>
              </a:rPr>
              <a:t>地域同步使用等。</a:t>
            </a:r>
          </a:p>
          <a:p>
            <a:pPr lvl="0" algn="just" defTabSz="914400">
              <a:lnSpc>
                <a:spcPct val="180000"/>
              </a:lnSpc>
            </a:pPr>
            <a:r>
              <a:rPr lang="zh-CN" altLang="en-US" sz="1200" dirty="0">
                <a:latin typeface="微软雅黑" panose="020B0503020204020204" pitchFamily="34" charset="-122"/>
                <a:ea typeface="微软雅黑" panose="020B0503020204020204" pitchFamily="34" charset="-122"/>
              </a:rPr>
              <a:t>       企业用户可通过多种渠道采购和获取产品</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服务，并</a:t>
            </a:r>
            <a:r>
              <a:rPr lang="zh-CN" altLang="en-US" sz="1200" dirty="0" smtClean="0">
                <a:latin typeface="微软雅黑" panose="020B0503020204020204" pitchFamily="34" charset="-122"/>
                <a:ea typeface="微软雅黑" panose="020B0503020204020204" pitchFamily="34" charset="-122"/>
              </a:rPr>
              <a:t>根据企业自身实际</a:t>
            </a:r>
            <a:r>
              <a:rPr lang="zh-CN" altLang="en-US" sz="1200" dirty="0">
                <a:latin typeface="微软雅黑" panose="020B0503020204020204" pitchFamily="34" charset="-122"/>
                <a:ea typeface="微软雅黑" panose="020B0503020204020204" pitchFamily="34" charset="-122"/>
              </a:rPr>
              <a:t>需求，按定购的服务量、服务时间或其他方式向厂商支付费用。</a:t>
            </a:r>
          </a:p>
          <a:p>
            <a:pPr lvl="0" algn="just" defTabSz="914400">
              <a:lnSpc>
                <a:spcPct val="180000"/>
              </a:lnSpc>
            </a:pPr>
            <a:r>
              <a:rPr lang="zh-CN" altLang="en-US" sz="1200" dirty="0">
                <a:latin typeface="微软雅黑" panose="020B0503020204020204" pitchFamily="34" charset="-122"/>
                <a:ea typeface="微软雅黑" panose="020B0503020204020204" pitchFamily="34" charset="-122"/>
              </a:rPr>
              <a:t>       目前云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包含基于</a:t>
            </a:r>
            <a:r>
              <a:rPr lang="en-US" altLang="zh-CN" sz="1200" dirty="0">
                <a:latin typeface="微软雅黑" panose="020B0503020204020204" pitchFamily="34" charset="-122"/>
                <a:ea typeface="微软雅黑" panose="020B0503020204020204" pitchFamily="34" charset="-122"/>
              </a:rPr>
              <a:t>SaaS</a:t>
            </a:r>
            <a:r>
              <a:rPr lang="zh-CN" altLang="en-US" sz="1200" dirty="0">
                <a:latin typeface="微软雅黑" panose="020B0503020204020204" pitchFamily="34" charset="-122"/>
                <a:ea typeface="微软雅黑" panose="020B0503020204020204" pitchFamily="34" charset="-122"/>
              </a:rPr>
              <a:t>层、</a:t>
            </a:r>
            <a:r>
              <a:rPr lang="en-US" altLang="zh-CN" sz="1200" dirty="0">
                <a:latin typeface="微软雅黑" panose="020B0503020204020204" pitchFamily="34" charset="-122"/>
                <a:ea typeface="微软雅黑" panose="020B0503020204020204" pitchFamily="34" charset="-122"/>
              </a:rPr>
              <a:t>PaaS</a:t>
            </a:r>
            <a:r>
              <a:rPr lang="zh-CN" altLang="en-US" sz="1200" dirty="0">
                <a:latin typeface="微软雅黑" panose="020B0503020204020204" pitchFamily="34" charset="-122"/>
                <a:ea typeface="微软雅黑" panose="020B0503020204020204" pitchFamily="34" charset="-122"/>
              </a:rPr>
              <a:t>层的</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产品</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服务</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 name="任意多边形 7"/>
          <p:cNvSpPr>
            <a:spLocks noChangeAspect="1"/>
          </p:cNvSpPr>
          <p:nvPr/>
        </p:nvSpPr>
        <p:spPr>
          <a:xfrm>
            <a:off x="0" y="0"/>
            <a:ext cx="9144000" cy="1203326"/>
          </a:xfrm>
          <a:custGeom>
            <a:avLst/>
            <a:gdLst/>
            <a:ahLst/>
            <a:cxnLst/>
            <a:rect l="0" t="0" r="0" b="0"/>
            <a:pathLst>
              <a:path w="5410201" h="9131301">
                <a:moveTo>
                  <a:pt x="0" y="4559300"/>
                </a:moveTo>
                <a:lnTo>
                  <a:pt x="0" y="4546600"/>
                </a:lnTo>
                <a:lnTo>
                  <a:pt x="0" y="4533900"/>
                </a:lnTo>
                <a:lnTo>
                  <a:pt x="0" y="4521200"/>
                </a:lnTo>
                <a:lnTo>
                  <a:pt x="0" y="4508500"/>
                </a:lnTo>
                <a:lnTo>
                  <a:pt x="0" y="4495800"/>
                </a:lnTo>
                <a:lnTo>
                  <a:pt x="0" y="4483100"/>
                </a:lnTo>
                <a:lnTo>
                  <a:pt x="0" y="4470400"/>
                </a:lnTo>
                <a:lnTo>
                  <a:pt x="0" y="4457700"/>
                </a:lnTo>
                <a:lnTo>
                  <a:pt x="0" y="4445000"/>
                </a:lnTo>
                <a:lnTo>
                  <a:pt x="0" y="4432300"/>
                </a:lnTo>
                <a:lnTo>
                  <a:pt x="0" y="4419600"/>
                </a:lnTo>
                <a:lnTo>
                  <a:pt x="0" y="4406900"/>
                </a:lnTo>
                <a:lnTo>
                  <a:pt x="0" y="4394200"/>
                </a:lnTo>
                <a:lnTo>
                  <a:pt x="0" y="4381500"/>
                </a:lnTo>
                <a:lnTo>
                  <a:pt x="0" y="4368800"/>
                </a:lnTo>
                <a:lnTo>
                  <a:pt x="0" y="4356100"/>
                </a:lnTo>
                <a:lnTo>
                  <a:pt x="0" y="4343400"/>
                </a:lnTo>
                <a:lnTo>
                  <a:pt x="0" y="4330700"/>
                </a:lnTo>
                <a:lnTo>
                  <a:pt x="0" y="4318000"/>
                </a:lnTo>
                <a:lnTo>
                  <a:pt x="0" y="4305300"/>
                </a:lnTo>
                <a:lnTo>
                  <a:pt x="0" y="4292600"/>
                </a:lnTo>
                <a:lnTo>
                  <a:pt x="0" y="4279900"/>
                </a:lnTo>
                <a:lnTo>
                  <a:pt x="0" y="4267200"/>
                </a:lnTo>
                <a:lnTo>
                  <a:pt x="0" y="4254500"/>
                </a:lnTo>
                <a:lnTo>
                  <a:pt x="0" y="4241800"/>
                </a:lnTo>
                <a:lnTo>
                  <a:pt x="0" y="4229100"/>
                </a:lnTo>
                <a:lnTo>
                  <a:pt x="0" y="4216400"/>
                </a:lnTo>
                <a:lnTo>
                  <a:pt x="0" y="4203700"/>
                </a:lnTo>
                <a:lnTo>
                  <a:pt x="0" y="4191000"/>
                </a:lnTo>
                <a:lnTo>
                  <a:pt x="0" y="4178300"/>
                </a:lnTo>
                <a:lnTo>
                  <a:pt x="0" y="4165600"/>
                </a:lnTo>
                <a:lnTo>
                  <a:pt x="0" y="4152900"/>
                </a:lnTo>
                <a:lnTo>
                  <a:pt x="0" y="4140200"/>
                </a:lnTo>
                <a:lnTo>
                  <a:pt x="0" y="4127500"/>
                </a:lnTo>
                <a:lnTo>
                  <a:pt x="0" y="4114800"/>
                </a:lnTo>
                <a:lnTo>
                  <a:pt x="0" y="4102100"/>
                </a:lnTo>
                <a:lnTo>
                  <a:pt x="0" y="4089400"/>
                </a:lnTo>
                <a:lnTo>
                  <a:pt x="0" y="4076700"/>
                </a:lnTo>
                <a:lnTo>
                  <a:pt x="0" y="4064000"/>
                </a:lnTo>
                <a:lnTo>
                  <a:pt x="0" y="4051300"/>
                </a:lnTo>
                <a:lnTo>
                  <a:pt x="0" y="4038600"/>
                </a:lnTo>
                <a:lnTo>
                  <a:pt x="0" y="4025900"/>
                </a:lnTo>
                <a:lnTo>
                  <a:pt x="0" y="4013200"/>
                </a:lnTo>
                <a:lnTo>
                  <a:pt x="0" y="4000500"/>
                </a:lnTo>
                <a:lnTo>
                  <a:pt x="0" y="3987800"/>
                </a:lnTo>
                <a:lnTo>
                  <a:pt x="0" y="3975100"/>
                </a:lnTo>
                <a:lnTo>
                  <a:pt x="0" y="3962400"/>
                </a:lnTo>
                <a:lnTo>
                  <a:pt x="0" y="3949700"/>
                </a:lnTo>
                <a:lnTo>
                  <a:pt x="0" y="3937000"/>
                </a:lnTo>
                <a:lnTo>
                  <a:pt x="0" y="3924300"/>
                </a:lnTo>
                <a:lnTo>
                  <a:pt x="0" y="3911600"/>
                </a:lnTo>
                <a:lnTo>
                  <a:pt x="0" y="3898900"/>
                </a:lnTo>
                <a:lnTo>
                  <a:pt x="0" y="3886200"/>
                </a:lnTo>
                <a:lnTo>
                  <a:pt x="0" y="3873500"/>
                </a:lnTo>
                <a:lnTo>
                  <a:pt x="0" y="3860800"/>
                </a:lnTo>
                <a:lnTo>
                  <a:pt x="0" y="3848100"/>
                </a:lnTo>
                <a:lnTo>
                  <a:pt x="0" y="3835400"/>
                </a:lnTo>
                <a:lnTo>
                  <a:pt x="0" y="3822700"/>
                </a:lnTo>
                <a:lnTo>
                  <a:pt x="0" y="3810000"/>
                </a:lnTo>
                <a:lnTo>
                  <a:pt x="0" y="3797300"/>
                </a:lnTo>
                <a:lnTo>
                  <a:pt x="0" y="3784600"/>
                </a:lnTo>
                <a:lnTo>
                  <a:pt x="0" y="3771900"/>
                </a:lnTo>
                <a:lnTo>
                  <a:pt x="0" y="3759200"/>
                </a:lnTo>
                <a:lnTo>
                  <a:pt x="0" y="3746500"/>
                </a:lnTo>
                <a:lnTo>
                  <a:pt x="0" y="3733800"/>
                </a:lnTo>
                <a:lnTo>
                  <a:pt x="0" y="3721100"/>
                </a:lnTo>
                <a:lnTo>
                  <a:pt x="0" y="3708400"/>
                </a:lnTo>
                <a:lnTo>
                  <a:pt x="0" y="3695700"/>
                </a:lnTo>
                <a:lnTo>
                  <a:pt x="0" y="3683000"/>
                </a:lnTo>
                <a:lnTo>
                  <a:pt x="0" y="3670300"/>
                </a:lnTo>
                <a:lnTo>
                  <a:pt x="0" y="3657600"/>
                </a:lnTo>
                <a:lnTo>
                  <a:pt x="0" y="3644900"/>
                </a:lnTo>
                <a:lnTo>
                  <a:pt x="0" y="3632200"/>
                </a:lnTo>
                <a:lnTo>
                  <a:pt x="0" y="3619500"/>
                </a:lnTo>
                <a:lnTo>
                  <a:pt x="0" y="3606800"/>
                </a:lnTo>
                <a:lnTo>
                  <a:pt x="0" y="3594100"/>
                </a:lnTo>
                <a:lnTo>
                  <a:pt x="0" y="3581400"/>
                </a:lnTo>
                <a:lnTo>
                  <a:pt x="0" y="3568700"/>
                </a:lnTo>
                <a:lnTo>
                  <a:pt x="0" y="3556000"/>
                </a:lnTo>
                <a:lnTo>
                  <a:pt x="0" y="3543300"/>
                </a:lnTo>
                <a:lnTo>
                  <a:pt x="0" y="3530600"/>
                </a:lnTo>
                <a:lnTo>
                  <a:pt x="0" y="3517900"/>
                </a:lnTo>
                <a:lnTo>
                  <a:pt x="0" y="3505200"/>
                </a:lnTo>
                <a:lnTo>
                  <a:pt x="0" y="3492500"/>
                </a:lnTo>
                <a:lnTo>
                  <a:pt x="0" y="3479800"/>
                </a:lnTo>
                <a:lnTo>
                  <a:pt x="0" y="3467100"/>
                </a:lnTo>
                <a:lnTo>
                  <a:pt x="0" y="3454400"/>
                </a:lnTo>
                <a:lnTo>
                  <a:pt x="0" y="3441700"/>
                </a:lnTo>
                <a:lnTo>
                  <a:pt x="0" y="3429000"/>
                </a:lnTo>
                <a:lnTo>
                  <a:pt x="0" y="3416300"/>
                </a:lnTo>
                <a:lnTo>
                  <a:pt x="0" y="3403600"/>
                </a:lnTo>
                <a:lnTo>
                  <a:pt x="0" y="3390900"/>
                </a:lnTo>
                <a:lnTo>
                  <a:pt x="0" y="3378200"/>
                </a:lnTo>
                <a:lnTo>
                  <a:pt x="0" y="3365500"/>
                </a:lnTo>
                <a:lnTo>
                  <a:pt x="0" y="3352800"/>
                </a:lnTo>
                <a:lnTo>
                  <a:pt x="0" y="3340100"/>
                </a:lnTo>
                <a:lnTo>
                  <a:pt x="0" y="3327400"/>
                </a:lnTo>
                <a:lnTo>
                  <a:pt x="0" y="3314700"/>
                </a:lnTo>
                <a:lnTo>
                  <a:pt x="0" y="3302000"/>
                </a:lnTo>
                <a:lnTo>
                  <a:pt x="0" y="3289300"/>
                </a:lnTo>
                <a:lnTo>
                  <a:pt x="0" y="3276600"/>
                </a:lnTo>
                <a:lnTo>
                  <a:pt x="0" y="3263900"/>
                </a:lnTo>
                <a:lnTo>
                  <a:pt x="0" y="3251200"/>
                </a:lnTo>
                <a:lnTo>
                  <a:pt x="0" y="3238500"/>
                </a:lnTo>
                <a:lnTo>
                  <a:pt x="0" y="3225800"/>
                </a:lnTo>
                <a:lnTo>
                  <a:pt x="0" y="3213100"/>
                </a:lnTo>
                <a:lnTo>
                  <a:pt x="0" y="3200400"/>
                </a:lnTo>
                <a:lnTo>
                  <a:pt x="0" y="3187700"/>
                </a:lnTo>
                <a:lnTo>
                  <a:pt x="0" y="3175000"/>
                </a:lnTo>
                <a:lnTo>
                  <a:pt x="0" y="3162300"/>
                </a:lnTo>
                <a:lnTo>
                  <a:pt x="0" y="3149600"/>
                </a:lnTo>
                <a:lnTo>
                  <a:pt x="0" y="3136900"/>
                </a:lnTo>
                <a:lnTo>
                  <a:pt x="0" y="3124200"/>
                </a:lnTo>
                <a:lnTo>
                  <a:pt x="0" y="3111500"/>
                </a:lnTo>
                <a:lnTo>
                  <a:pt x="0" y="3098800"/>
                </a:lnTo>
                <a:lnTo>
                  <a:pt x="0" y="3086100"/>
                </a:lnTo>
                <a:lnTo>
                  <a:pt x="0" y="3073400"/>
                </a:lnTo>
                <a:lnTo>
                  <a:pt x="0" y="3060700"/>
                </a:lnTo>
                <a:lnTo>
                  <a:pt x="0" y="3048000"/>
                </a:lnTo>
                <a:lnTo>
                  <a:pt x="0" y="3035300"/>
                </a:lnTo>
                <a:lnTo>
                  <a:pt x="0" y="3022600"/>
                </a:lnTo>
                <a:lnTo>
                  <a:pt x="0" y="3009900"/>
                </a:lnTo>
                <a:lnTo>
                  <a:pt x="0" y="2997200"/>
                </a:lnTo>
                <a:lnTo>
                  <a:pt x="0" y="2984500"/>
                </a:lnTo>
                <a:lnTo>
                  <a:pt x="0" y="2971800"/>
                </a:lnTo>
                <a:lnTo>
                  <a:pt x="0" y="2959100"/>
                </a:lnTo>
                <a:lnTo>
                  <a:pt x="0" y="2946400"/>
                </a:lnTo>
                <a:lnTo>
                  <a:pt x="0" y="2933700"/>
                </a:lnTo>
                <a:lnTo>
                  <a:pt x="0" y="2921000"/>
                </a:lnTo>
                <a:lnTo>
                  <a:pt x="0" y="2908300"/>
                </a:lnTo>
                <a:lnTo>
                  <a:pt x="0" y="2895600"/>
                </a:lnTo>
                <a:lnTo>
                  <a:pt x="0" y="2882900"/>
                </a:lnTo>
                <a:lnTo>
                  <a:pt x="0" y="2870200"/>
                </a:lnTo>
                <a:lnTo>
                  <a:pt x="0" y="2857500"/>
                </a:lnTo>
                <a:lnTo>
                  <a:pt x="0" y="2844800"/>
                </a:lnTo>
                <a:lnTo>
                  <a:pt x="0" y="2832100"/>
                </a:lnTo>
                <a:lnTo>
                  <a:pt x="0" y="2819400"/>
                </a:lnTo>
                <a:lnTo>
                  <a:pt x="0" y="2806700"/>
                </a:lnTo>
                <a:lnTo>
                  <a:pt x="0" y="2794000"/>
                </a:lnTo>
                <a:lnTo>
                  <a:pt x="0" y="2781300"/>
                </a:lnTo>
                <a:lnTo>
                  <a:pt x="0" y="2768600"/>
                </a:lnTo>
                <a:lnTo>
                  <a:pt x="0" y="2755900"/>
                </a:lnTo>
                <a:lnTo>
                  <a:pt x="0" y="2743200"/>
                </a:lnTo>
                <a:lnTo>
                  <a:pt x="0" y="2730500"/>
                </a:lnTo>
                <a:lnTo>
                  <a:pt x="0" y="2717800"/>
                </a:lnTo>
                <a:lnTo>
                  <a:pt x="0" y="2705100"/>
                </a:lnTo>
                <a:lnTo>
                  <a:pt x="0" y="2692400"/>
                </a:lnTo>
                <a:lnTo>
                  <a:pt x="0" y="2679700"/>
                </a:lnTo>
                <a:lnTo>
                  <a:pt x="0" y="2667000"/>
                </a:lnTo>
                <a:lnTo>
                  <a:pt x="0" y="2654300"/>
                </a:lnTo>
                <a:lnTo>
                  <a:pt x="0" y="2641600"/>
                </a:lnTo>
                <a:lnTo>
                  <a:pt x="0" y="2628900"/>
                </a:lnTo>
                <a:lnTo>
                  <a:pt x="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0" y="2451100"/>
                </a:lnTo>
                <a:lnTo>
                  <a:pt x="0" y="2438400"/>
                </a:lnTo>
                <a:lnTo>
                  <a:pt x="0" y="2425700"/>
                </a:lnTo>
                <a:lnTo>
                  <a:pt x="0" y="2413000"/>
                </a:lnTo>
                <a:lnTo>
                  <a:pt x="0" y="2400300"/>
                </a:lnTo>
                <a:lnTo>
                  <a:pt x="0" y="2387600"/>
                </a:lnTo>
                <a:lnTo>
                  <a:pt x="0" y="2374900"/>
                </a:lnTo>
                <a:lnTo>
                  <a:pt x="0" y="2362200"/>
                </a:lnTo>
                <a:lnTo>
                  <a:pt x="0" y="2349500"/>
                </a:lnTo>
                <a:lnTo>
                  <a:pt x="0" y="2336800"/>
                </a:lnTo>
                <a:lnTo>
                  <a:pt x="0" y="2324100"/>
                </a:lnTo>
                <a:lnTo>
                  <a:pt x="0" y="2311400"/>
                </a:lnTo>
                <a:lnTo>
                  <a:pt x="0" y="2298700"/>
                </a:lnTo>
                <a:lnTo>
                  <a:pt x="0" y="2286000"/>
                </a:lnTo>
                <a:lnTo>
                  <a:pt x="0" y="2273300"/>
                </a:lnTo>
                <a:lnTo>
                  <a:pt x="0" y="2260600"/>
                </a:lnTo>
                <a:lnTo>
                  <a:pt x="0" y="2247900"/>
                </a:lnTo>
                <a:lnTo>
                  <a:pt x="0" y="2235200"/>
                </a:lnTo>
                <a:lnTo>
                  <a:pt x="0" y="2222500"/>
                </a:lnTo>
                <a:lnTo>
                  <a:pt x="0" y="2209800"/>
                </a:lnTo>
                <a:lnTo>
                  <a:pt x="0" y="2197100"/>
                </a:lnTo>
                <a:lnTo>
                  <a:pt x="0" y="2184400"/>
                </a:lnTo>
                <a:lnTo>
                  <a:pt x="0" y="2171700"/>
                </a:lnTo>
                <a:lnTo>
                  <a:pt x="0" y="2159000"/>
                </a:lnTo>
                <a:lnTo>
                  <a:pt x="0" y="2146300"/>
                </a:lnTo>
                <a:lnTo>
                  <a:pt x="0" y="2133600"/>
                </a:lnTo>
                <a:lnTo>
                  <a:pt x="0" y="2120900"/>
                </a:lnTo>
                <a:lnTo>
                  <a:pt x="0" y="2108200"/>
                </a:lnTo>
                <a:lnTo>
                  <a:pt x="0" y="2095500"/>
                </a:lnTo>
                <a:lnTo>
                  <a:pt x="0" y="2082800"/>
                </a:lnTo>
                <a:lnTo>
                  <a:pt x="0" y="2070100"/>
                </a:lnTo>
                <a:lnTo>
                  <a:pt x="0" y="2057400"/>
                </a:lnTo>
                <a:lnTo>
                  <a:pt x="0" y="2044700"/>
                </a:lnTo>
                <a:lnTo>
                  <a:pt x="0" y="2032000"/>
                </a:lnTo>
                <a:lnTo>
                  <a:pt x="0" y="2019300"/>
                </a:lnTo>
                <a:lnTo>
                  <a:pt x="0" y="2006600"/>
                </a:lnTo>
                <a:lnTo>
                  <a:pt x="0" y="1993900"/>
                </a:lnTo>
                <a:lnTo>
                  <a:pt x="0" y="1981200"/>
                </a:lnTo>
                <a:lnTo>
                  <a:pt x="0" y="1968500"/>
                </a:lnTo>
                <a:lnTo>
                  <a:pt x="0" y="1955800"/>
                </a:lnTo>
                <a:lnTo>
                  <a:pt x="0" y="1943100"/>
                </a:lnTo>
                <a:lnTo>
                  <a:pt x="0" y="1930400"/>
                </a:lnTo>
                <a:lnTo>
                  <a:pt x="0" y="1917700"/>
                </a:lnTo>
                <a:lnTo>
                  <a:pt x="0" y="1905000"/>
                </a:lnTo>
                <a:lnTo>
                  <a:pt x="0" y="1892300"/>
                </a:lnTo>
                <a:lnTo>
                  <a:pt x="0" y="1879600"/>
                </a:lnTo>
                <a:lnTo>
                  <a:pt x="0" y="1866900"/>
                </a:lnTo>
                <a:lnTo>
                  <a:pt x="0" y="1854200"/>
                </a:lnTo>
                <a:lnTo>
                  <a:pt x="0" y="1841500"/>
                </a:lnTo>
                <a:lnTo>
                  <a:pt x="0" y="1828800"/>
                </a:lnTo>
                <a:lnTo>
                  <a:pt x="0" y="1816100"/>
                </a:lnTo>
                <a:lnTo>
                  <a:pt x="0" y="1803400"/>
                </a:lnTo>
                <a:lnTo>
                  <a:pt x="0" y="1790700"/>
                </a:lnTo>
                <a:lnTo>
                  <a:pt x="0" y="1778000"/>
                </a:lnTo>
                <a:lnTo>
                  <a:pt x="0" y="1765300"/>
                </a:lnTo>
                <a:lnTo>
                  <a:pt x="0" y="1752600"/>
                </a:lnTo>
                <a:lnTo>
                  <a:pt x="0" y="1739900"/>
                </a:lnTo>
                <a:lnTo>
                  <a:pt x="0" y="1727200"/>
                </a:lnTo>
                <a:lnTo>
                  <a:pt x="0" y="1714500"/>
                </a:lnTo>
                <a:lnTo>
                  <a:pt x="0" y="1701800"/>
                </a:lnTo>
                <a:lnTo>
                  <a:pt x="0" y="1689100"/>
                </a:lnTo>
                <a:lnTo>
                  <a:pt x="0" y="1676400"/>
                </a:lnTo>
                <a:lnTo>
                  <a:pt x="0" y="1663700"/>
                </a:lnTo>
                <a:lnTo>
                  <a:pt x="0" y="1651000"/>
                </a:lnTo>
                <a:lnTo>
                  <a:pt x="0" y="1638300"/>
                </a:lnTo>
                <a:lnTo>
                  <a:pt x="0" y="1625600"/>
                </a:lnTo>
                <a:lnTo>
                  <a:pt x="0" y="1612900"/>
                </a:lnTo>
                <a:lnTo>
                  <a:pt x="0" y="1600200"/>
                </a:lnTo>
                <a:lnTo>
                  <a:pt x="0" y="1587500"/>
                </a:lnTo>
                <a:lnTo>
                  <a:pt x="0" y="1574800"/>
                </a:lnTo>
                <a:lnTo>
                  <a:pt x="0" y="1562100"/>
                </a:lnTo>
                <a:lnTo>
                  <a:pt x="0" y="1549400"/>
                </a:lnTo>
                <a:lnTo>
                  <a:pt x="0" y="1536700"/>
                </a:lnTo>
                <a:lnTo>
                  <a:pt x="0" y="1524000"/>
                </a:lnTo>
                <a:lnTo>
                  <a:pt x="0" y="1511300"/>
                </a:lnTo>
                <a:lnTo>
                  <a:pt x="0" y="1498600"/>
                </a:lnTo>
                <a:lnTo>
                  <a:pt x="0" y="1485900"/>
                </a:lnTo>
                <a:lnTo>
                  <a:pt x="0" y="1473200"/>
                </a:lnTo>
                <a:lnTo>
                  <a:pt x="0" y="1460500"/>
                </a:lnTo>
                <a:lnTo>
                  <a:pt x="0" y="1447800"/>
                </a:lnTo>
                <a:lnTo>
                  <a:pt x="0" y="1435100"/>
                </a:lnTo>
                <a:lnTo>
                  <a:pt x="0" y="1422400"/>
                </a:lnTo>
                <a:lnTo>
                  <a:pt x="0" y="1409700"/>
                </a:lnTo>
                <a:lnTo>
                  <a:pt x="0" y="1397000"/>
                </a:lnTo>
                <a:lnTo>
                  <a:pt x="0" y="1384300"/>
                </a:lnTo>
                <a:lnTo>
                  <a:pt x="0" y="1371600"/>
                </a:lnTo>
                <a:lnTo>
                  <a:pt x="0" y="1358900"/>
                </a:lnTo>
                <a:lnTo>
                  <a:pt x="0" y="1346200"/>
                </a:lnTo>
                <a:lnTo>
                  <a:pt x="0" y="1333500"/>
                </a:lnTo>
                <a:lnTo>
                  <a:pt x="0" y="1320800"/>
                </a:lnTo>
                <a:lnTo>
                  <a:pt x="0" y="1308100"/>
                </a:lnTo>
                <a:lnTo>
                  <a:pt x="0" y="1295400"/>
                </a:lnTo>
                <a:lnTo>
                  <a:pt x="0" y="1282700"/>
                </a:lnTo>
                <a:lnTo>
                  <a:pt x="0" y="1270000"/>
                </a:lnTo>
                <a:lnTo>
                  <a:pt x="0" y="1257300"/>
                </a:lnTo>
                <a:lnTo>
                  <a:pt x="0" y="1244600"/>
                </a:lnTo>
                <a:lnTo>
                  <a:pt x="0" y="1231900"/>
                </a:lnTo>
                <a:lnTo>
                  <a:pt x="0" y="1219200"/>
                </a:lnTo>
                <a:lnTo>
                  <a:pt x="0" y="1206500"/>
                </a:lnTo>
                <a:lnTo>
                  <a:pt x="0" y="1193800"/>
                </a:lnTo>
                <a:lnTo>
                  <a:pt x="0" y="1181100"/>
                </a:lnTo>
                <a:lnTo>
                  <a:pt x="0" y="1168400"/>
                </a:lnTo>
                <a:lnTo>
                  <a:pt x="0" y="1155700"/>
                </a:lnTo>
                <a:lnTo>
                  <a:pt x="0" y="1143000"/>
                </a:lnTo>
                <a:lnTo>
                  <a:pt x="0" y="1130300"/>
                </a:lnTo>
                <a:lnTo>
                  <a:pt x="0" y="1117600"/>
                </a:lnTo>
                <a:lnTo>
                  <a:pt x="0" y="1104900"/>
                </a:lnTo>
                <a:lnTo>
                  <a:pt x="0" y="1092200"/>
                </a:lnTo>
                <a:lnTo>
                  <a:pt x="0" y="1079500"/>
                </a:lnTo>
                <a:lnTo>
                  <a:pt x="0" y="1066800"/>
                </a:lnTo>
                <a:lnTo>
                  <a:pt x="0" y="1054100"/>
                </a:lnTo>
                <a:lnTo>
                  <a:pt x="0" y="1041400"/>
                </a:lnTo>
                <a:lnTo>
                  <a:pt x="0" y="1028700"/>
                </a:lnTo>
                <a:lnTo>
                  <a:pt x="0" y="1016000"/>
                </a:lnTo>
                <a:lnTo>
                  <a:pt x="0" y="1003300"/>
                </a:lnTo>
                <a:lnTo>
                  <a:pt x="0" y="990600"/>
                </a:lnTo>
                <a:lnTo>
                  <a:pt x="0" y="977900"/>
                </a:lnTo>
                <a:lnTo>
                  <a:pt x="0" y="965200"/>
                </a:lnTo>
                <a:lnTo>
                  <a:pt x="0" y="952500"/>
                </a:lnTo>
                <a:lnTo>
                  <a:pt x="0" y="939800"/>
                </a:lnTo>
                <a:lnTo>
                  <a:pt x="0" y="927100"/>
                </a:lnTo>
                <a:lnTo>
                  <a:pt x="0" y="914400"/>
                </a:lnTo>
                <a:lnTo>
                  <a:pt x="0" y="901700"/>
                </a:lnTo>
                <a:lnTo>
                  <a:pt x="0" y="889000"/>
                </a:lnTo>
                <a:lnTo>
                  <a:pt x="0" y="876300"/>
                </a:lnTo>
                <a:lnTo>
                  <a:pt x="0" y="863600"/>
                </a:lnTo>
                <a:lnTo>
                  <a:pt x="0" y="850900"/>
                </a:lnTo>
                <a:lnTo>
                  <a:pt x="0" y="838200"/>
                </a:lnTo>
                <a:lnTo>
                  <a:pt x="0" y="825500"/>
                </a:lnTo>
                <a:lnTo>
                  <a:pt x="0" y="812800"/>
                </a:lnTo>
                <a:lnTo>
                  <a:pt x="0" y="800100"/>
                </a:lnTo>
                <a:lnTo>
                  <a:pt x="0" y="787400"/>
                </a:lnTo>
                <a:lnTo>
                  <a:pt x="0" y="774700"/>
                </a:lnTo>
                <a:lnTo>
                  <a:pt x="0" y="762000"/>
                </a:lnTo>
                <a:lnTo>
                  <a:pt x="0" y="749300"/>
                </a:lnTo>
                <a:lnTo>
                  <a:pt x="0" y="736600"/>
                </a:lnTo>
                <a:lnTo>
                  <a:pt x="0" y="723900"/>
                </a:lnTo>
                <a:lnTo>
                  <a:pt x="0" y="711200"/>
                </a:lnTo>
                <a:lnTo>
                  <a:pt x="0" y="698500"/>
                </a:lnTo>
                <a:lnTo>
                  <a:pt x="0" y="685800"/>
                </a:lnTo>
                <a:lnTo>
                  <a:pt x="0" y="673100"/>
                </a:lnTo>
                <a:lnTo>
                  <a:pt x="0" y="660400"/>
                </a:lnTo>
                <a:lnTo>
                  <a:pt x="0" y="647700"/>
                </a:lnTo>
                <a:lnTo>
                  <a:pt x="0" y="635000"/>
                </a:lnTo>
                <a:lnTo>
                  <a:pt x="0" y="622300"/>
                </a:lnTo>
                <a:lnTo>
                  <a:pt x="0" y="609600"/>
                </a:lnTo>
                <a:lnTo>
                  <a:pt x="0" y="596900"/>
                </a:lnTo>
                <a:lnTo>
                  <a:pt x="0" y="584200"/>
                </a:lnTo>
                <a:lnTo>
                  <a:pt x="0" y="571500"/>
                </a:lnTo>
                <a:lnTo>
                  <a:pt x="0" y="558800"/>
                </a:lnTo>
                <a:lnTo>
                  <a:pt x="0" y="546100"/>
                </a:lnTo>
                <a:lnTo>
                  <a:pt x="0" y="533400"/>
                </a:lnTo>
                <a:lnTo>
                  <a:pt x="0" y="520700"/>
                </a:lnTo>
                <a:lnTo>
                  <a:pt x="0" y="508000"/>
                </a:lnTo>
                <a:lnTo>
                  <a:pt x="0" y="495300"/>
                </a:lnTo>
                <a:lnTo>
                  <a:pt x="0" y="482600"/>
                </a:lnTo>
                <a:lnTo>
                  <a:pt x="0" y="469900"/>
                </a:lnTo>
                <a:lnTo>
                  <a:pt x="0" y="457200"/>
                </a:lnTo>
                <a:lnTo>
                  <a:pt x="0" y="444500"/>
                </a:lnTo>
                <a:lnTo>
                  <a:pt x="0" y="431800"/>
                </a:lnTo>
                <a:lnTo>
                  <a:pt x="0" y="419100"/>
                </a:lnTo>
                <a:lnTo>
                  <a:pt x="0" y="406400"/>
                </a:lnTo>
                <a:lnTo>
                  <a:pt x="0" y="393700"/>
                </a:lnTo>
                <a:lnTo>
                  <a:pt x="0" y="381000"/>
                </a:lnTo>
                <a:lnTo>
                  <a:pt x="0" y="368300"/>
                </a:lnTo>
                <a:lnTo>
                  <a:pt x="0" y="355600"/>
                </a:lnTo>
                <a:lnTo>
                  <a:pt x="0" y="342900"/>
                </a:lnTo>
                <a:lnTo>
                  <a:pt x="0" y="330200"/>
                </a:lnTo>
                <a:lnTo>
                  <a:pt x="0" y="317500"/>
                </a:lnTo>
                <a:lnTo>
                  <a:pt x="0" y="304800"/>
                </a:lnTo>
                <a:lnTo>
                  <a:pt x="0" y="292100"/>
                </a:lnTo>
                <a:lnTo>
                  <a:pt x="0" y="279400"/>
                </a:lnTo>
                <a:lnTo>
                  <a:pt x="0" y="266700"/>
                </a:lnTo>
                <a:lnTo>
                  <a:pt x="0" y="254000"/>
                </a:lnTo>
                <a:lnTo>
                  <a:pt x="0" y="241300"/>
                </a:lnTo>
                <a:lnTo>
                  <a:pt x="0" y="228600"/>
                </a:lnTo>
                <a:lnTo>
                  <a:pt x="0" y="215900"/>
                </a:lnTo>
                <a:lnTo>
                  <a:pt x="0" y="203200"/>
                </a:lnTo>
                <a:lnTo>
                  <a:pt x="0" y="190500"/>
                </a:lnTo>
                <a:lnTo>
                  <a:pt x="0" y="177800"/>
                </a:lnTo>
                <a:lnTo>
                  <a:pt x="0" y="165100"/>
                </a:lnTo>
                <a:lnTo>
                  <a:pt x="0" y="152400"/>
                </a:lnTo>
                <a:lnTo>
                  <a:pt x="0" y="139700"/>
                </a:lnTo>
                <a:lnTo>
                  <a:pt x="0" y="127000"/>
                </a:lnTo>
                <a:lnTo>
                  <a:pt x="0" y="114300"/>
                </a:lnTo>
                <a:lnTo>
                  <a:pt x="0" y="101600"/>
                </a:lnTo>
                <a:lnTo>
                  <a:pt x="0" y="88900"/>
                </a:lnTo>
                <a:lnTo>
                  <a:pt x="0" y="76200"/>
                </a:lnTo>
                <a:lnTo>
                  <a:pt x="0" y="63500"/>
                </a:lnTo>
                <a:lnTo>
                  <a:pt x="0" y="50800"/>
                </a:lnTo>
                <a:lnTo>
                  <a:pt x="0" y="38100"/>
                </a:lnTo>
                <a:lnTo>
                  <a:pt x="0" y="25400"/>
                </a:lnTo>
                <a:lnTo>
                  <a:pt x="0" y="12700"/>
                </a:lnTo>
                <a:lnTo>
                  <a:pt x="0" y="0"/>
                </a:lnTo>
                <a:lnTo>
                  <a:pt x="5410200" y="0"/>
                </a:lnTo>
                <a:lnTo>
                  <a:pt x="5410200" y="12700"/>
                </a:lnTo>
                <a:lnTo>
                  <a:pt x="5410200" y="25400"/>
                </a:lnTo>
                <a:lnTo>
                  <a:pt x="5410200" y="38100"/>
                </a:lnTo>
                <a:lnTo>
                  <a:pt x="5410200" y="50800"/>
                </a:lnTo>
                <a:lnTo>
                  <a:pt x="5410200" y="63500"/>
                </a:lnTo>
                <a:lnTo>
                  <a:pt x="5410200" y="76200"/>
                </a:lnTo>
                <a:lnTo>
                  <a:pt x="5410200" y="88900"/>
                </a:lnTo>
                <a:lnTo>
                  <a:pt x="5410200" y="101600"/>
                </a:lnTo>
                <a:lnTo>
                  <a:pt x="5410200" y="114300"/>
                </a:lnTo>
                <a:lnTo>
                  <a:pt x="5410200" y="127000"/>
                </a:lnTo>
                <a:lnTo>
                  <a:pt x="5410200" y="139700"/>
                </a:lnTo>
                <a:lnTo>
                  <a:pt x="5410200" y="152400"/>
                </a:lnTo>
                <a:lnTo>
                  <a:pt x="5410200" y="165100"/>
                </a:lnTo>
                <a:lnTo>
                  <a:pt x="5410200" y="177800"/>
                </a:lnTo>
                <a:lnTo>
                  <a:pt x="5410200" y="190500"/>
                </a:lnTo>
                <a:lnTo>
                  <a:pt x="5410200" y="203200"/>
                </a:lnTo>
                <a:lnTo>
                  <a:pt x="5410200" y="215900"/>
                </a:lnTo>
                <a:lnTo>
                  <a:pt x="5410200" y="228600"/>
                </a:lnTo>
                <a:lnTo>
                  <a:pt x="5410200" y="241300"/>
                </a:lnTo>
                <a:lnTo>
                  <a:pt x="5410200" y="254000"/>
                </a:lnTo>
                <a:lnTo>
                  <a:pt x="5410200" y="266700"/>
                </a:lnTo>
                <a:lnTo>
                  <a:pt x="5410200" y="279400"/>
                </a:lnTo>
                <a:lnTo>
                  <a:pt x="5410200" y="292100"/>
                </a:lnTo>
                <a:lnTo>
                  <a:pt x="5410200" y="304800"/>
                </a:lnTo>
                <a:lnTo>
                  <a:pt x="5410200" y="317500"/>
                </a:lnTo>
                <a:lnTo>
                  <a:pt x="5410200" y="330200"/>
                </a:lnTo>
                <a:lnTo>
                  <a:pt x="5410200" y="342900"/>
                </a:lnTo>
                <a:lnTo>
                  <a:pt x="5410200" y="355600"/>
                </a:lnTo>
                <a:lnTo>
                  <a:pt x="5410200" y="368300"/>
                </a:lnTo>
                <a:lnTo>
                  <a:pt x="5410200" y="381000"/>
                </a:lnTo>
                <a:lnTo>
                  <a:pt x="5410200" y="393700"/>
                </a:lnTo>
                <a:lnTo>
                  <a:pt x="5410200" y="406400"/>
                </a:lnTo>
                <a:lnTo>
                  <a:pt x="5410200" y="419100"/>
                </a:lnTo>
                <a:lnTo>
                  <a:pt x="5410200" y="431800"/>
                </a:lnTo>
                <a:lnTo>
                  <a:pt x="5410200" y="444500"/>
                </a:lnTo>
                <a:lnTo>
                  <a:pt x="5410200" y="457200"/>
                </a:lnTo>
                <a:lnTo>
                  <a:pt x="5410200" y="469900"/>
                </a:lnTo>
                <a:lnTo>
                  <a:pt x="5410200" y="482600"/>
                </a:lnTo>
                <a:lnTo>
                  <a:pt x="5410200" y="495300"/>
                </a:lnTo>
                <a:lnTo>
                  <a:pt x="5410200" y="508000"/>
                </a:lnTo>
                <a:lnTo>
                  <a:pt x="5410200" y="520700"/>
                </a:lnTo>
                <a:lnTo>
                  <a:pt x="5410200" y="533400"/>
                </a:lnTo>
                <a:lnTo>
                  <a:pt x="5410200" y="546100"/>
                </a:lnTo>
                <a:lnTo>
                  <a:pt x="5410200" y="558800"/>
                </a:lnTo>
                <a:lnTo>
                  <a:pt x="5410200" y="571500"/>
                </a:lnTo>
                <a:lnTo>
                  <a:pt x="5410200" y="584200"/>
                </a:lnTo>
                <a:lnTo>
                  <a:pt x="5410200" y="596900"/>
                </a:lnTo>
                <a:lnTo>
                  <a:pt x="5410200" y="609600"/>
                </a:lnTo>
                <a:lnTo>
                  <a:pt x="5410200" y="622300"/>
                </a:lnTo>
                <a:lnTo>
                  <a:pt x="5410200" y="635000"/>
                </a:lnTo>
                <a:lnTo>
                  <a:pt x="5410200" y="647700"/>
                </a:lnTo>
                <a:lnTo>
                  <a:pt x="5410200" y="660400"/>
                </a:lnTo>
                <a:lnTo>
                  <a:pt x="5410200" y="673100"/>
                </a:lnTo>
                <a:lnTo>
                  <a:pt x="5410200" y="685800"/>
                </a:lnTo>
                <a:lnTo>
                  <a:pt x="5410200" y="698500"/>
                </a:lnTo>
                <a:lnTo>
                  <a:pt x="5410200" y="711200"/>
                </a:lnTo>
                <a:lnTo>
                  <a:pt x="5410200" y="723900"/>
                </a:lnTo>
                <a:lnTo>
                  <a:pt x="5410200" y="736600"/>
                </a:lnTo>
                <a:lnTo>
                  <a:pt x="5410200" y="749300"/>
                </a:lnTo>
                <a:lnTo>
                  <a:pt x="5410200" y="762000"/>
                </a:lnTo>
                <a:lnTo>
                  <a:pt x="5410200" y="774700"/>
                </a:lnTo>
                <a:lnTo>
                  <a:pt x="5410200" y="787400"/>
                </a:lnTo>
                <a:lnTo>
                  <a:pt x="5410200" y="800100"/>
                </a:lnTo>
                <a:lnTo>
                  <a:pt x="5410200" y="812800"/>
                </a:lnTo>
                <a:lnTo>
                  <a:pt x="5410200" y="825500"/>
                </a:lnTo>
                <a:lnTo>
                  <a:pt x="5410200" y="838200"/>
                </a:lnTo>
                <a:lnTo>
                  <a:pt x="5410200" y="850900"/>
                </a:lnTo>
                <a:lnTo>
                  <a:pt x="5410200" y="863600"/>
                </a:lnTo>
                <a:lnTo>
                  <a:pt x="5410200" y="876300"/>
                </a:lnTo>
                <a:lnTo>
                  <a:pt x="5410200" y="889000"/>
                </a:lnTo>
                <a:lnTo>
                  <a:pt x="5410200" y="901700"/>
                </a:lnTo>
                <a:lnTo>
                  <a:pt x="5410200" y="914400"/>
                </a:lnTo>
                <a:lnTo>
                  <a:pt x="5410200" y="927100"/>
                </a:lnTo>
                <a:lnTo>
                  <a:pt x="5410200" y="939800"/>
                </a:lnTo>
                <a:lnTo>
                  <a:pt x="5410200" y="952500"/>
                </a:lnTo>
                <a:lnTo>
                  <a:pt x="5410200" y="965200"/>
                </a:lnTo>
                <a:lnTo>
                  <a:pt x="5410200" y="977900"/>
                </a:lnTo>
                <a:lnTo>
                  <a:pt x="5410200" y="990600"/>
                </a:lnTo>
                <a:lnTo>
                  <a:pt x="5410200" y="1003300"/>
                </a:lnTo>
                <a:lnTo>
                  <a:pt x="5410200" y="1016000"/>
                </a:lnTo>
                <a:lnTo>
                  <a:pt x="5410200" y="1028700"/>
                </a:lnTo>
                <a:lnTo>
                  <a:pt x="5410200" y="1041400"/>
                </a:lnTo>
                <a:lnTo>
                  <a:pt x="5410200" y="1054100"/>
                </a:lnTo>
                <a:lnTo>
                  <a:pt x="5410200" y="1066800"/>
                </a:lnTo>
                <a:lnTo>
                  <a:pt x="5410200" y="1079500"/>
                </a:lnTo>
                <a:lnTo>
                  <a:pt x="5410200" y="1092200"/>
                </a:lnTo>
                <a:lnTo>
                  <a:pt x="5410200" y="1104900"/>
                </a:lnTo>
                <a:lnTo>
                  <a:pt x="5410200" y="1117600"/>
                </a:lnTo>
                <a:lnTo>
                  <a:pt x="5410200" y="1130300"/>
                </a:lnTo>
                <a:lnTo>
                  <a:pt x="5410200" y="1143000"/>
                </a:lnTo>
                <a:lnTo>
                  <a:pt x="5410200" y="1155700"/>
                </a:lnTo>
                <a:lnTo>
                  <a:pt x="5410200" y="1168400"/>
                </a:lnTo>
                <a:lnTo>
                  <a:pt x="5410200" y="1181100"/>
                </a:lnTo>
                <a:lnTo>
                  <a:pt x="5410200" y="1193800"/>
                </a:lnTo>
                <a:lnTo>
                  <a:pt x="5410200" y="1206500"/>
                </a:lnTo>
                <a:lnTo>
                  <a:pt x="5410200" y="1219200"/>
                </a:lnTo>
                <a:lnTo>
                  <a:pt x="5410200" y="1231900"/>
                </a:lnTo>
                <a:lnTo>
                  <a:pt x="5410200" y="1244600"/>
                </a:lnTo>
                <a:lnTo>
                  <a:pt x="5410200" y="1257300"/>
                </a:lnTo>
                <a:lnTo>
                  <a:pt x="5410200" y="1270000"/>
                </a:lnTo>
                <a:lnTo>
                  <a:pt x="5410200" y="1282700"/>
                </a:lnTo>
                <a:lnTo>
                  <a:pt x="5410200" y="1295400"/>
                </a:lnTo>
                <a:lnTo>
                  <a:pt x="5410200" y="1308100"/>
                </a:lnTo>
                <a:lnTo>
                  <a:pt x="5410200" y="1320800"/>
                </a:lnTo>
                <a:lnTo>
                  <a:pt x="5410200" y="1333500"/>
                </a:lnTo>
                <a:lnTo>
                  <a:pt x="5410200" y="1346200"/>
                </a:lnTo>
                <a:lnTo>
                  <a:pt x="5410200" y="1358900"/>
                </a:lnTo>
                <a:lnTo>
                  <a:pt x="5410200" y="1371600"/>
                </a:lnTo>
                <a:lnTo>
                  <a:pt x="5410200" y="1384300"/>
                </a:lnTo>
                <a:lnTo>
                  <a:pt x="5410200" y="1397000"/>
                </a:lnTo>
                <a:lnTo>
                  <a:pt x="5410200" y="1409700"/>
                </a:lnTo>
                <a:lnTo>
                  <a:pt x="5410200" y="1422400"/>
                </a:lnTo>
                <a:lnTo>
                  <a:pt x="5410200" y="1435100"/>
                </a:lnTo>
                <a:lnTo>
                  <a:pt x="5410200" y="1447800"/>
                </a:lnTo>
                <a:lnTo>
                  <a:pt x="5410200" y="1460500"/>
                </a:lnTo>
                <a:lnTo>
                  <a:pt x="5410200" y="1473200"/>
                </a:lnTo>
                <a:lnTo>
                  <a:pt x="5410200" y="1485900"/>
                </a:lnTo>
                <a:lnTo>
                  <a:pt x="5410200" y="1498600"/>
                </a:lnTo>
                <a:lnTo>
                  <a:pt x="5410200" y="1511300"/>
                </a:lnTo>
                <a:lnTo>
                  <a:pt x="5410200" y="1524000"/>
                </a:lnTo>
                <a:lnTo>
                  <a:pt x="5410200" y="1536700"/>
                </a:lnTo>
                <a:lnTo>
                  <a:pt x="5410200" y="1549400"/>
                </a:lnTo>
                <a:lnTo>
                  <a:pt x="5410200" y="1562100"/>
                </a:lnTo>
                <a:lnTo>
                  <a:pt x="5410200" y="1574800"/>
                </a:lnTo>
                <a:lnTo>
                  <a:pt x="5410200" y="1587500"/>
                </a:lnTo>
                <a:lnTo>
                  <a:pt x="5410200" y="1600200"/>
                </a:lnTo>
                <a:lnTo>
                  <a:pt x="5410200" y="1612900"/>
                </a:lnTo>
                <a:lnTo>
                  <a:pt x="5410200" y="1625600"/>
                </a:lnTo>
                <a:lnTo>
                  <a:pt x="5410200" y="1638300"/>
                </a:lnTo>
                <a:lnTo>
                  <a:pt x="5410200" y="1651000"/>
                </a:lnTo>
                <a:lnTo>
                  <a:pt x="5410200" y="1663700"/>
                </a:lnTo>
                <a:lnTo>
                  <a:pt x="5410200" y="1676400"/>
                </a:lnTo>
                <a:lnTo>
                  <a:pt x="5410200" y="1689100"/>
                </a:lnTo>
                <a:lnTo>
                  <a:pt x="5410200" y="1701800"/>
                </a:lnTo>
                <a:lnTo>
                  <a:pt x="5410200" y="1714500"/>
                </a:lnTo>
                <a:lnTo>
                  <a:pt x="5410200" y="1727200"/>
                </a:lnTo>
                <a:lnTo>
                  <a:pt x="5410200" y="1739900"/>
                </a:lnTo>
                <a:lnTo>
                  <a:pt x="5410200" y="1752600"/>
                </a:lnTo>
                <a:lnTo>
                  <a:pt x="5410200" y="1765300"/>
                </a:lnTo>
                <a:lnTo>
                  <a:pt x="5410200" y="1778000"/>
                </a:lnTo>
                <a:lnTo>
                  <a:pt x="5410200" y="1790700"/>
                </a:lnTo>
                <a:lnTo>
                  <a:pt x="5410200" y="1803400"/>
                </a:lnTo>
                <a:lnTo>
                  <a:pt x="5410200" y="1816100"/>
                </a:lnTo>
                <a:lnTo>
                  <a:pt x="5410200" y="1828800"/>
                </a:lnTo>
                <a:lnTo>
                  <a:pt x="5410200" y="1841500"/>
                </a:lnTo>
                <a:lnTo>
                  <a:pt x="5410200" y="1854200"/>
                </a:lnTo>
                <a:lnTo>
                  <a:pt x="5410200" y="1866900"/>
                </a:lnTo>
                <a:lnTo>
                  <a:pt x="5410200" y="1879600"/>
                </a:lnTo>
                <a:lnTo>
                  <a:pt x="5410200" y="1892300"/>
                </a:lnTo>
                <a:lnTo>
                  <a:pt x="5410200" y="1905000"/>
                </a:lnTo>
                <a:lnTo>
                  <a:pt x="5410200" y="1917700"/>
                </a:lnTo>
                <a:lnTo>
                  <a:pt x="5410200" y="1930400"/>
                </a:lnTo>
                <a:lnTo>
                  <a:pt x="5410200" y="1943100"/>
                </a:lnTo>
                <a:lnTo>
                  <a:pt x="5410200" y="1955800"/>
                </a:lnTo>
                <a:lnTo>
                  <a:pt x="5410200" y="1968500"/>
                </a:lnTo>
                <a:lnTo>
                  <a:pt x="5410200" y="1981200"/>
                </a:lnTo>
                <a:lnTo>
                  <a:pt x="5410200" y="1993900"/>
                </a:lnTo>
                <a:lnTo>
                  <a:pt x="5410200" y="2006600"/>
                </a:lnTo>
                <a:lnTo>
                  <a:pt x="5410200" y="2019300"/>
                </a:lnTo>
                <a:lnTo>
                  <a:pt x="5410200" y="2032000"/>
                </a:lnTo>
                <a:lnTo>
                  <a:pt x="5410200" y="2044700"/>
                </a:lnTo>
                <a:lnTo>
                  <a:pt x="5410200" y="2057400"/>
                </a:lnTo>
                <a:lnTo>
                  <a:pt x="5410200" y="2070100"/>
                </a:lnTo>
                <a:lnTo>
                  <a:pt x="5410200" y="2082800"/>
                </a:lnTo>
                <a:lnTo>
                  <a:pt x="5410200" y="2095500"/>
                </a:lnTo>
                <a:lnTo>
                  <a:pt x="5410200" y="2108200"/>
                </a:lnTo>
                <a:lnTo>
                  <a:pt x="5410200" y="2120900"/>
                </a:lnTo>
                <a:lnTo>
                  <a:pt x="5410200" y="2133600"/>
                </a:lnTo>
                <a:lnTo>
                  <a:pt x="5410200" y="2146300"/>
                </a:lnTo>
                <a:lnTo>
                  <a:pt x="5410200" y="2159000"/>
                </a:lnTo>
                <a:lnTo>
                  <a:pt x="5410200" y="2171700"/>
                </a:lnTo>
                <a:lnTo>
                  <a:pt x="5410200" y="2184400"/>
                </a:lnTo>
                <a:lnTo>
                  <a:pt x="5410200" y="2197100"/>
                </a:lnTo>
                <a:lnTo>
                  <a:pt x="5410200" y="2209800"/>
                </a:lnTo>
                <a:lnTo>
                  <a:pt x="5410200" y="2222500"/>
                </a:lnTo>
                <a:lnTo>
                  <a:pt x="5410200" y="2235200"/>
                </a:lnTo>
                <a:lnTo>
                  <a:pt x="5410200" y="2247900"/>
                </a:lnTo>
                <a:lnTo>
                  <a:pt x="5410200" y="2260600"/>
                </a:lnTo>
                <a:lnTo>
                  <a:pt x="5410200" y="2273300"/>
                </a:lnTo>
                <a:lnTo>
                  <a:pt x="5410200" y="2286000"/>
                </a:lnTo>
                <a:lnTo>
                  <a:pt x="5410200" y="2298700"/>
                </a:lnTo>
                <a:lnTo>
                  <a:pt x="5410200" y="2311400"/>
                </a:lnTo>
                <a:lnTo>
                  <a:pt x="5410200" y="2324100"/>
                </a:lnTo>
                <a:lnTo>
                  <a:pt x="5410200" y="2336800"/>
                </a:lnTo>
                <a:lnTo>
                  <a:pt x="5410200" y="2349500"/>
                </a:lnTo>
                <a:lnTo>
                  <a:pt x="5410200" y="2362200"/>
                </a:lnTo>
                <a:lnTo>
                  <a:pt x="5410200" y="2374900"/>
                </a:lnTo>
                <a:lnTo>
                  <a:pt x="5410200" y="2387600"/>
                </a:lnTo>
                <a:lnTo>
                  <a:pt x="5410200" y="2400300"/>
                </a:lnTo>
                <a:lnTo>
                  <a:pt x="5410200" y="2413000"/>
                </a:lnTo>
                <a:lnTo>
                  <a:pt x="5410200" y="2425700"/>
                </a:lnTo>
                <a:lnTo>
                  <a:pt x="5410200" y="2438400"/>
                </a:lnTo>
                <a:lnTo>
                  <a:pt x="5410200" y="2451100"/>
                </a:lnTo>
                <a:lnTo>
                  <a:pt x="5410200" y="2463800"/>
                </a:lnTo>
                <a:lnTo>
                  <a:pt x="5410200" y="2476500"/>
                </a:lnTo>
                <a:lnTo>
                  <a:pt x="5410200" y="2489200"/>
                </a:lnTo>
                <a:lnTo>
                  <a:pt x="5410200" y="2501900"/>
                </a:lnTo>
                <a:lnTo>
                  <a:pt x="5410200" y="2514600"/>
                </a:lnTo>
                <a:lnTo>
                  <a:pt x="5410200" y="2527300"/>
                </a:lnTo>
                <a:lnTo>
                  <a:pt x="5410200" y="2540000"/>
                </a:lnTo>
                <a:lnTo>
                  <a:pt x="5410200" y="2552700"/>
                </a:lnTo>
                <a:lnTo>
                  <a:pt x="5410200" y="2565400"/>
                </a:lnTo>
                <a:lnTo>
                  <a:pt x="5410200" y="2578100"/>
                </a:lnTo>
                <a:lnTo>
                  <a:pt x="5410200" y="2590800"/>
                </a:lnTo>
                <a:lnTo>
                  <a:pt x="5410200" y="2603500"/>
                </a:lnTo>
                <a:lnTo>
                  <a:pt x="5410200" y="2616200"/>
                </a:lnTo>
                <a:lnTo>
                  <a:pt x="5410200" y="2628900"/>
                </a:lnTo>
                <a:lnTo>
                  <a:pt x="5410200" y="2641600"/>
                </a:lnTo>
                <a:lnTo>
                  <a:pt x="5410200" y="2654300"/>
                </a:lnTo>
                <a:lnTo>
                  <a:pt x="5410200" y="2667000"/>
                </a:lnTo>
                <a:lnTo>
                  <a:pt x="5410200" y="2679700"/>
                </a:lnTo>
                <a:lnTo>
                  <a:pt x="5410200" y="2692400"/>
                </a:lnTo>
                <a:lnTo>
                  <a:pt x="5410200" y="2705100"/>
                </a:lnTo>
                <a:lnTo>
                  <a:pt x="5410200" y="2717800"/>
                </a:lnTo>
                <a:lnTo>
                  <a:pt x="5410200" y="2730500"/>
                </a:lnTo>
                <a:lnTo>
                  <a:pt x="5410200" y="2743200"/>
                </a:lnTo>
                <a:lnTo>
                  <a:pt x="5410200" y="2755900"/>
                </a:lnTo>
                <a:lnTo>
                  <a:pt x="5410200" y="2768600"/>
                </a:lnTo>
                <a:lnTo>
                  <a:pt x="5410200" y="2781300"/>
                </a:lnTo>
                <a:lnTo>
                  <a:pt x="5410200" y="2794000"/>
                </a:lnTo>
                <a:lnTo>
                  <a:pt x="5410200" y="2806700"/>
                </a:lnTo>
                <a:lnTo>
                  <a:pt x="5410200" y="2819400"/>
                </a:lnTo>
                <a:lnTo>
                  <a:pt x="5410200" y="2832100"/>
                </a:lnTo>
                <a:lnTo>
                  <a:pt x="5410200" y="2844800"/>
                </a:lnTo>
                <a:lnTo>
                  <a:pt x="5410200" y="2857500"/>
                </a:lnTo>
                <a:lnTo>
                  <a:pt x="5410200" y="2870200"/>
                </a:lnTo>
                <a:lnTo>
                  <a:pt x="5410200" y="2882900"/>
                </a:lnTo>
                <a:lnTo>
                  <a:pt x="5410200" y="2895600"/>
                </a:lnTo>
                <a:lnTo>
                  <a:pt x="5410200" y="2908300"/>
                </a:lnTo>
                <a:lnTo>
                  <a:pt x="5410200" y="2921000"/>
                </a:lnTo>
                <a:lnTo>
                  <a:pt x="5410200" y="2933700"/>
                </a:lnTo>
                <a:lnTo>
                  <a:pt x="5410200" y="2946400"/>
                </a:lnTo>
                <a:lnTo>
                  <a:pt x="5410200" y="2959100"/>
                </a:lnTo>
                <a:lnTo>
                  <a:pt x="5410200" y="2971800"/>
                </a:lnTo>
                <a:lnTo>
                  <a:pt x="5410200" y="2984500"/>
                </a:lnTo>
                <a:lnTo>
                  <a:pt x="5410200" y="2997200"/>
                </a:lnTo>
                <a:lnTo>
                  <a:pt x="5410200" y="3009900"/>
                </a:lnTo>
                <a:lnTo>
                  <a:pt x="5410200" y="3022600"/>
                </a:lnTo>
                <a:lnTo>
                  <a:pt x="5410200" y="3035300"/>
                </a:lnTo>
                <a:lnTo>
                  <a:pt x="5410200" y="3048000"/>
                </a:lnTo>
                <a:lnTo>
                  <a:pt x="5410200" y="3060700"/>
                </a:lnTo>
                <a:lnTo>
                  <a:pt x="5410200" y="3073400"/>
                </a:lnTo>
                <a:lnTo>
                  <a:pt x="5410200" y="3086100"/>
                </a:lnTo>
                <a:lnTo>
                  <a:pt x="5410200" y="3098800"/>
                </a:lnTo>
                <a:lnTo>
                  <a:pt x="5410200" y="3111500"/>
                </a:lnTo>
                <a:lnTo>
                  <a:pt x="5410200" y="3124200"/>
                </a:lnTo>
                <a:lnTo>
                  <a:pt x="5410200" y="3136900"/>
                </a:lnTo>
                <a:lnTo>
                  <a:pt x="5410200" y="3149600"/>
                </a:lnTo>
                <a:lnTo>
                  <a:pt x="5410200" y="3162300"/>
                </a:lnTo>
                <a:lnTo>
                  <a:pt x="5410200" y="3175000"/>
                </a:lnTo>
                <a:lnTo>
                  <a:pt x="5410200" y="3187700"/>
                </a:lnTo>
                <a:lnTo>
                  <a:pt x="5410200" y="3200400"/>
                </a:lnTo>
                <a:lnTo>
                  <a:pt x="5410200" y="3213100"/>
                </a:lnTo>
                <a:lnTo>
                  <a:pt x="5410200" y="3225800"/>
                </a:lnTo>
                <a:lnTo>
                  <a:pt x="5410200" y="3238500"/>
                </a:lnTo>
                <a:lnTo>
                  <a:pt x="5410200" y="3251200"/>
                </a:lnTo>
                <a:lnTo>
                  <a:pt x="5410200" y="3263900"/>
                </a:lnTo>
                <a:lnTo>
                  <a:pt x="5410200" y="3276600"/>
                </a:lnTo>
                <a:lnTo>
                  <a:pt x="5410200" y="3289300"/>
                </a:lnTo>
                <a:lnTo>
                  <a:pt x="5410200" y="3302000"/>
                </a:lnTo>
                <a:lnTo>
                  <a:pt x="5410200" y="3314700"/>
                </a:lnTo>
                <a:lnTo>
                  <a:pt x="5410200" y="3327400"/>
                </a:lnTo>
                <a:lnTo>
                  <a:pt x="5410200" y="3340100"/>
                </a:lnTo>
                <a:lnTo>
                  <a:pt x="5410200" y="3352800"/>
                </a:lnTo>
                <a:lnTo>
                  <a:pt x="5410200" y="3365500"/>
                </a:lnTo>
                <a:lnTo>
                  <a:pt x="5410200" y="3378200"/>
                </a:lnTo>
                <a:lnTo>
                  <a:pt x="5410200" y="3390900"/>
                </a:lnTo>
                <a:lnTo>
                  <a:pt x="5410200" y="3403600"/>
                </a:lnTo>
                <a:lnTo>
                  <a:pt x="5410200" y="3416300"/>
                </a:lnTo>
                <a:lnTo>
                  <a:pt x="5410200" y="3429000"/>
                </a:lnTo>
                <a:lnTo>
                  <a:pt x="5410200" y="3441700"/>
                </a:lnTo>
                <a:lnTo>
                  <a:pt x="5410200" y="3454400"/>
                </a:lnTo>
                <a:lnTo>
                  <a:pt x="5410200" y="3467100"/>
                </a:lnTo>
                <a:lnTo>
                  <a:pt x="5410200" y="3479800"/>
                </a:lnTo>
                <a:lnTo>
                  <a:pt x="5410200" y="3492500"/>
                </a:lnTo>
                <a:lnTo>
                  <a:pt x="5410200" y="3505200"/>
                </a:lnTo>
                <a:lnTo>
                  <a:pt x="5410200" y="3517900"/>
                </a:lnTo>
                <a:lnTo>
                  <a:pt x="5410200" y="3530600"/>
                </a:lnTo>
                <a:lnTo>
                  <a:pt x="5410200" y="3543300"/>
                </a:lnTo>
                <a:lnTo>
                  <a:pt x="5410200" y="3556000"/>
                </a:lnTo>
                <a:lnTo>
                  <a:pt x="5410200" y="3568700"/>
                </a:lnTo>
                <a:lnTo>
                  <a:pt x="5410200" y="3581400"/>
                </a:lnTo>
                <a:lnTo>
                  <a:pt x="5410200" y="3594100"/>
                </a:lnTo>
                <a:lnTo>
                  <a:pt x="5410200" y="3606800"/>
                </a:lnTo>
                <a:lnTo>
                  <a:pt x="5410200" y="3619500"/>
                </a:lnTo>
                <a:lnTo>
                  <a:pt x="5410200" y="3632200"/>
                </a:lnTo>
                <a:lnTo>
                  <a:pt x="5410200" y="3644900"/>
                </a:lnTo>
                <a:lnTo>
                  <a:pt x="5410200" y="3657600"/>
                </a:lnTo>
                <a:lnTo>
                  <a:pt x="5410200" y="3670300"/>
                </a:lnTo>
                <a:lnTo>
                  <a:pt x="5410200" y="3683000"/>
                </a:lnTo>
                <a:lnTo>
                  <a:pt x="5410200" y="3695700"/>
                </a:lnTo>
                <a:lnTo>
                  <a:pt x="5410200" y="3708400"/>
                </a:lnTo>
                <a:lnTo>
                  <a:pt x="5410200" y="3721100"/>
                </a:lnTo>
                <a:lnTo>
                  <a:pt x="5410200" y="3733800"/>
                </a:lnTo>
                <a:lnTo>
                  <a:pt x="5410200" y="3746500"/>
                </a:lnTo>
                <a:lnTo>
                  <a:pt x="5410200" y="3759200"/>
                </a:lnTo>
                <a:lnTo>
                  <a:pt x="5410200" y="3771900"/>
                </a:lnTo>
                <a:lnTo>
                  <a:pt x="5410200" y="3784600"/>
                </a:lnTo>
                <a:lnTo>
                  <a:pt x="5410200" y="3797300"/>
                </a:lnTo>
                <a:lnTo>
                  <a:pt x="5410200" y="3810000"/>
                </a:lnTo>
                <a:lnTo>
                  <a:pt x="5410200" y="3822700"/>
                </a:lnTo>
                <a:lnTo>
                  <a:pt x="5410200" y="3835400"/>
                </a:lnTo>
                <a:lnTo>
                  <a:pt x="5410200" y="3848100"/>
                </a:lnTo>
                <a:lnTo>
                  <a:pt x="5410200" y="3860800"/>
                </a:lnTo>
                <a:lnTo>
                  <a:pt x="5410200" y="3873500"/>
                </a:lnTo>
                <a:lnTo>
                  <a:pt x="5410200" y="3886200"/>
                </a:lnTo>
                <a:lnTo>
                  <a:pt x="5410200" y="3898900"/>
                </a:lnTo>
                <a:lnTo>
                  <a:pt x="5410200" y="3911600"/>
                </a:lnTo>
                <a:lnTo>
                  <a:pt x="5410200" y="3924300"/>
                </a:lnTo>
                <a:lnTo>
                  <a:pt x="5410200" y="3937000"/>
                </a:lnTo>
                <a:lnTo>
                  <a:pt x="5410200" y="3949700"/>
                </a:lnTo>
                <a:lnTo>
                  <a:pt x="5410200" y="3962400"/>
                </a:lnTo>
                <a:lnTo>
                  <a:pt x="5410200" y="3975100"/>
                </a:lnTo>
                <a:lnTo>
                  <a:pt x="5410200" y="3987800"/>
                </a:lnTo>
                <a:lnTo>
                  <a:pt x="5410200" y="4000500"/>
                </a:lnTo>
                <a:lnTo>
                  <a:pt x="5410200" y="4013200"/>
                </a:lnTo>
                <a:lnTo>
                  <a:pt x="5410200" y="4025900"/>
                </a:lnTo>
                <a:lnTo>
                  <a:pt x="5410200" y="4038600"/>
                </a:lnTo>
                <a:lnTo>
                  <a:pt x="5410200" y="4051300"/>
                </a:lnTo>
                <a:lnTo>
                  <a:pt x="5410200" y="4064000"/>
                </a:lnTo>
                <a:lnTo>
                  <a:pt x="5410200" y="4076700"/>
                </a:lnTo>
                <a:lnTo>
                  <a:pt x="5410200" y="4089400"/>
                </a:lnTo>
                <a:lnTo>
                  <a:pt x="5410200" y="4102100"/>
                </a:lnTo>
                <a:lnTo>
                  <a:pt x="5410200" y="4114800"/>
                </a:lnTo>
                <a:lnTo>
                  <a:pt x="5410200" y="4127500"/>
                </a:lnTo>
                <a:lnTo>
                  <a:pt x="5410200" y="4140200"/>
                </a:lnTo>
                <a:lnTo>
                  <a:pt x="5410200" y="4152900"/>
                </a:lnTo>
                <a:lnTo>
                  <a:pt x="5410200" y="4165600"/>
                </a:lnTo>
                <a:lnTo>
                  <a:pt x="5410200" y="4178300"/>
                </a:lnTo>
                <a:lnTo>
                  <a:pt x="5410200" y="4191000"/>
                </a:lnTo>
                <a:lnTo>
                  <a:pt x="5410200" y="4203700"/>
                </a:lnTo>
                <a:lnTo>
                  <a:pt x="5410200" y="4216400"/>
                </a:lnTo>
                <a:lnTo>
                  <a:pt x="5410200" y="4229100"/>
                </a:lnTo>
                <a:lnTo>
                  <a:pt x="5410200" y="4241800"/>
                </a:lnTo>
                <a:lnTo>
                  <a:pt x="5410200" y="4254500"/>
                </a:lnTo>
                <a:lnTo>
                  <a:pt x="5410200" y="4267200"/>
                </a:lnTo>
                <a:lnTo>
                  <a:pt x="5410200" y="4279900"/>
                </a:lnTo>
                <a:lnTo>
                  <a:pt x="5410200" y="4292600"/>
                </a:lnTo>
                <a:lnTo>
                  <a:pt x="5410200" y="4305300"/>
                </a:lnTo>
                <a:lnTo>
                  <a:pt x="5410200" y="4318000"/>
                </a:lnTo>
                <a:lnTo>
                  <a:pt x="5410200" y="4330700"/>
                </a:lnTo>
                <a:lnTo>
                  <a:pt x="5410200" y="4343400"/>
                </a:lnTo>
                <a:lnTo>
                  <a:pt x="5410200" y="4356100"/>
                </a:lnTo>
                <a:lnTo>
                  <a:pt x="5410200" y="4368800"/>
                </a:lnTo>
                <a:lnTo>
                  <a:pt x="5410200" y="4381500"/>
                </a:lnTo>
                <a:lnTo>
                  <a:pt x="5410200" y="4394200"/>
                </a:lnTo>
                <a:lnTo>
                  <a:pt x="5410200" y="4406900"/>
                </a:lnTo>
                <a:lnTo>
                  <a:pt x="5410200" y="4419600"/>
                </a:lnTo>
                <a:lnTo>
                  <a:pt x="5410200" y="4432300"/>
                </a:lnTo>
                <a:lnTo>
                  <a:pt x="5410200" y="4445000"/>
                </a:lnTo>
                <a:lnTo>
                  <a:pt x="5410200" y="4457700"/>
                </a:lnTo>
                <a:lnTo>
                  <a:pt x="5410200" y="4470400"/>
                </a:lnTo>
                <a:lnTo>
                  <a:pt x="5410200" y="4483100"/>
                </a:lnTo>
                <a:lnTo>
                  <a:pt x="5410200" y="4495800"/>
                </a:lnTo>
                <a:lnTo>
                  <a:pt x="5410200" y="4508500"/>
                </a:lnTo>
                <a:lnTo>
                  <a:pt x="5410200" y="4521200"/>
                </a:lnTo>
                <a:lnTo>
                  <a:pt x="5410200" y="4533900"/>
                </a:lnTo>
                <a:lnTo>
                  <a:pt x="5410200" y="4546600"/>
                </a:lnTo>
                <a:lnTo>
                  <a:pt x="5410200" y="4559300"/>
                </a:lnTo>
                <a:lnTo>
                  <a:pt x="5410200" y="4559300"/>
                </a:lnTo>
                <a:lnTo>
                  <a:pt x="5410200" y="4572000"/>
                </a:lnTo>
                <a:lnTo>
                  <a:pt x="5410200" y="4584700"/>
                </a:lnTo>
                <a:lnTo>
                  <a:pt x="5410200" y="4597400"/>
                </a:lnTo>
                <a:lnTo>
                  <a:pt x="5410200" y="4610100"/>
                </a:lnTo>
                <a:lnTo>
                  <a:pt x="5410200" y="4622800"/>
                </a:lnTo>
                <a:lnTo>
                  <a:pt x="5410200" y="4635500"/>
                </a:lnTo>
                <a:lnTo>
                  <a:pt x="5410200" y="4648200"/>
                </a:lnTo>
                <a:lnTo>
                  <a:pt x="5410200" y="4660900"/>
                </a:lnTo>
                <a:lnTo>
                  <a:pt x="5410200" y="4673600"/>
                </a:lnTo>
                <a:lnTo>
                  <a:pt x="5410200" y="4686300"/>
                </a:lnTo>
                <a:lnTo>
                  <a:pt x="5410200" y="4699000"/>
                </a:lnTo>
                <a:lnTo>
                  <a:pt x="5410200" y="4711700"/>
                </a:lnTo>
                <a:lnTo>
                  <a:pt x="5410200" y="4724400"/>
                </a:lnTo>
                <a:lnTo>
                  <a:pt x="5410200" y="4737100"/>
                </a:lnTo>
                <a:lnTo>
                  <a:pt x="5410200" y="4749800"/>
                </a:lnTo>
                <a:lnTo>
                  <a:pt x="5410200" y="4762500"/>
                </a:lnTo>
                <a:lnTo>
                  <a:pt x="5410200" y="4775200"/>
                </a:lnTo>
                <a:lnTo>
                  <a:pt x="5410200" y="4787900"/>
                </a:lnTo>
                <a:lnTo>
                  <a:pt x="5410200" y="4800600"/>
                </a:lnTo>
                <a:lnTo>
                  <a:pt x="5410200" y="4813300"/>
                </a:lnTo>
                <a:lnTo>
                  <a:pt x="5410200" y="4826000"/>
                </a:lnTo>
                <a:lnTo>
                  <a:pt x="5410200" y="4838700"/>
                </a:lnTo>
                <a:lnTo>
                  <a:pt x="5410200" y="4851400"/>
                </a:lnTo>
                <a:lnTo>
                  <a:pt x="5410200" y="4864100"/>
                </a:lnTo>
                <a:lnTo>
                  <a:pt x="5410200" y="4876800"/>
                </a:lnTo>
                <a:lnTo>
                  <a:pt x="5410200" y="4889500"/>
                </a:lnTo>
                <a:lnTo>
                  <a:pt x="5410200" y="4902200"/>
                </a:lnTo>
                <a:lnTo>
                  <a:pt x="5410200" y="4914900"/>
                </a:lnTo>
                <a:lnTo>
                  <a:pt x="5410200" y="4927600"/>
                </a:lnTo>
                <a:lnTo>
                  <a:pt x="5410200" y="4940300"/>
                </a:lnTo>
                <a:lnTo>
                  <a:pt x="5410200" y="4953000"/>
                </a:lnTo>
                <a:lnTo>
                  <a:pt x="5410200" y="4965700"/>
                </a:lnTo>
                <a:lnTo>
                  <a:pt x="5410200" y="4978400"/>
                </a:lnTo>
                <a:lnTo>
                  <a:pt x="5410200" y="4991100"/>
                </a:lnTo>
                <a:lnTo>
                  <a:pt x="5410200" y="5003800"/>
                </a:lnTo>
                <a:lnTo>
                  <a:pt x="5410200" y="5016500"/>
                </a:lnTo>
                <a:lnTo>
                  <a:pt x="5410200" y="5029200"/>
                </a:lnTo>
                <a:lnTo>
                  <a:pt x="5410200" y="5041900"/>
                </a:lnTo>
                <a:lnTo>
                  <a:pt x="5410200" y="5054600"/>
                </a:lnTo>
                <a:lnTo>
                  <a:pt x="5410200" y="5067300"/>
                </a:lnTo>
                <a:lnTo>
                  <a:pt x="5410200" y="5080000"/>
                </a:lnTo>
                <a:lnTo>
                  <a:pt x="5410200" y="5092700"/>
                </a:lnTo>
                <a:lnTo>
                  <a:pt x="5410200" y="5105400"/>
                </a:lnTo>
                <a:lnTo>
                  <a:pt x="5410200" y="5118100"/>
                </a:lnTo>
                <a:lnTo>
                  <a:pt x="5410200" y="5130800"/>
                </a:lnTo>
                <a:lnTo>
                  <a:pt x="5410200" y="5143500"/>
                </a:lnTo>
                <a:lnTo>
                  <a:pt x="5410200" y="5156200"/>
                </a:lnTo>
                <a:lnTo>
                  <a:pt x="5410200" y="5168900"/>
                </a:lnTo>
                <a:lnTo>
                  <a:pt x="5410200" y="5181600"/>
                </a:lnTo>
                <a:lnTo>
                  <a:pt x="5410200" y="5194300"/>
                </a:lnTo>
                <a:lnTo>
                  <a:pt x="5410200" y="5207000"/>
                </a:lnTo>
                <a:lnTo>
                  <a:pt x="5410200" y="5219700"/>
                </a:lnTo>
                <a:lnTo>
                  <a:pt x="5410200" y="5232400"/>
                </a:lnTo>
                <a:lnTo>
                  <a:pt x="5410200" y="5245100"/>
                </a:lnTo>
                <a:lnTo>
                  <a:pt x="5410200" y="5257800"/>
                </a:lnTo>
                <a:lnTo>
                  <a:pt x="5410200" y="5270500"/>
                </a:lnTo>
                <a:lnTo>
                  <a:pt x="5410200" y="5283200"/>
                </a:lnTo>
                <a:lnTo>
                  <a:pt x="5410200" y="5295900"/>
                </a:lnTo>
                <a:lnTo>
                  <a:pt x="5410200" y="5308600"/>
                </a:lnTo>
                <a:lnTo>
                  <a:pt x="5410200" y="5321300"/>
                </a:lnTo>
                <a:lnTo>
                  <a:pt x="5410200" y="5334000"/>
                </a:lnTo>
                <a:lnTo>
                  <a:pt x="5410200" y="5346700"/>
                </a:lnTo>
                <a:lnTo>
                  <a:pt x="5410200" y="5359400"/>
                </a:lnTo>
                <a:lnTo>
                  <a:pt x="5410200" y="5372100"/>
                </a:lnTo>
                <a:lnTo>
                  <a:pt x="5410200" y="5384800"/>
                </a:lnTo>
                <a:lnTo>
                  <a:pt x="5410200" y="5397500"/>
                </a:lnTo>
                <a:lnTo>
                  <a:pt x="5410200" y="5410200"/>
                </a:lnTo>
                <a:lnTo>
                  <a:pt x="5410200" y="5422900"/>
                </a:lnTo>
                <a:lnTo>
                  <a:pt x="5410200" y="5435600"/>
                </a:lnTo>
                <a:lnTo>
                  <a:pt x="5410200" y="5448300"/>
                </a:lnTo>
                <a:lnTo>
                  <a:pt x="5410200" y="5461000"/>
                </a:lnTo>
                <a:lnTo>
                  <a:pt x="5410200" y="5473700"/>
                </a:lnTo>
                <a:lnTo>
                  <a:pt x="5410200" y="5486400"/>
                </a:lnTo>
                <a:lnTo>
                  <a:pt x="5410200" y="5499100"/>
                </a:lnTo>
                <a:lnTo>
                  <a:pt x="5410200" y="5511800"/>
                </a:lnTo>
                <a:lnTo>
                  <a:pt x="5410200" y="5524500"/>
                </a:lnTo>
                <a:lnTo>
                  <a:pt x="5410200" y="5537200"/>
                </a:lnTo>
                <a:lnTo>
                  <a:pt x="5410200" y="5549900"/>
                </a:lnTo>
                <a:lnTo>
                  <a:pt x="5410200" y="5562600"/>
                </a:lnTo>
                <a:lnTo>
                  <a:pt x="5410200" y="5575300"/>
                </a:lnTo>
                <a:lnTo>
                  <a:pt x="5410200" y="5588000"/>
                </a:lnTo>
                <a:lnTo>
                  <a:pt x="5410200" y="5600700"/>
                </a:lnTo>
                <a:lnTo>
                  <a:pt x="5410200" y="5613400"/>
                </a:lnTo>
                <a:lnTo>
                  <a:pt x="5410200" y="5626100"/>
                </a:lnTo>
                <a:lnTo>
                  <a:pt x="5410200" y="5638800"/>
                </a:lnTo>
                <a:lnTo>
                  <a:pt x="5410200" y="5651500"/>
                </a:lnTo>
                <a:lnTo>
                  <a:pt x="5410200" y="5664200"/>
                </a:lnTo>
                <a:lnTo>
                  <a:pt x="5410200" y="5676900"/>
                </a:lnTo>
                <a:lnTo>
                  <a:pt x="5410200" y="5689600"/>
                </a:lnTo>
                <a:lnTo>
                  <a:pt x="5410200" y="5702300"/>
                </a:lnTo>
                <a:lnTo>
                  <a:pt x="5410200" y="5715000"/>
                </a:lnTo>
                <a:lnTo>
                  <a:pt x="5410200" y="5727700"/>
                </a:lnTo>
                <a:lnTo>
                  <a:pt x="5410200" y="5740400"/>
                </a:lnTo>
                <a:lnTo>
                  <a:pt x="5410200" y="5753100"/>
                </a:lnTo>
                <a:lnTo>
                  <a:pt x="5410200" y="5765800"/>
                </a:lnTo>
                <a:lnTo>
                  <a:pt x="5410200" y="5778500"/>
                </a:lnTo>
                <a:lnTo>
                  <a:pt x="5410200" y="5791200"/>
                </a:lnTo>
                <a:lnTo>
                  <a:pt x="5410200" y="5803900"/>
                </a:lnTo>
                <a:lnTo>
                  <a:pt x="5410200" y="5816600"/>
                </a:lnTo>
                <a:lnTo>
                  <a:pt x="5410200" y="5829300"/>
                </a:lnTo>
                <a:lnTo>
                  <a:pt x="5410200" y="5842000"/>
                </a:lnTo>
                <a:lnTo>
                  <a:pt x="5410200" y="5854700"/>
                </a:lnTo>
                <a:lnTo>
                  <a:pt x="5410200" y="5867400"/>
                </a:lnTo>
                <a:lnTo>
                  <a:pt x="5410200" y="5880100"/>
                </a:lnTo>
                <a:lnTo>
                  <a:pt x="5410200" y="5892800"/>
                </a:lnTo>
                <a:lnTo>
                  <a:pt x="5410200" y="5905500"/>
                </a:lnTo>
                <a:lnTo>
                  <a:pt x="5410200" y="5918200"/>
                </a:lnTo>
                <a:lnTo>
                  <a:pt x="5410200" y="5930900"/>
                </a:lnTo>
                <a:lnTo>
                  <a:pt x="5410200" y="5943600"/>
                </a:lnTo>
                <a:lnTo>
                  <a:pt x="5410200" y="5956300"/>
                </a:lnTo>
                <a:lnTo>
                  <a:pt x="5410200" y="5969000"/>
                </a:lnTo>
                <a:lnTo>
                  <a:pt x="5410200" y="5981700"/>
                </a:lnTo>
                <a:lnTo>
                  <a:pt x="5410200" y="5994400"/>
                </a:lnTo>
                <a:lnTo>
                  <a:pt x="5410200" y="6007100"/>
                </a:lnTo>
                <a:lnTo>
                  <a:pt x="5410200" y="6019800"/>
                </a:lnTo>
                <a:lnTo>
                  <a:pt x="5410200" y="6032500"/>
                </a:lnTo>
                <a:lnTo>
                  <a:pt x="5410200" y="6045200"/>
                </a:lnTo>
                <a:lnTo>
                  <a:pt x="5410200" y="6057900"/>
                </a:lnTo>
                <a:lnTo>
                  <a:pt x="5410200" y="6070600"/>
                </a:lnTo>
                <a:lnTo>
                  <a:pt x="5410200" y="6083300"/>
                </a:lnTo>
                <a:lnTo>
                  <a:pt x="5410200" y="6096000"/>
                </a:lnTo>
                <a:lnTo>
                  <a:pt x="5410200" y="6108700"/>
                </a:lnTo>
                <a:lnTo>
                  <a:pt x="5410200" y="6121400"/>
                </a:lnTo>
                <a:lnTo>
                  <a:pt x="5410200" y="6134100"/>
                </a:lnTo>
                <a:lnTo>
                  <a:pt x="5410200" y="6146800"/>
                </a:lnTo>
                <a:lnTo>
                  <a:pt x="5410200" y="6159500"/>
                </a:lnTo>
                <a:lnTo>
                  <a:pt x="5410200" y="6172200"/>
                </a:lnTo>
                <a:lnTo>
                  <a:pt x="5410200" y="6184900"/>
                </a:lnTo>
                <a:lnTo>
                  <a:pt x="5410200" y="6197600"/>
                </a:lnTo>
                <a:lnTo>
                  <a:pt x="5410200" y="6210300"/>
                </a:lnTo>
                <a:lnTo>
                  <a:pt x="5410200" y="6223000"/>
                </a:lnTo>
                <a:lnTo>
                  <a:pt x="5410200" y="6235700"/>
                </a:lnTo>
                <a:lnTo>
                  <a:pt x="5410200" y="6248400"/>
                </a:lnTo>
                <a:lnTo>
                  <a:pt x="5410200" y="6261100"/>
                </a:lnTo>
                <a:lnTo>
                  <a:pt x="5410200" y="6273800"/>
                </a:lnTo>
                <a:lnTo>
                  <a:pt x="5410200" y="6286500"/>
                </a:lnTo>
                <a:lnTo>
                  <a:pt x="5410200" y="6299200"/>
                </a:lnTo>
                <a:lnTo>
                  <a:pt x="5410200" y="6311900"/>
                </a:lnTo>
                <a:lnTo>
                  <a:pt x="5410200" y="6324600"/>
                </a:lnTo>
                <a:lnTo>
                  <a:pt x="5410200" y="6337300"/>
                </a:lnTo>
                <a:lnTo>
                  <a:pt x="5410200" y="6350000"/>
                </a:lnTo>
                <a:lnTo>
                  <a:pt x="5410200" y="6362700"/>
                </a:lnTo>
                <a:lnTo>
                  <a:pt x="5410200" y="6375400"/>
                </a:lnTo>
                <a:lnTo>
                  <a:pt x="5410200" y="6388100"/>
                </a:lnTo>
                <a:lnTo>
                  <a:pt x="5410200" y="6400800"/>
                </a:lnTo>
                <a:lnTo>
                  <a:pt x="5410200" y="6413500"/>
                </a:lnTo>
                <a:lnTo>
                  <a:pt x="5410200" y="6426200"/>
                </a:lnTo>
                <a:lnTo>
                  <a:pt x="5410200" y="6438900"/>
                </a:lnTo>
                <a:lnTo>
                  <a:pt x="5410200" y="6451600"/>
                </a:lnTo>
                <a:lnTo>
                  <a:pt x="5410200" y="6464300"/>
                </a:lnTo>
                <a:lnTo>
                  <a:pt x="5410200" y="6477000"/>
                </a:lnTo>
                <a:lnTo>
                  <a:pt x="5410200" y="6489700"/>
                </a:lnTo>
                <a:lnTo>
                  <a:pt x="5410200" y="6502400"/>
                </a:lnTo>
                <a:lnTo>
                  <a:pt x="5410200" y="6515100"/>
                </a:lnTo>
                <a:lnTo>
                  <a:pt x="5410200" y="6527800"/>
                </a:lnTo>
                <a:lnTo>
                  <a:pt x="5410200" y="6540500"/>
                </a:lnTo>
                <a:lnTo>
                  <a:pt x="5410200" y="6553200"/>
                </a:lnTo>
                <a:lnTo>
                  <a:pt x="5410200" y="6565900"/>
                </a:lnTo>
                <a:lnTo>
                  <a:pt x="5410200" y="6578600"/>
                </a:lnTo>
                <a:lnTo>
                  <a:pt x="5410200" y="6591300"/>
                </a:lnTo>
                <a:lnTo>
                  <a:pt x="5410200" y="6604000"/>
                </a:lnTo>
                <a:lnTo>
                  <a:pt x="5410200" y="6616700"/>
                </a:lnTo>
                <a:lnTo>
                  <a:pt x="5410200" y="6629400"/>
                </a:lnTo>
                <a:lnTo>
                  <a:pt x="5410200" y="6642100"/>
                </a:lnTo>
                <a:lnTo>
                  <a:pt x="5410200" y="6654800"/>
                </a:lnTo>
                <a:lnTo>
                  <a:pt x="5410200" y="6667500"/>
                </a:lnTo>
                <a:lnTo>
                  <a:pt x="5410200" y="6680200"/>
                </a:lnTo>
                <a:lnTo>
                  <a:pt x="5410200" y="6692900"/>
                </a:lnTo>
                <a:lnTo>
                  <a:pt x="5410200" y="6705600"/>
                </a:lnTo>
                <a:lnTo>
                  <a:pt x="5410200" y="6718300"/>
                </a:lnTo>
                <a:lnTo>
                  <a:pt x="5410200" y="6731000"/>
                </a:lnTo>
                <a:lnTo>
                  <a:pt x="5410200" y="6743700"/>
                </a:lnTo>
                <a:lnTo>
                  <a:pt x="5410200" y="6756400"/>
                </a:lnTo>
                <a:lnTo>
                  <a:pt x="5410200" y="6769100"/>
                </a:lnTo>
                <a:lnTo>
                  <a:pt x="5410200" y="6781800"/>
                </a:lnTo>
                <a:lnTo>
                  <a:pt x="5410200" y="6794500"/>
                </a:lnTo>
                <a:lnTo>
                  <a:pt x="5410200" y="6807200"/>
                </a:lnTo>
                <a:lnTo>
                  <a:pt x="5410200" y="6819900"/>
                </a:lnTo>
                <a:lnTo>
                  <a:pt x="5410200" y="6832600"/>
                </a:lnTo>
                <a:lnTo>
                  <a:pt x="5410200" y="6845300"/>
                </a:lnTo>
                <a:lnTo>
                  <a:pt x="5410200" y="6858000"/>
                </a:lnTo>
                <a:lnTo>
                  <a:pt x="5410200" y="6870700"/>
                </a:lnTo>
                <a:lnTo>
                  <a:pt x="5410200" y="6883400"/>
                </a:lnTo>
                <a:lnTo>
                  <a:pt x="5410200" y="6896100"/>
                </a:lnTo>
                <a:lnTo>
                  <a:pt x="5410200" y="6908800"/>
                </a:lnTo>
                <a:lnTo>
                  <a:pt x="5410200" y="6921500"/>
                </a:lnTo>
                <a:lnTo>
                  <a:pt x="5410200" y="6934200"/>
                </a:lnTo>
                <a:lnTo>
                  <a:pt x="5410200" y="6946900"/>
                </a:lnTo>
                <a:lnTo>
                  <a:pt x="5410200" y="6959600"/>
                </a:lnTo>
                <a:lnTo>
                  <a:pt x="5410200" y="6972300"/>
                </a:lnTo>
                <a:lnTo>
                  <a:pt x="5410200" y="6985000"/>
                </a:lnTo>
                <a:lnTo>
                  <a:pt x="5410200" y="6997700"/>
                </a:lnTo>
                <a:lnTo>
                  <a:pt x="5410200" y="7010400"/>
                </a:lnTo>
                <a:lnTo>
                  <a:pt x="5410200" y="7023100"/>
                </a:lnTo>
                <a:lnTo>
                  <a:pt x="5410200" y="7035800"/>
                </a:lnTo>
                <a:lnTo>
                  <a:pt x="5410200" y="7048500"/>
                </a:lnTo>
                <a:lnTo>
                  <a:pt x="5410200" y="7061200"/>
                </a:lnTo>
                <a:lnTo>
                  <a:pt x="5410200" y="7073900"/>
                </a:lnTo>
                <a:lnTo>
                  <a:pt x="5410200" y="7086600"/>
                </a:lnTo>
                <a:lnTo>
                  <a:pt x="5410200" y="7099300"/>
                </a:lnTo>
                <a:lnTo>
                  <a:pt x="5410200" y="7112000"/>
                </a:lnTo>
                <a:lnTo>
                  <a:pt x="5410200" y="7124700"/>
                </a:lnTo>
                <a:lnTo>
                  <a:pt x="5410200" y="7137400"/>
                </a:lnTo>
                <a:lnTo>
                  <a:pt x="5410200" y="7150100"/>
                </a:lnTo>
                <a:lnTo>
                  <a:pt x="5410200" y="7162800"/>
                </a:lnTo>
                <a:lnTo>
                  <a:pt x="5410200" y="7175500"/>
                </a:lnTo>
                <a:lnTo>
                  <a:pt x="5410200" y="7188200"/>
                </a:lnTo>
                <a:lnTo>
                  <a:pt x="5410200" y="7200900"/>
                </a:lnTo>
                <a:lnTo>
                  <a:pt x="5410200" y="7213600"/>
                </a:lnTo>
                <a:lnTo>
                  <a:pt x="5410200" y="7226300"/>
                </a:lnTo>
                <a:lnTo>
                  <a:pt x="5410200" y="7239000"/>
                </a:lnTo>
                <a:lnTo>
                  <a:pt x="5410200" y="7251700"/>
                </a:lnTo>
                <a:lnTo>
                  <a:pt x="5410200" y="7264400"/>
                </a:lnTo>
                <a:lnTo>
                  <a:pt x="5410200" y="7277100"/>
                </a:lnTo>
                <a:lnTo>
                  <a:pt x="5410200" y="7289800"/>
                </a:lnTo>
                <a:lnTo>
                  <a:pt x="5410200" y="7302500"/>
                </a:lnTo>
                <a:lnTo>
                  <a:pt x="5410200" y="7315200"/>
                </a:lnTo>
                <a:lnTo>
                  <a:pt x="5410200" y="7327900"/>
                </a:lnTo>
                <a:lnTo>
                  <a:pt x="5410200" y="7340600"/>
                </a:lnTo>
                <a:lnTo>
                  <a:pt x="5410200" y="7353300"/>
                </a:lnTo>
                <a:lnTo>
                  <a:pt x="5410200" y="7366000"/>
                </a:lnTo>
                <a:lnTo>
                  <a:pt x="5410200" y="7378700"/>
                </a:lnTo>
                <a:lnTo>
                  <a:pt x="5410200" y="7391400"/>
                </a:lnTo>
                <a:lnTo>
                  <a:pt x="5410200" y="7404100"/>
                </a:lnTo>
                <a:lnTo>
                  <a:pt x="5410200" y="7416800"/>
                </a:lnTo>
                <a:lnTo>
                  <a:pt x="5410200" y="7429500"/>
                </a:lnTo>
                <a:lnTo>
                  <a:pt x="5410200" y="7442200"/>
                </a:lnTo>
                <a:lnTo>
                  <a:pt x="5410200" y="7454900"/>
                </a:lnTo>
                <a:lnTo>
                  <a:pt x="5410200" y="7467600"/>
                </a:lnTo>
                <a:lnTo>
                  <a:pt x="5410200" y="7480300"/>
                </a:lnTo>
                <a:lnTo>
                  <a:pt x="5410200" y="7493000"/>
                </a:lnTo>
                <a:lnTo>
                  <a:pt x="5410200" y="7505700"/>
                </a:lnTo>
                <a:lnTo>
                  <a:pt x="5410200" y="7518400"/>
                </a:lnTo>
                <a:lnTo>
                  <a:pt x="5410200" y="7531100"/>
                </a:lnTo>
                <a:lnTo>
                  <a:pt x="5410200" y="7543800"/>
                </a:lnTo>
                <a:lnTo>
                  <a:pt x="5410200" y="7556500"/>
                </a:lnTo>
                <a:lnTo>
                  <a:pt x="5410200" y="7569200"/>
                </a:lnTo>
                <a:lnTo>
                  <a:pt x="5410200" y="7581900"/>
                </a:lnTo>
                <a:lnTo>
                  <a:pt x="5410200" y="7594600"/>
                </a:lnTo>
                <a:lnTo>
                  <a:pt x="5410200" y="7607300"/>
                </a:lnTo>
                <a:lnTo>
                  <a:pt x="5410200" y="7620000"/>
                </a:lnTo>
                <a:lnTo>
                  <a:pt x="5410200" y="7632700"/>
                </a:lnTo>
                <a:lnTo>
                  <a:pt x="5410200" y="7645400"/>
                </a:lnTo>
                <a:lnTo>
                  <a:pt x="5410200" y="7658100"/>
                </a:lnTo>
                <a:lnTo>
                  <a:pt x="5410200" y="7670800"/>
                </a:lnTo>
                <a:lnTo>
                  <a:pt x="5410200" y="7683500"/>
                </a:lnTo>
                <a:lnTo>
                  <a:pt x="5410200" y="7696200"/>
                </a:lnTo>
                <a:lnTo>
                  <a:pt x="5410200" y="7708900"/>
                </a:lnTo>
                <a:lnTo>
                  <a:pt x="5410200" y="7721600"/>
                </a:lnTo>
                <a:lnTo>
                  <a:pt x="5410200" y="7734300"/>
                </a:lnTo>
                <a:lnTo>
                  <a:pt x="5410200" y="7747000"/>
                </a:lnTo>
                <a:lnTo>
                  <a:pt x="5410200" y="7759700"/>
                </a:lnTo>
                <a:lnTo>
                  <a:pt x="5410200" y="7772400"/>
                </a:lnTo>
                <a:lnTo>
                  <a:pt x="5410200" y="7785100"/>
                </a:lnTo>
                <a:lnTo>
                  <a:pt x="5410200" y="7797800"/>
                </a:lnTo>
                <a:lnTo>
                  <a:pt x="5410200" y="7810500"/>
                </a:lnTo>
                <a:lnTo>
                  <a:pt x="5410200" y="7823200"/>
                </a:lnTo>
                <a:lnTo>
                  <a:pt x="5410200" y="7835900"/>
                </a:lnTo>
                <a:lnTo>
                  <a:pt x="5410200" y="7848600"/>
                </a:lnTo>
                <a:lnTo>
                  <a:pt x="5410200" y="7861300"/>
                </a:lnTo>
                <a:lnTo>
                  <a:pt x="5410200" y="7874000"/>
                </a:lnTo>
                <a:lnTo>
                  <a:pt x="5410200" y="7886700"/>
                </a:lnTo>
                <a:lnTo>
                  <a:pt x="5410200" y="7899400"/>
                </a:lnTo>
                <a:lnTo>
                  <a:pt x="5410200" y="7912100"/>
                </a:lnTo>
                <a:lnTo>
                  <a:pt x="5410200" y="7924800"/>
                </a:lnTo>
                <a:lnTo>
                  <a:pt x="5410200" y="7937500"/>
                </a:lnTo>
                <a:lnTo>
                  <a:pt x="5410200" y="7950200"/>
                </a:lnTo>
                <a:lnTo>
                  <a:pt x="5410200" y="7962900"/>
                </a:lnTo>
                <a:lnTo>
                  <a:pt x="5410200" y="7975600"/>
                </a:lnTo>
                <a:lnTo>
                  <a:pt x="5410200" y="7988300"/>
                </a:lnTo>
                <a:lnTo>
                  <a:pt x="5410200" y="8001000"/>
                </a:lnTo>
                <a:lnTo>
                  <a:pt x="5410200" y="8013700"/>
                </a:lnTo>
                <a:lnTo>
                  <a:pt x="5410200" y="8026400"/>
                </a:lnTo>
                <a:lnTo>
                  <a:pt x="5410200" y="8039100"/>
                </a:lnTo>
                <a:lnTo>
                  <a:pt x="5410200" y="8051800"/>
                </a:lnTo>
                <a:lnTo>
                  <a:pt x="5410200" y="8064500"/>
                </a:lnTo>
                <a:lnTo>
                  <a:pt x="5410200" y="8077200"/>
                </a:lnTo>
                <a:lnTo>
                  <a:pt x="5410200" y="8089900"/>
                </a:lnTo>
                <a:lnTo>
                  <a:pt x="5410200" y="8102600"/>
                </a:lnTo>
                <a:lnTo>
                  <a:pt x="5410200" y="8115300"/>
                </a:lnTo>
                <a:lnTo>
                  <a:pt x="5410200" y="8128000"/>
                </a:lnTo>
                <a:lnTo>
                  <a:pt x="5410200" y="8140700"/>
                </a:lnTo>
                <a:lnTo>
                  <a:pt x="5410200" y="8153400"/>
                </a:lnTo>
                <a:lnTo>
                  <a:pt x="5410200" y="8166100"/>
                </a:lnTo>
                <a:lnTo>
                  <a:pt x="5410200" y="8178800"/>
                </a:lnTo>
                <a:lnTo>
                  <a:pt x="5410200" y="8191500"/>
                </a:lnTo>
                <a:lnTo>
                  <a:pt x="5410200" y="8204200"/>
                </a:lnTo>
                <a:lnTo>
                  <a:pt x="5410200" y="8216900"/>
                </a:lnTo>
                <a:lnTo>
                  <a:pt x="5410200" y="8229600"/>
                </a:lnTo>
                <a:lnTo>
                  <a:pt x="5410200" y="8242300"/>
                </a:lnTo>
                <a:lnTo>
                  <a:pt x="5410200" y="8255000"/>
                </a:lnTo>
                <a:lnTo>
                  <a:pt x="5410200" y="8267700"/>
                </a:lnTo>
                <a:lnTo>
                  <a:pt x="5410200" y="8280400"/>
                </a:lnTo>
                <a:lnTo>
                  <a:pt x="5410200" y="8293100"/>
                </a:lnTo>
                <a:lnTo>
                  <a:pt x="5410200" y="8305800"/>
                </a:lnTo>
                <a:lnTo>
                  <a:pt x="5410200" y="8318500"/>
                </a:lnTo>
                <a:lnTo>
                  <a:pt x="5410200" y="8331200"/>
                </a:lnTo>
                <a:lnTo>
                  <a:pt x="5410200" y="8343900"/>
                </a:lnTo>
                <a:lnTo>
                  <a:pt x="5410200" y="8356600"/>
                </a:lnTo>
                <a:lnTo>
                  <a:pt x="5410200" y="8369300"/>
                </a:lnTo>
                <a:lnTo>
                  <a:pt x="5410200" y="8382000"/>
                </a:lnTo>
                <a:lnTo>
                  <a:pt x="5410200" y="8394700"/>
                </a:lnTo>
                <a:lnTo>
                  <a:pt x="5410200" y="8407400"/>
                </a:lnTo>
                <a:lnTo>
                  <a:pt x="5410200" y="8420100"/>
                </a:lnTo>
                <a:lnTo>
                  <a:pt x="5410200" y="8432800"/>
                </a:lnTo>
                <a:lnTo>
                  <a:pt x="5410200" y="8445500"/>
                </a:lnTo>
                <a:lnTo>
                  <a:pt x="5410200" y="8458200"/>
                </a:lnTo>
                <a:lnTo>
                  <a:pt x="5410200" y="8470900"/>
                </a:lnTo>
                <a:lnTo>
                  <a:pt x="5410200" y="8483600"/>
                </a:lnTo>
                <a:lnTo>
                  <a:pt x="5410200" y="8496300"/>
                </a:lnTo>
                <a:lnTo>
                  <a:pt x="5410200" y="8509000"/>
                </a:lnTo>
                <a:lnTo>
                  <a:pt x="5410200" y="8521700"/>
                </a:lnTo>
                <a:lnTo>
                  <a:pt x="5410200" y="8534400"/>
                </a:lnTo>
                <a:lnTo>
                  <a:pt x="5410200" y="8547100"/>
                </a:lnTo>
                <a:lnTo>
                  <a:pt x="5410200" y="8559800"/>
                </a:lnTo>
                <a:lnTo>
                  <a:pt x="5410200" y="8572500"/>
                </a:lnTo>
                <a:lnTo>
                  <a:pt x="5410200" y="8585200"/>
                </a:lnTo>
                <a:lnTo>
                  <a:pt x="5410200" y="8597900"/>
                </a:lnTo>
                <a:lnTo>
                  <a:pt x="5410200" y="8610600"/>
                </a:lnTo>
                <a:lnTo>
                  <a:pt x="5410200" y="8623300"/>
                </a:lnTo>
                <a:lnTo>
                  <a:pt x="5410200" y="8636000"/>
                </a:lnTo>
                <a:lnTo>
                  <a:pt x="5410200" y="8648700"/>
                </a:lnTo>
                <a:lnTo>
                  <a:pt x="5410200" y="8661400"/>
                </a:lnTo>
                <a:lnTo>
                  <a:pt x="5410200" y="8674100"/>
                </a:lnTo>
                <a:lnTo>
                  <a:pt x="5410200" y="8686800"/>
                </a:lnTo>
                <a:lnTo>
                  <a:pt x="5410200" y="8699500"/>
                </a:lnTo>
                <a:lnTo>
                  <a:pt x="5410200" y="8712200"/>
                </a:lnTo>
                <a:lnTo>
                  <a:pt x="5410200" y="8724900"/>
                </a:lnTo>
                <a:lnTo>
                  <a:pt x="5410200" y="8737600"/>
                </a:lnTo>
                <a:lnTo>
                  <a:pt x="5410200" y="8750300"/>
                </a:lnTo>
                <a:lnTo>
                  <a:pt x="5410200" y="8763000"/>
                </a:lnTo>
                <a:lnTo>
                  <a:pt x="5410200" y="8775700"/>
                </a:lnTo>
                <a:lnTo>
                  <a:pt x="5410200" y="8788400"/>
                </a:lnTo>
                <a:lnTo>
                  <a:pt x="5410200" y="8801100"/>
                </a:lnTo>
                <a:lnTo>
                  <a:pt x="5410200" y="8813800"/>
                </a:lnTo>
                <a:lnTo>
                  <a:pt x="5410200" y="8826500"/>
                </a:lnTo>
                <a:lnTo>
                  <a:pt x="5410200" y="8839200"/>
                </a:lnTo>
                <a:lnTo>
                  <a:pt x="5410200" y="8851900"/>
                </a:lnTo>
                <a:lnTo>
                  <a:pt x="5410200" y="8864600"/>
                </a:lnTo>
                <a:lnTo>
                  <a:pt x="5410200" y="8877300"/>
                </a:lnTo>
                <a:lnTo>
                  <a:pt x="5410200" y="8890000"/>
                </a:lnTo>
                <a:lnTo>
                  <a:pt x="5410200" y="8902700"/>
                </a:lnTo>
                <a:lnTo>
                  <a:pt x="5410200" y="8915400"/>
                </a:lnTo>
                <a:lnTo>
                  <a:pt x="5410200" y="8928100"/>
                </a:lnTo>
                <a:lnTo>
                  <a:pt x="5410200" y="8940800"/>
                </a:lnTo>
                <a:lnTo>
                  <a:pt x="5410200" y="8953500"/>
                </a:lnTo>
                <a:lnTo>
                  <a:pt x="5410200" y="8966200"/>
                </a:lnTo>
                <a:lnTo>
                  <a:pt x="5410200" y="8978900"/>
                </a:lnTo>
                <a:lnTo>
                  <a:pt x="5410200" y="8991600"/>
                </a:lnTo>
                <a:lnTo>
                  <a:pt x="5410200" y="9004300"/>
                </a:lnTo>
                <a:lnTo>
                  <a:pt x="5410200" y="9017000"/>
                </a:lnTo>
                <a:lnTo>
                  <a:pt x="5410200" y="9029700"/>
                </a:lnTo>
                <a:lnTo>
                  <a:pt x="5410200" y="9042400"/>
                </a:lnTo>
                <a:lnTo>
                  <a:pt x="5410200" y="9055100"/>
                </a:lnTo>
                <a:lnTo>
                  <a:pt x="5410200" y="9067800"/>
                </a:lnTo>
                <a:lnTo>
                  <a:pt x="5410200" y="9080500"/>
                </a:lnTo>
                <a:lnTo>
                  <a:pt x="5410200" y="9093200"/>
                </a:lnTo>
                <a:lnTo>
                  <a:pt x="5410200" y="9105900"/>
                </a:lnTo>
                <a:lnTo>
                  <a:pt x="5410200" y="9118600"/>
                </a:lnTo>
                <a:lnTo>
                  <a:pt x="0" y="9131300"/>
                </a:lnTo>
                <a:lnTo>
                  <a:pt x="0" y="9118600"/>
                </a:lnTo>
                <a:lnTo>
                  <a:pt x="0" y="9105900"/>
                </a:lnTo>
                <a:lnTo>
                  <a:pt x="0" y="9093200"/>
                </a:lnTo>
                <a:lnTo>
                  <a:pt x="0" y="9080500"/>
                </a:lnTo>
                <a:lnTo>
                  <a:pt x="0" y="9067800"/>
                </a:lnTo>
                <a:lnTo>
                  <a:pt x="0" y="9055100"/>
                </a:lnTo>
                <a:lnTo>
                  <a:pt x="0" y="9042400"/>
                </a:lnTo>
                <a:lnTo>
                  <a:pt x="0" y="9029700"/>
                </a:lnTo>
                <a:lnTo>
                  <a:pt x="0" y="9017000"/>
                </a:lnTo>
                <a:lnTo>
                  <a:pt x="0" y="9004300"/>
                </a:lnTo>
                <a:lnTo>
                  <a:pt x="0" y="8991600"/>
                </a:lnTo>
                <a:lnTo>
                  <a:pt x="0" y="8978900"/>
                </a:lnTo>
                <a:lnTo>
                  <a:pt x="0" y="8966200"/>
                </a:lnTo>
                <a:lnTo>
                  <a:pt x="0" y="8953500"/>
                </a:lnTo>
                <a:lnTo>
                  <a:pt x="0" y="8940800"/>
                </a:lnTo>
                <a:lnTo>
                  <a:pt x="0" y="8928100"/>
                </a:lnTo>
                <a:lnTo>
                  <a:pt x="0" y="8915400"/>
                </a:lnTo>
                <a:lnTo>
                  <a:pt x="0" y="8902700"/>
                </a:lnTo>
                <a:lnTo>
                  <a:pt x="0" y="8890000"/>
                </a:lnTo>
                <a:lnTo>
                  <a:pt x="0" y="8877300"/>
                </a:lnTo>
                <a:lnTo>
                  <a:pt x="0" y="8864600"/>
                </a:lnTo>
                <a:lnTo>
                  <a:pt x="0" y="8851900"/>
                </a:lnTo>
                <a:lnTo>
                  <a:pt x="0" y="8839200"/>
                </a:lnTo>
                <a:lnTo>
                  <a:pt x="0" y="8826500"/>
                </a:lnTo>
                <a:lnTo>
                  <a:pt x="0" y="8813800"/>
                </a:lnTo>
                <a:lnTo>
                  <a:pt x="0" y="8801100"/>
                </a:lnTo>
                <a:lnTo>
                  <a:pt x="0" y="8788400"/>
                </a:lnTo>
                <a:lnTo>
                  <a:pt x="0" y="8775700"/>
                </a:lnTo>
                <a:lnTo>
                  <a:pt x="0" y="8763000"/>
                </a:lnTo>
                <a:lnTo>
                  <a:pt x="0" y="8750300"/>
                </a:lnTo>
                <a:lnTo>
                  <a:pt x="0" y="8737600"/>
                </a:lnTo>
                <a:lnTo>
                  <a:pt x="0" y="8724900"/>
                </a:lnTo>
                <a:lnTo>
                  <a:pt x="0" y="8712200"/>
                </a:lnTo>
                <a:lnTo>
                  <a:pt x="0" y="8699500"/>
                </a:lnTo>
                <a:lnTo>
                  <a:pt x="0" y="8686800"/>
                </a:lnTo>
                <a:lnTo>
                  <a:pt x="0" y="8674100"/>
                </a:lnTo>
                <a:lnTo>
                  <a:pt x="0" y="8661400"/>
                </a:lnTo>
                <a:lnTo>
                  <a:pt x="0" y="8648700"/>
                </a:lnTo>
                <a:lnTo>
                  <a:pt x="0" y="8636000"/>
                </a:lnTo>
                <a:lnTo>
                  <a:pt x="0" y="8623300"/>
                </a:lnTo>
                <a:lnTo>
                  <a:pt x="0" y="8610600"/>
                </a:lnTo>
                <a:lnTo>
                  <a:pt x="0" y="8597900"/>
                </a:lnTo>
                <a:lnTo>
                  <a:pt x="0" y="8585200"/>
                </a:lnTo>
                <a:lnTo>
                  <a:pt x="0" y="8572500"/>
                </a:lnTo>
                <a:lnTo>
                  <a:pt x="0" y="8559800"/>
                </a:lnTo>
                <a:lnTo>
                  <a:pt x="0" y="8547100"/>
                </a:lnTo>
                <a:lnTo>
                  <a:pt x="0" y="8534400"/>
                </a:lnTo>
                <a:lnTo>
                  <a:pt x="0" y="8521700"/>
                </a:lnTo>
                <a:lnTo>
                  <a:pt x="0" y="8509000"/>
                </a:lnTo>
                <a:lnTo>
                  <a:pt x="0" y="8496300"/>
                </a:lnTo>
                <a:lnTo>
                  <a:pt x="0" y="8483600"/>
                </a:lnTo>
                <a:lnTo>
                  <a:pt x="0" y="8470900"/>
                </a:lnTo>
                <a:lnTo>
                  <a:pt x="0" y="8458200"/>
                </a:lnTo>
                <a:lnTo>
                  <a:pt x="0" y="8445500"/>
                </a:lnTo>
                <a:lnTo>
                  <a:pt x="0" y="8432800"/>
                </a:lnTo>
                <a:lnTo>
                  <a:pt x="0" y="8420100"/>
                </a:lnTo>
                <a:lnTo>
                  <a:pt x="0" y="8407400"/>
                </a:lnTo>
                <a:lnTo>
                  <a:pt x="0" y="8394700"/>
                </a:lnTo>
                <a:lnTo>
                  <a:pt x="0" y="8382000"/>
                </a:lnTo>
                <a:lnTo>
                  <a:pt x="0" y="8369300"/>
                </a:lnTo>
                <a:lnTo>
                  <a:pt x="0" y="8356600"/>
                </a:lnTo>
                <a:lnTo>
                  <a:pt x="0" y="8343900"/>
                </a:lnTo>
                <a:lnTo>
                  <a:pt x="0" y="8331200"/>
                </a:lnTo>
                <a:lnTo>
                  <a:pt x="0" y="8318500"/>
                </a:lnTo>
                <a:lnTo>
                  <a:pt x="0" y="8305800"/>
                </a:lnTo>
                <a:lnTo>
                  <a:pt x="0" y="8293100"/>
                </a:lnTo>
                <a:lnTo>
                  <a:pt x="0" y="8280400"/>
                </a:lnTo>
                <a:lnTo>
                  <a:pt x="0" y="8267700"/>
                </a:lnTo>
                <a:lnTo>
                  <a:pt x="0" y="8255000"/>
                </a:lnTo>
                <a:lnTo>
                  <a:pt x="0" y="8242300"/>
                </a:lnTo>
                <a:lnTo>
                  <a:pt x="0" y="8229600"/>
                </a:lnTo>
                <a:lnTo>
                  <a:pt x="0" y="8216900"/>
                </a:lnTo>
                <a:lnTo>
                  <a:pt x="0" y="8204200"/>
                </a:lnTo>
                <a:lnTo>
                  <a:pt x="0" y="8191500"/>
                </a:lnTo>
                <a:lnTo>
                  <a:pt x="0" y="8178800"/>
                </a:lnTo>
                <a:lnTo>
                  <a:pt x="0" y="8166100"/>
                </a:lnTo>
                <a:lnTo>
                  <a:pt x="0" y="8153400"/>
                </a:lnTo>
                <a:lnTo>
                  <a:pt x="0" y="8140700"/>
                </a:lnTo>
                <a:lnTo>
                  <a:pt x="0" y="8128000"/>
                </a:lnTo>
                <a:lnTo>
                  <a:pt x="0" y="8115300"/>
                </a:lnTo>
                <a:lnTo>
                  <a:pt x="0" y="8102600"/>
                </a:lnTo>
                <a:lnTo>
                  <a:pt x="0" y="8089900"/>
                </a:lnTo>
                <a:lnTo>
                  <a:pt x="0" y="8077200"/>
                </a:lnTo>
                <a:lnTo>
                  <a:pt x="0" y="8064500"/>
                </a:lnTo>
                <a:lnTo>
                  <a:pt x="0" y="8051800"/>
                </a:lnTo>
                <a:lnTo>
                  <a:pt x="0" y="8039100"/>
                </a:lnTo>
                <a:lnTo>
                  <a:pt x="0" y="8026400"/>
                </a:lnTo>
                <a:lnTo>
                  <a:pt x="0" y="8013700"/>
                </a:lnTo>
                <a:lnTo>
                  <a:pt x="0" y="8001000"/>
                </a:lnTo>
                <a:lnTo>
                  <a:pt x="0" y="7988300"/>
                </a:lnTo>
                <a:lnTo>
                  <a:pt x="0" y="7975600"/>
                </a:lnTo>
                <a:lnTo>
                  <a:pt x="0" y="7962900"/>
                </a:lnTo>
                <a:lnTo>
                  <a:pt x="0" y="7950200"/>
                </a:lnTo>
                <a:lnTo>
                  <a:pt x="0" y="7937500"/>
                </a:lnTo>
                <a:lnTo>
                  <a:pt x="0" y="7924800"/>
                </a:lnTo>
                <a:lnTo>
                  <a:pt x="0" y="7912100"/>
                </a:lnTo>
                <a:lnTo>
                  <a:pt x="0" y="7899400"/>
                </a:lnTo>
                <a:lnTo>
                  <a:pt x="0" y="7886700"/>
                </a:lnTo>
                <a:lnTo>
                  <a:pt x="0" y="7874000"/>
                </a:lnTo>
                <a:lnTo>
                  <a:pt x="0" y="7861300"/>
                </a:lnTo>
                <a:lnTo>
                  <a:pt x="0" y="7848600"/>
                </a:lnTo>
                <a:lnTo>
                  <a:pt x="0" y="7835900"/>
                </a:lnTo>
                <a:lnTo>
                  <a:pt x="0" y="7823200"/>
                </a:lnTo>
                <a:lnTo>
                  <a:pt x="0" y="7810500"/>
                </a:lnTo>
                <a:lnTo>
                  <a:pt x="0" y="7797800"/>
                </a:lnTo>
                <a:lnTo>
                  <a:pt x="0" y="7785100"/>
                </a:lnTo>
                <a:lnTo>
                  <a:pt x="0" y="7772400"/>
                </a:lnTo>
                <a:lnTo>
                  <a:pt x="0" y="7759700"/>
                </a:lnTo>
                <a:lnTo>
                  <a:pt x="0" y="7747000"/>
                </a:lnTo>
                <a:lnTo>
                  <a:pt x="0" y="7734300"/>
                </a:lnTo>
                <a:lnTo>
                  <a:pt x="0" y="7721600"/>
                </a:lnTo>
                <a:lnTo>
                  <a:pt x="0" y="7708900"/>
                </a:lnTo>
                <a:lnTo>
                  <a:pt x="0" y="7696200"/>
                </a:lnTo>
                <a:lnTo>
                  <a:pt x="0" y="7683500"/>
                </a:lnTo>
                <a:lnTo>
                  <a:pt x="0" y="7670800"/>
                </a:lnTo>
                <a:lnTo>
                  <a:pt x="0" y="7658100"/>
                </a:lnTo>
                <a:lnTo>
                  <a:pt x="0" y="7645400"/>
                </a:lnTo>
                <a:lnTo>
                  <a:pt x="0" y="7632700"/>
                </a:lnTo>
                <a:lnTo>
                  <a:pt x="0" y="7620000"/>
                </a:lnTo>
                <a:lnTo>
                  <a:pt x="0" y="7607300"/>
                </a:lnTo>
                <a:lnTo>
                  <a:pt x="0" y="7594600"/>
                </a:lnTo>
                <a:lnTo>
                  <a:pt x="0" y="7581900"/>
                </a:lnTo>
                <a:lnTo>
                  <a:pt x="0" y="7569200"/>
                </a:lnTo>
                <a:lnTo>
                  <a:pt x="0" y="7556500"/>
                </a:lnTo>
                <a:lnTo>
                  <a:pt x="0" y="7543800"/>
                </a:lnTo>
                <a:lnTo>
                  <a:pt x="0" y="7531100"/>
                </a:lnTo>
                <a:lnTo>
                  <a:pt x="0" y="7518400"/>
                </a:lnTo>
                <a:lnTo>
                  <a:pt x="0" y="7505700"/>
                </a:lnTo>
                <a:lnTo>
                  <a:pt x="0" y="7493000"/>
                </a:lnTo>
                <a:lnTo>
                  <a:pt x="0" y="7480300"/>
                </a:lnTo>
                <a:lnTo>
                  <a:pt x="0" y="7467600"/>
                </a:lnTo>
                <a:lnTo>
                  <a:pt x="0" y="7454900"/>
                </a:lnTo>
                <a:lnTo>
                  <a:pt x="0" y="7442200"/>
                </a:lnTo>
                <a:lnTo>
                  <a:pt x="0" y="7429500"/>
                </a:lnTo>
                <a:lnTo>
                  <a:pt x="0" y="7416800"/>
                </a:lnTo>
                <a:lnTo>
                  <a:pt x="0" y="7404100"/>
                </a:lnTo>
                <a:lnTo>
                  <a:pt x="0" y="7391400"/>
                </a:lnTo>
                <a:lnTo>
                  <a:pt x="0" y="7378700"/>
                </a:lnTo>
                <a:lnTo>
                  <a:pt x="0" y="7366000"/>
                </a:lnTo>
                <a:lnTo>
                  <a:pt x="0" y="7353300"/>
                </a:lnTo>
                <a:lnTo>
                  <a:pt x="0" y="7340600"/>
                </a:lnTo>
                <a:lnTo>
                  <a:pt x="0" y="7327900"/>
                </a:lnTo>
                <a:lnTo>
                  <a:pt x="0" y="7315200"/>
                </a:lnTo>
                <a:lnTo>
                  <a:pt x="0" y="7302500"/>
                </a:lnTo>
                <a:lnTo>
                  <a:pt x="0" y="7289800"/>
                </a:lnTo>
                <a:lnTo>
                  <a:pt x="0" y="7277100"/>
                </a:lnTo>
                <a:lnTo>
                  <a:pt x="0" y="7264400"/>
                </a:lnTo>
                <a:lnTo>
                  <a:pt x="0" y="7251700"/>
                </a:lnTo>
                <a:lnTo>
                  <a:pt x="0" y="7239000"/>
                </a:lnTo>
                <a:lnTo>
                  <a:pt x="0" y="7226300"/>
                </a:lnTo>
                <a:lnTo>
                  <a:pt x="0" y="7213600"/>
                </a:lnTo>
                <a:lnTo>
                  <a:pt x="0" y="7200900"/>
                </a:lnTo>
                <a:lnTo>
                  <a:pt x="0" y="7188200"/>
                </a:lnTo>
                <a:lnTo>
                  <a:pt x="0" y="7175500"/>
                </a:lnTo>
                <a:lnTo>
                  <a:pt x="0" y="7162800"/>
                </a:lnTo>
                <a:lnTo>
                  <a:pt x="0" y="7150100"/>
                </a:lnTo>
                <a:lnTo>
                  <a:pt x="0" y="7137400"/>
                </a:lnTo>
                <a:lnTo>
                  <a:pt x="0" y="7124700"/>
                </a:lnTo>
                <a:lnTo>
                  <a:pt x="0" y="7112000"/>
                </a:lnTo>
                <a:lnTo>
                  <a:pt x="0" y="7099300"/>
                </a:lnTo>
                <a:lnTo>
                  <a:pt x="0" y="7086600"/>
                </a:lnTo>
                <a:lnTo>
                  <a:pt x="0" y="7073900"/>
                </a:lnTo>
                <a:lnTo>
                  <a:pt x="0" y="7061200"/>
                </a:lnTo>
                <a:lnTo>
                  <a:pt x="0" y="7048500"/>
                </a:lnTo>
                <a:lnTo>
                  <a:pt x="0" y="7035800"/>
                </a:lnTo>
                <a:lnTo>
                  <a:pt x="0" y="7023100"/>
                </a:lnTo>
                <a:lnTo>
                  <a:pt x="0" y="7010400"/>
                </a:lnTo>
                <a:lnTo>
                  <a:pt x="0" y="6997700"/>
                </a:lnTo>
                <a:lnTo>
                  <a:pt x="0" y="6985000"/>
                </a:lnTo>
                <a:lnTo>
                  <a:pt x="0" y="6972300"/>
                </a:lnTo>
                <a:lnTo>
                  <a:pt x="0" y="6959600"/>
                </a:lnTo>
                <a:lnTo>
                  <a:pt x="0" y="6946900"/>
                </a:lnTo>
                <a:lnTo>
                  <a:pt x="0" y="6934200"/>
                </a:lnTo>
                <a:lnTo>
                  <a:pt x="0" y="6921500"/>
                </a:lnTo>
                <a:lnTo>
                  <a:pt x="0" y="6908800"/>
                </a:lnTo>
                <a:lnTo>
                  <a:pt x="0" y="6896100"/>
                </a:lnTo>
                <a:lnTo>
                  <a:pt x="0" y="6883400"/>
                </a:lnTo>
                <a:lnTo>
                  <a:pt x="0" y="6870700"/>
                </a:lnTo>
                <a:lnTo>
                  <a:pt x="0" y="6858000"/>
                </a:lnTo>
                <a:lnTo>
                  <a:pt x="0" y="6845300"/>
                </a:lnTo>
                <a:lnTo>
                  <a:pt x="0" y="6832600"/>
                </a:lnTo>
                <a:lnTo>
                  <a:pt x="0" y="6819900"/>
                </a:lnTo>
                <a:lnTo>
                  <a:pt x="0" y="6807200"/>
                </a:lnTo>
                <a:lnTo>
                  <a:pt x="0" y="6794500"/>
                </a:lnTo>
                <a:lnTo>
                  <a:pt x="0" y="6781800"/>
                </a:lnTo>
                <a:lnTo>
                  <a:pt x="0" y="6769100"/>
                </a:lnTo>
                <a:lnTo>
                  <a:pt x="0" y="6756400"/>
                </a:lnTo>
                <a:lnTo>
                  <a:pt x="0" y="6743700"/>
                </a:lnTo>
                <a:lnTo>
                  <a:pt x="0" y="6731000"/>
                </a:lnTo>
                <a:lnTo>
                  <a:pt x="0" y="6718300"/>
                </a:lnTo>
                <a:lnTo>
                  <a:pt x="0" y="6705600"/>
                </a:lnTo>
                <a:lnTo>
                  <a:pt x="0" y="6692900"/>
                </a:lnTo>
                <a:lnTo>
                  <a:pt x="0" y="6680200"/>
                </a:lnTo>
                <a:lnTo>
                  <a:pt x="0" y="6667500"/>
                </a:lnTo>
                <a:lnTo>
                  <a:pt x="0" y="6654800"/>
                </a:lnTo>
                <a:lnTo>
                  <a:pt x="0" y="6642100"/>
                </a:lnTo>
                <a:lnTo>
                  <a:pt x="0" y="6629400"/>
                </a:lnTo>
                <a:lnTo>
                  <a:pt x="0" y="6616700"/>
                </a:lnTo>
                <a:lnTo>
                  <a:pt x="0" y="6604000"/>
                </a:lnTo>
                <a:lnTo>
                  <a:pt x="0" y="6591300"/>
                </a:lnTo>
                <a:lnTo>
                  <a:pt x="0" y="6578600"/>
                </a:lnTo>
                <a:lnTo>
                  <a:pt x="0" y="6565900"/>
                </a:lnTo>
                <a:lnTo>
                  <a:pt x="0" y="6553200"/>
                </a:lnTo>
                <a:lnTo>
                  <a:pt x="0" y="6540500"/>
                </a:lnTo>
                <a:lnTo>
                  <a:pt x="0" y="6527800"/>
                </a:lnTo>
                <a:lnTo>
                  <a:pt x="0" y="6515100"/>
                </a:lnTo>
                <a:lnTo>
                  <a:pt x="0" y="6502400"/>
                </a:lnTo>
                <a:lnTo>
                  <a:pt x="0" y="6489700"/>
                </a:lnTo>
                <a:lnTo>
                  <a:pt x="0" y="6477000"/>
                </a:lnTo>
                <a:lnTo>
                  <a:pt x="0" y="6464300"/>
                </a:lnTo>
                <a:lnTo>
                  <a:pt x="0" y="6451600"/>
                </a:lnTo>
                <a:lnTo>
                  <a:pt x="0" y="6438900"/>
                </a:lnTo>
                <a:lnTo>
                  <a:pt x="0" y="6426200"/>
                </a:lnTo>
                <a:lnTo>
                  <a:pt x="0" y="6413500"/>
                </a:lnTo>
                <a:lnTo>
                  <a:pt x="0" y="6400800"/>
                </a:lnTo>
                <a:lnTo>
                  <a:pt x="0" y="6388100"/>
                </a:lnTo>
                <a:lnTo>
                  <a:pt x="0" y="6375400"/>
                </a:lnTo>
                <a:lnTo>
                  <a:pt x="0" y="6362700"/>
                </a:lnTo>
                <a:lnTo>
                  <a:pt x="0" y="6350000"/>
                </a:lnTo>
                <a:lnTo>
                  <a:pt x="0" y="6337300"/>
                </a:lnTo>
                <a:lnTo>
                  <a:pt x="0" y="6324600"/>
                </a:lnTo>
                <a:lnTo>
                  <a:pt x="0" y="6311900"/>
                </a:lnTo>
                <a:lnTo>
                  <a:pt x="0" y="6299200"/>
                </a:lnTo>
                <a:lnTo>
                  <a:pt x="0" y="6286500"/>
                </a:lnTo>
                <a:lnTo>
                  <a:pt x="0" y="6273800"/>
                </a:lnTo>
                <a:lnTo>
                  <a:pt x="0" y="6261100"/>
                </a:lnTo>
                <a:lnTo>
                  <a:pt x="0" y="6248400"/>
                </a:lnTo>
                <a:lnTo>
                  <a:pt x="0" y="6235700"/>
                </a:lnTo>
                <a:lnTo>
                  <a:pt x="0" y="6223000"/>
                </a:lnTo>
                <a:lnTo>
                  <a:pt x="0" y="6210300"/>
                </a:lnTo>
                <a:lnTo>
                  <a:pt x="0" y="6197600"/>
                </a:lnTo>
                <a:lnTo>
                  <a:pt x="0" y="6184900"/>
                </a:lnTo>
                <a:lnTo>
                  <a:pt x="0" y="6172200"/>
                </a:lnTo>
                <a:lnTo>
                  <a:pt x="0" y="6159500"/>
                </a:lnTo>
                <a:lnTo>
                  <a:pt x="0" y="6146800"/>
                </a:lnTo>
                <a:lnTo>
                  <a:pt x="0" y="6134100"/>
                </a:lnTo>
                <a:lnTo>
                  <a:pt x="0" y="6121400"/>
                </a:lnTo>
                <a:lnTo>
                  <a:pt x="0" y="6108700"/>
                </a:lnTo>
                <a:lnTo>
                  <a:pt x="0" y="6096000"/>
                </a:lnTo>
                <a:lnTo>
                  <a:pt x="0" y="6083300"/>
                </a:lnTo>
                <a:lnTo>
                  <a:pt x="0" y="6070600"/>
                </a:lnTo>
                <a:lnTo>
                  <a:pt x="0" y="6057900"/>
                </a:lnTo>
                <a:lnTo>
                  <a:pt x="0" y="6045200"/>
                </a:lnTo>
                <a:lnTo>
                  <a:pt x="0" y="6032500"/>
                </a:lnTo>
                <a:lnTo>
                  <a:pt x="0" y="6019800"/>
                </a:lnTo>
                <a:lnTo>
                  <a:pt x="0" y="6007100"/>
                </a:lnTo>
                <a:lnTo>
                  <a:pt x="0" y="5994400"/>
                </a:lnTo>
                <a:lnTo>
                  <a:pt x="0" y="5981700"/>
                </a:lnTo>
                <a:lnTo>
                  <a:pt x="0" y="5969000"/>
                </a:lnTo>
                <a:lnTo>
                  <a:pt x="0" y="5956300"/>
                </a:lnTo>
                <a:lnTo>
                  <a:pt x="0" y="5943600"/>
                </a:lnTo>
                <a:lnTo>
                  <a:pt x="0" y="5930900"/>
                </a:lnTo>
                <a:lnTo>
                  <a:pt x="0" y="5918200"/>
                </a:lnTo>
                <a:lnTo>
                  <a:pt x="0" y="5905500"/>
                </a:lnTo>
                <a:lnTo>
                  <a:pt x="0" y="5892800"/>
                </a:lnTo>
                <a:lnTo>
                  <a:pt x="0" y="5880100"/>
                </a:lnTo>
                <a:lnTo>
                  <a:pt x="0" y="5867400"/>
                </a:lnTo>
                <a:lnTo>
                  <a:pt x="0" y="5854700"/>
                </a:lnTo>
                <a:lnTo>
                  <a:pt x="0" y="5842000"/>
                </a:lnTo>
                <a:lnTo>
                  <a:pt x="0" y="5829300"/>
                </a:lnTo>
                <a:lnTo>
                  <a:pt x="0" y="5816600"/>
                </a:lnTo>
                <a:lnTo>
                  <a:pt x="0" y="5803900"/>
                </a:lnTo>
                <a:lnTo>
                  <a:pt x="0" y="5791200"/>
                </a:lnTo>
                <a:lnTo>
                  <a:pt x="0" y="5778500"/>
                </a:lnTo>
                <a:lnTo>
                  <a:pt x="0" y="5765800"/>
                </a:lnTo>
                <a:lnTo>
                  <a:pt x="0" y="5753100"/>
                </a:lnTo>
                <a:lnTo>
                  <a:pt x="0" y="5740400"/>
                </a:lnTo>
                <a:lnTo>
                  <a:pt x="0" y="5727700"/>
                </a:lnTo>
                <a:lnTo>
                  <a:pt x="0" y="5715000"/>
                </a:lnTo>
                <a:lnTo>
                  <a:pt x="0" y="5702300"/>
                </a:lnTo>
                <a:lnTo>
                  <a:pt x="0" y="5689600"/>
                </a:lnTo>
                <a:lnTo>
                  <a:pt x="0" y="5676900"/>
                </a:lnTo>
                <a:lnTo>
                  <a:pt x="0" y="5664200"/>
                </a:lnTo>
                <a:lnTo>
                  <a:pt x="0" y="5651500"/>
                </a:lnTo>
                <a:lnTo>
                  <a:pt x="0" y="5638800"/>
                </a:lnTo>
                <a:lnTo>
                  <a:pt x="0" y="5626100"/>
                </a:lnTo>
                <a:lnTo>
                  <a:pt x="0" y="5613400"/>
                </a:lnTo>
                <a:lnTo>
                  <a:pt x="0" y="5600700"/>
                </a:lnTo>
                <a:lnTo>
                  <a:pt x="0" y="5588000"/>
                </a:lnTo>
                <a:lnTo>
                  <a:pt x="0" y="5575300"/>
                </a:lnTo>
                <a:lnTo>
                  <a:pt x="0" y="5562600"/>
                </a:lnTo>
                <a:lnTo>
                  <a:pt x="0" y="5549900"/>
                </a:lnTo>
                <a:lnTo>
                  <a:pt x="0" y="5537200"/>
                </a:lnTo>
                <a:lnTo>
                  <a:pt x="0" y="5524500"/>
                </a:lnTo>
                <a:lnTo>
                  <a:pt x="0" y="5511800"/>
                </a:lnTo>
                <a:lnTo>
                  <a:pt x="0" y="5499100"/>
                </a:lnTo>
                <a:lnTo>
                  <a:pt x="0" y="5486400"/>
                </a:lnTo>
                <a:lnTo>
                  <a:pt x="0" y="5473700"/>
                </a:lnTo>
                <a:lnTo>
                  <a:pt x="0" y="5461000"/>
                </a:lnTo>
                <a:lnTo>
                  <a:pt x="0" y="5448300"/>
                </a:lnTo>
                <a:lnTo>
                  <a:pt x="0" y="5435600"/>
                </a:lnTo>
                <a:lnTo>
                  <a:pt x="0" y="5422900"/>
                </a:lnTo>
                <a:lnTo>
                  <a:pt x="0" y="5410200"/>
                </a:lnTo>
                <a:lnTo>
                  <a:pt x="0" y="5397500"/>
                </a:lnTo>
                <a:lnTo>
                  <a:pt x="0" y="5384800"/>
                </a:lnTo>
                <a:lnTo>
                  <a:pt x="0" y="5372100"/>
                </a:lnTo>
                <a:lnTo>
                  <a:pt x="0" y="5359400"/>
                </a:lnTo>
                <a:lnTo>
                  <a:pt x="0" y="5346700"/>
                </a:lnTo>
                <a:lnTo>
                  <a:pt x="0" y="5334000"/>
                </a:lnTo>
                <a:lnTo>
                  <a:pt x="0" y="5321300"/>
                </a:lnTo>
                <a:lnTo>
                  <a:pt x="0" y="5308600"/>
                </a:lnTo>
                <a:lnTo>
                  <a:pt x="0" y="5295900"/>
                </a:lnTo>
                <a:lnTo>
                  <a:pt x="0" y="5283200"/>
                </a:lnTo>
                <a:lnTo>
                  <a:pt x="0" y="5270500"/>
                </a:lnTo>
                <a:lnTo>
                  <a:pt x="0" y="5257800"/>
                </a:lnTo>
                <a:lnTo>
                  <a:pt x="0" y="5245100"/>
                </a:lnTo>
                <a:lnTo>
                  <a:pt x="0" y="5232400"/>
                </a:lnTo>
                <a:lnTo>
                  <a:pt x="0" y="5219700"/>
                </a:lnTo>
                <a:lnTo>
                  <a:pt x="0" y="5207000"/>
                </a:lnTo>
                <a:lnTo>
                  <a:pt x="0" y="5194300"/>
                </a:lnTo>
                <a:lnTo>
                  <a:pt x="0" y="5181600"/>
                </a:lnTo>
                <a:lnTo>
                  <a:pt x="0" y="5168900"/>
                </a:lnTo>
                <a:lnTo>
                  <a:pt x="0" y="5156200"/>
                </a:lnTo>
                <a:lnTo>
                  <a:pt x="0" y="5143500"/>
                </a:lnTo>
                <a:lnTo>
                  <a:pt x="0" y="5130800"/>
                </a:lnTo>
                <a:lnTo>
                  <a:pt x="0" y="5118100"/>
                </a:lnTo>
                <a:lnTo>
                  <a:pt x="0" y="5105400"/>
                </a:lnTo>
                <a:lnTo>
                  <a:pt x="0" y="5092700"/>
                </a:lnTo>
                <a:lnTo>
                  <a:pt x="0" y="5080000"/>
                </a:lnTo>
                <a:lnTo>
                  <a:pt x="0" y="5067300"/>
                </a:lnTo>
                <a:lnTo>
                  <a:pt x="0" y="5054600"/>
                </a:lnTo>
                <a:lnTo>
                  <a:pt x="0" y="5041900"/>
                </a:lnTo>
                <a:lnTo>
                  <a:pt x="0" y="5029200"/>
                </a:lnTo>
                <a:lnTo>
                  <a:pt x="0" y="5016500"/>
                </a:lnTo>
                <a:lnTo>
                  <a:pt x="0" y="5003800"/>
                </a:lnTo>
                <a:lnTo>
                  <a:pt x="0" y="4991100"/>
                </a:lnTo>
                <a:lnTo>
                  <a:pt x="0" y="4978400"/>
                </a:lnTo>
                <a:lnTo>
                  <a:pt x="0" y="4965700"/>
                </a:lnTo>
                <a:lnTo>
                  <a:pt x="0" y="4953000"/>
                </a:lnTo>
                <a:lnTo>
                  <a:pt x="0" y="4940300"/>
                </a:lnTo>
                <a:lnTo>
                  <a:pt x="0" y="4927600"/>
                </a:lnTo>
                <a:lnTo>
                  <a:pt x="0" y="4914900"/>
                </a:lnTo>
                <a:lnTo>
                  <a:pt x="0" y="4902200"/>
                </a:lnTo>
                <a:lnTo>
                  <a:pt x="0" y="4889500"/>
                </a:lnTo>
                <a:lnTo>
                  <a:pt x="0" y="4876800"/>
                </a:lnTo>
                <a:lnTo>
                  <a:pt x="0" y="4864100"/>
                </a:lnTo>
                <a:lnTo>
                  <a:pt x="0" y="4851400"/>
                </a:lnTo>
                <a:lnTo>
                  <a:pt x="0" y="4838700"/>
                </a:lnTo>
                <a:lnTo>
                  <a:pt x="0" y="4826000"/>
                </a:lnTo>
                <a:lnTo>
                  <a:pt x="0" y="4813300"/>
                </a:lnTo>
                <a:lnTo>
                  <a:pt x="0" y="4800600"/>
                </a:lnTo>
                <a:lnTo>
                  <a:pt x="0" y="4787900"/>
                </a:lnTo>
                <a:lnTo>
                  <a:pt x="0" y="4775200"/>
                </a:lnTo>
                <a:lnTo>
                  <a:pt x="0" y="4762500"/>
                </a:lnTo>
                <a:lnTo>
                  <a:pt x="0" y="4749800"/>
                </a:lnTo>
                <a:lnTo>
                  <a:pt x="0" y="4737100"/>
                </a:lnTo>
                <a:lnTo>
                  <a:pt x="0" y="4724400"/>
                </a:lnTo>
                <a:lnTo>
                  <a:pt x="0" y="4711700"/>
                </a:lnTo>
                <a:lnTo>
                  <a:pt x="0" y="4699000"/>
                </a:lnTo>
                <a:lnTo>
                  <a:pt x="0" y="4686300"/>
                </a:lnTo>
                <a:lnTo>
                  <a:pt x="0" y="4673600"/>
                </a:lnTo>
                <a:lnTo>
                  <a:pt x="0" y="4660900"/>
                </a:lnTo>
                <a:lnTo>
                  <a:pt x="0" y="4648200"/>
                </a:lnTo>
                <a:lnTo>
                  <a:pt x="0" y="4635500"/>
                </a:lnTo>
                <a:lnTo>
                  <a:pt x="0" y="4622800"/>
                </a:lnTo>
                <a:lnTo>
                  <a:pt x="0" y="4610100"/>
                </a:lnTo>
                <a:lnTo>
                  <a:pt x="0" y="4597400"/>
                </a:lnTo>
                <a:lnTo>
                  <a:pt x="0" y="4584700"/>
                </a:lnTo>
                <a:lnTo>
                  <a:pt x="0" y="4572000"/>
                </a:lnTo>
              </a:path>
            </a:pathLst>
          </a:custGeom>
          <a:solidFill>
            <a:srgbClr val="373D41"/>
          </a:solidFill>
          <a:ln>
            <a:solidFill>
              <a:srgbClr val="373D4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300254" y="570627"/>
            <a:ext cx="2385198" cy="553998"/>
          </a:xfrm>
          <a:prstGeom prst="rect">
            <a:avLst/>
          </a:prstGeom>
          <a:noFill/>
        </p:spPr>
        <p:txBody>
          <a:bodyPr wrap="square" rtlCol="0">
            <a:spAutoFit/>
          </a:bodyPr>
          <a:lstStyle/>
          <a:p>
            <a:r>
              <a:rPr lang="zh-CN" altLang="en-US" sz="3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云</a:t>
            </a:r>
            <a:r>
              <a:rPr lang="en-US" altLang="zh-CN" sz="3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CRM</a:t>
            </a:r>
            <a:r>
              <a:rPr lang="zh-CN" altLang="en-US" sz="3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3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 name="椭圆 5"/>
          <p:cNvSpPr/>
          <p:nvPr/>
        </p:nvSpPr>
        <p:spPr>
          <a:xfrm>
            <a:off x="7130564" y="812750"/>
            <a:ext cx="473681" cy="47368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p:nvSpPr>
        <p:spPr>
          <a:xfrm>
            <a:off x="2025149" y="544925"/>
            <a:ext cx="355884" cy="35588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2381033" y="289934"/>
            <a:ext cx="254991" cy="25499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p:cNvSpPr/>
          <p:nvPr/>
        </p:nvSpPr>
        <p:spPr>
          <a:xfrm>
            <a:off x="5106382" y="53093"/>
            <a:ext cx="473681" cy="47368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矩形 1"/>
          <p:cNvSpPr/>
          <p:nvPr/>
        </p:nvSpPr>
        <p:spPr>
          <a:xfrm>
            <a:off x="657029" y="3638335"/>
            <a:ext cx="3686136" cy="830997"/>
          </a:xfrm>
          <a:prstGeom prst="rect">
            <a:avLst/>
          </a:prstGeom>
        </p:spPr>
        <p:txBody>
          <a:bodyPr wrap="square">
            <a:spAutoFit/>
          </a:bodyPr>
          <a:lstStyle/>
          <a:p>
            <a:pPr marL="171450" lvl="0" indent="-171450" algn="just" defTabSz="914400">
              <a:lnSpc>
                <a:spcPct val="200000"/>
              </a:lnSpc>
              <a:buFont typeface="Wingdings" panose="05000000000000000000" pitchFamily="2" charset="2"/>
              <a:buChar char="n"/>
            </a:pPr>
            <a:r>
              <a:rPr lang="zh-CN" altLang="en-US" sz="1200" dirty="0" smtClean="0">
                <a:latin typeface="微软雅黑" panose="020B0503020204020204" pitchFamily="34" charset="-122"/>
                <a:ea typeface="微软雅黑" panose="020B0503020204020204" pitchFamily="34" charset="-122"/>
              </a:rPr>
              <a:t>基于</a:t>
            </a:r>
            <a:r>
              <a:rPr lang="en-US" altLang="zh-CN" sz="1200" dirty="0">
                <a:latin typeface="微软雅黑" panose="020B0503020204020204" pitchFamily="34" charset="-122"/>
                <a:ea typeface="微软雅黑" panose="020B0503020204020204" pitchFamily="34" charset="-122"/>
              </a:rPr>
              <a:t>SaaS</a:t>
            </a:r>
            <a:r>
              <a:rPr lang="zh-CN" altLang="en-US" sz="1200" dirty="0">
                <a:latin typeface="微软雅黑" panose="020B0503020204020204" pitchFamily="34" charset="-122"/>
                <a:ea typeface="微软雅黑" panose="020B0503020204020204" pitchFamily="34" charset="-122"/>
              </a:rPr>
              <a:t>的交付模式，云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厂商直接向企业用户提供的标准化</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行业化</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应用</a:t>
            </a:r>
            <a:endParaRPr lang="en-US" altLang="zh-CN" sz="1200" dirty="0">
              <a:latin typeface="微软雅黑" panose="020B0503020204020204" pitchFamily="34" charset="-122"/>
              <a:ea typeface="微软雅黑" panose="020B0503020204020204" pitchFamily="34" charset="-122"/>
            </a:endParaRPr>
          </a:p>
        </p:txBody>
      </p:sp>
      <p:sp>
        <p:nvSpPr>
          <p:cNvPr id="10" name="矩形 9"/>
          <p:cNvSpPr/>
          <p:nvPr/>
        </p:nvSpPr>
        <p:spPr>
          <a:xfrm>
            <a:off x="4923086" y="3604167"/>
            <a:ext cx="3566005" cy="1200329"/>
          </a:xfrm>
          <a:prstGeom prst="rect">
            <a:avLst/>
          </a:prstGeom>
        </p:spPr>
        <p:txBody>
          <a:bodyPr wrap="square">
            <a:spAutoFit/>
          </a:bodyPr>
          <a:lstStyle/>
          <a:p>
            <a:pPr marL="171450" lvl="0" indent="-171450" algn="just" defTabSz="914400">
              <a:lnSpc>
                <a:spcPct val="200000"/>
              </a:lnSpc>
              <a:buFont typeface="Wingdings" panose="05000000000000000000" pitchFamily="2" charset="2"/>
              <a:buChar char="n"/>
            </a:pPr>
            <a:r>
              <a:rPr lang="zh-CN" altLang="en-US" sz="1200" dirty="0" smtClean="0">
                <a:latin typeface="微软雅黑" panose="020B0503020204020204" pitchFamily="34" charset="-122"/>
                <a:ea typeface="微软雅黑" panose="020B0503020204020204" pitchFamily="34" charset="-122"/>
              </a:rPr>
              <a:t>基于</a:t>
            </a:r>
            <a:r>
              <a:rPr lang="zh-CN" altLang="en-US" sz="1200" dirty="0">
                <a:latin typeface="微软雅黑" panose="020B0503020204020204" pitchFamily="34" charset="-122"/>
                <a:ea typeface="微软雅黑" panose="020B0503020204020204" pitchFamily="34" charset="-122"/>
              </a:rPr>
              <a:t>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厂商提供的</a:t>
            </a:r>
            <a:r>
              <a:rPr lang="en-US" altLang="zh-CN" sz="1200" dirty="0">
                <a:latin typeface="微软雅黑" panose="020B0503020204020204" pitchFamily="34" charset="-122"/>
                <a:ea typeface="微软雅黑" panose="020B0503020204020204" pitchFamily="34" charset="-122"/>
              </a:rPr>
              <a:t>PaaS</a:t>
            </a:r>
            <a:r>
              <a:rPr lang="zh-CN" altLang="en-US" sz="1200" dirty="0">
                <a:latin typeface="微软雅黑" panose="020B0503020204020204" pitchFamily="34" charset="-122"/>
                <a:ea typeface="微软雅黑" panose="020B0503020204020204" pitchFamily="34" charset="-122"/>
              </a:rPr>
              <a:t>服务，云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厂商、第三方软件开发商、系统集成商或企业用户自有</a:t>
            </a:r>
            <a:r>
              <a:rPr lang="en-US" altLang="zh-CN" sz="1200" dirty="0">
                <a:latin typeface="微软雅黑" panose="020B0503020204020204" pitchFamily="34" charset="-122"/>
                <a:ea typeface="微软雅黑" panose="020B0503020204020204" pitchFamily="34" charset="-122"/>
              </a:rPr>
              <a:t>IT</a:t>
            </a:r>
            <a:r>
              <a:rPr lang="zh-CN" altLang="en-US" sz="1200" dirty="0">
                <a:latin typeface="微软雅黑" panose="020B0503020204020204" pitchFamily="34" charset="-122"/>
                <a:ea typeface="微软雅黑" panose="020B0503020204020204" pitchFamily="34" charset="-122"/>
              </a:rPr>
              <a:t>团队按需开发的</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应用</a:t>
            </a:r>
          </a:p>
        </p:txBody>
      </p:sp>
      <p:sp>
        <p:nvSpPr>
          <p:cNvPr id="16" name="文本框 15"/>
          <p:cNvSpPr txBox="1"/>
          <p:nvPr/>
        </p:nvSpPr>
        <p:spPr>
          <a:xfrm>
            <a:off x="1829257" y="3224383"/>
            <a:ext cx="1786525" cy="369332"/>
          </a:xfrm>
          <a:prstGeom prst="rect">
            <a:avLst/>
          </a:prstGeom>
          <a:noFill/>
        </p:spPr>
        <p:txBody>
          <a:bodyPr wrap="square" rtlCol="0">
            <a:spAutoFit/>
          </a:bodyPr>
          <a:lstStyle/>
          <a:p>
            <a:r>
              <a:rPr lang="en-US" altLang="zh-CN" sz="1800" b="1" dirty="0" smtClean="0">
                <a:solidFill>
                  <a:srgbClr val="D13E3E"/>
                </a:solidFill>
                <a:latin typeface="微软雅黑" panose="020B0503020204020204" pitchFamily="34" charset="-122"/>
                <a:ea typeface="微软雅黑" panose="020B0503020204020204" pitchFamily="34" charset="-122"/>
              </a:rPr>
              <a:t>SaaS CRM</a:t>
            </a:r>
            <a:endParaRPr lang="zh-CN" altLang="en-US" sz="1800" b="1" dirty="0" smtClean="0">
              <a:solidFill>
                <a:srgbClr val="D13E3E"/>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323738" y="3193740"/>
            <a:ext cx="430619" cy="430619"/>
            <a:chOff x="1928113" y="2851291"/>
            <a:chExt cx="473681" cy="473681"/>
          </a:xfrm>
        </p:grpSpPr>
        <p:sp>
          <p:nvSpPr>
            <p:cNvPr id="17" name="椭圆 16"/>
            <p:cNvSpPr/>
            <p:nvPr/>
          </p:nvSpPr>
          <p:spPr>
            <a:xfrm>
              <a:off x="1928113" y="2851291"/>
              <a:ext cx="473681" cy="473681"/>
            </a:xfrm>
            <a:prstGeom prst="ellipse">
              <a:avLst/>
            </a:prstGeom>
            <a:solidFill>
              <a:srgbClr val="D13E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cloud-computing_230891"/>
            <p:cNvSpPr>
              <a:spLocks noChangeAspect="1"/>
            </p:cNvSpPr>
            <p:nvPr/>
          </p:nvSpPr>
          <p:spPr bwMode="auto">
            <a:xfrm>
              <a:off x="2022742" y="2955615"/>
              <a:ext cx="284423" cy="265033"/>
            </a:xfrm>
            <a:custGeom>
              <a:avLst/>
              <a:gdLst>
                <a:gd name="connsiteX0" fmla="*/ 556965 w 607639"/>
                <a:gd name="connsiteY0" fmla="*/ 505531 h 566217"/>
                <a:gd name="connsiteX1" fmla="*/ 597486 w 607639"/>
                <a:gd name="connsiteY1" fmla="*/ 505531 h 566217"/>
                <a:gd name="connsiteX2" fmla="*/ 607639 w 607639"/>
                <a:gd name="connsiteY2" fmla="*/ 515657 h 566217"/>
                <a:gd name="connsiteX3" fmla="*/ 597486 w 607639"/>
                <a:gd name="connsiteY3" fmla="*/ 525783 h 566217"/>
                <a:gd name="connsiteX4" fmla="*/ 556965 w 607639"/>
                <a:gd name="connsiteY4" fmla="*/ 525783 h 566217"/>
                <a:gd name="connsiteX5" fmla="*/ 546812 w 607639"/>
                <a:gd name="connsiteY5" fmla="*/ 515657 h 566217"/>
                <a:gd name="connsiteX6" fmla="*/ 556965 w 607639"/>
                <a:gd name="connsiteY6" fmla="*/ 505531 h 566217"/>
                <a:gd name="connsiteX7" fmla="*/ 486030 w 607639"/>
                <a:gd name="connsiteY7" fmla="*/ 505531 h 566217"/>
                <a:gd name="connsiteX8" fmla="*/ 516494 w 607639"/>
                <a:gd name="connsiteY8" fmla="*/ 505531 h 566217"/>
                <a:gd name="connsiteX9" fmla="*/ 526559 w 607639"/>
                <a:gd name="connsiteY9" fmla="*/ 515657 h 566217"/>
                <a:gd name="connsiteX10" fmla="*/ 516494 w 607639"/>
                <a:gd name="connsiteY10" fmla="*/ 525783 h 566217"/>
                <a:gd name="connsiteX11" fmla="*/ 486030 w 607639"/>
                <a:gd name="connsiteY11" fmla="*/ 525783 h 566217"/>
                <a:gd name="connsiteX12" fmla="*/ 475964 w 607639"/>
                <a:gd name="connsiteY12" fmla="*/ 515657 h 566217"/>
                <a:gd name="connsiteX13" fmla="*/ 486030 w 607639"/>
                <a:gd name="connsiteY13" fmla="*/ 505531 h 566217"/>
                <a:gd name="connsiteX14" fmla="*/ 405037 w 607639"/>
                <a:gd name="connsiteY14" fmla="*/ 505531 h 566217"/>
                <a:gd name="connsiteX15" fmla="*/ 445558 w 607639"/>
                <a:gd name="connsiteY15" fmla="*/ 505531 h 566217"/>
                <a:gd name="connsiteX16" fmla="*/ 455711 w 607639"/>
                <a:gd name="connsiteY16" fmla="*/ 515657 h 566217"/>
                <a:gd name="connsiteX17" fmla="*/ 445558 w 607639"/>
                <a:gd name="connsiteY17" fmla="*/ 525783 h 566217"/>
                <a:gd name="connsiteX18" fmla="*/ 405037 w 607639"/>
                <a:gd name="connsiteY18" fmla="*/ 525783 h 566217"/>
                <a:gd name="connsiteX19" fmla="*/ 394884 w 607639"/>
                <a:gd name="connsiteY19" fmla="*/ 515657 h 566217"/>
                <a:gd name="connsiteX20" fmla="*/ 405037 w 607639"/>
                <a:gd name="connsiteY20" fmla="*/ 505531 h 566217"/>
                <a:gd name="connsiteX21" fmla="*/ 151917 w 607639"/>
                <a:gd name="connsiteY21" fmla="*/ 505531 h 566217"/>
                <a:gd name="connsiteX22" fmla="*/ 182281 w 607639"/>
                <a:gd name="connsiteY22" fmla="*/ 505531 h 566217"/>
                <a:gd name="connsiteX23" fmla="*/ 192432 w 607639"/>
                <a:gd name="connsiteY23" fmla="*/ 515657 h 566217"/>
                <a:gd name="connsiteX24" fmla="*/ 182281 w 607639"/>
                <a:gd name="connsiteY24" fmla="*/ 525783 h 566217"/>
                <a:gd name="connsiteX25" fmla="*/ 151917 w 607639"/>
                <a:gd name="connsiteY25" fmla="*/ 525783 h 566217"/>
                <a:gd name="connsiteX26" fmla="*/ 141766 w 607639"/>
                <a:gd name="connsiteY26" fmla="*/ 515657 h 566217"/>
                <a:gd name="connsiteX27" fmla="*/ 151917 w 607639"/>
                <a:gd name="connsiteY27" fmla="*/ 505531 h 566217"/>
                <a:gd name="connsiteX28" fmla="*/ 70824 w 607639"/>
                <a:gd name="connsiteY28" fmla="*/ 505531 h 566217"/>
                <a:gd name="connsiteX29" fmla="*/ 111447 w 607639"/>
                <a:gd name="connsiteY29" fmla="*/ 505531 h 566217"/>
                <a:gd name="connsiteX30" fmla="*/ 121514 w 607639"/>
                <a:gd name="connsiteY30" fmla="*/ 515657 h 566217"/>
                <a:gd name="connsiteX31" fmla="*/ 111447 w 607639"/>
                <a:gd name="connsiteY31" fmla="*/ 525783 h 566217"/>
                <a:gd name="connsiteX32" fmla="*/ 70824 w 607639"/>
                <a:gd name="connsiteY32" fmla="*/ 525783 h 566217"/>
                <a:gd name="connsiteX33" fmla="*/ 60757 w 607639"/>
                <a:gd name="connsiteY33" fmla="*/ 515657 h 566217"/>
                <a:gd name="connsiteX34" fmla="*/ 70824 w 607639"/>
                <a:gd name="connsiteY34" fmla="*/ 505531 h 566217"/>
                <a:gd name="connsiteX35" fmla="*/ 10151 w 607639"/>
                <a:gd name="connsiteY35" fmla="*/ 505531 h 566217"/>
                <a:gd name="connsiteX36" fmla="*/ 40515 w 607639"/>
                <a:gd name="connsiteY36" fmla="*/ 505531 h 566217"/>
                <a:gd name="connsiteX37" fmla="*/ 50666 w 607639"/>
                <a:gd name="connsiteY37" fmla="*/ 515657 h 566217"/>
                <a:gd name="connsiteX38" fmla="*/ 40515 w 607639"/>
                <a:gd name="connsiteY38" fmla="*/ 525783 h 566217"/>
                <a:gd name="connsiteX39" fmla="*/ 10151 w 607639"/>
                <a:gd name="connsiteY39" fmla="*/ 525783 h 566217"/>
                <a:gd name="connsiteX40" fmla="*/ 0 w 607639"/>
                <a:gd name="connsiteY40" fmla="*/ 515657 h 566217"/>
                <a:gd name="connsiteX41" fmla="*/ 10151 w 607639"/>
                <a:gd name="connsiteY41" fmla="*/ 505531 h 566217"/>
                <a:gd name="connsiteX42" fmla="*/ 303769 w 607639"/>
                <a:gd name="connsiteY42" fmla="*/ 424663 h 566217"/>
                <a:gd name="connsiteX43" fmla="*/ 313917 w 607639"/>
                <a:gd name="connsiteY43" fmla="*/ 434793 h 566217"/>
                <a:gd name="connsiteX44" fmla="*/ 313917 w 607639"/>
                <a:gd name="connsiteY44" fmla="*/ 466161 h 566217"/>
                <a:gd name="connsiteX45" fmla="*/ 353441 w 607639"/>
                <a:gd name="connsiteY45" fmla="*/ 505526 h 566217"/>
                <a:gd name="connsiteX46" fmla="*/ 374716 w 607639"/>
                <a:gd name="connsiteY46" fmla="*/ 505526 h 566217"/>
                <a:gd name="connsiteX47" fmla="*/ 384864 w 607639"/>
                <a:gd name="connsiteY47" fmla="*/ 515656 h 566217"/>
                <a:gd name="connsiteX48" fmla="*/ 374716 w 607639"/>
                <a:gd name="connsiteY48" fmla="*/ 525786 h 566217"/>
                <a:gd name="connsiteX49" fmla="*/ 353441 w 607639"/>
                <a:gd name="connsiteY49" fmla="*/ 525786 h 566217"/>
                <a:gd name="connsiteX50" fmla="*/ 303769 w 607639"/>
                <a:gd name="connsiteY50" fmla="*/ 566217 h 566217"/>
                <a:gd name="connsiteX51" fmla="*/ 254186 w 607639"/>
                <a:gd name="connsiteY51" fmla="*/ 525786 h 566217"/>
                <a:gd name="connsiteX52" fmla="*/ 222762 w 607639"/>
                <a:gd name="connsiteY52" fmla="*/ 525786 h 566217"/>
                <a:gd name="connsiteX53" fmla="*/ 212614 w 607639"/>
                <a:gd name="connsiteY53" fmla="*/ 515656 h 566217"/>
                <a:gd name="connsiteX54" fmla="*/ 222762 w 607639"/>
                <a:gd name="connsiteY54" fmla="*/ 505526 h 566217"/>
                <a:gd name="connsiteX55" fmla="*/ 254186 w 607639"/>
                <a:gd name="connsiteY55" fmla="*/ 505526 h 566217"/>
                <a:gd name="connsiteX56" fmla="*/ 293710 w 607639"/>
                <a:gd name="connsiteY56" fmla="*/ 466161 h 566217"/>
                <a:gd name="connsiteX57" fmla="*/ 293710 w 607639"/>
                <a:gd name="connsiteY57" fmla="*/ 434793 h 566217"/>
                <a:gd name="connsiteX58" fmla="*/ 303769 w 607639"/>
                <a:gd name="connsiteY58" fmla="*/ 424663 h 566217"/>
                <a:gd name="connsiteX59" fmla="*/ 303774 w 607639"/>
                <a:gd name="connsiteY59" fmla="*/ 353886 h 566217"/>
                <a:gd name="connsiteX60" fmla="*/ 313945 w 607639"/>
                <a:gd name="connsiteY60" fmla="*/ 364023 h 566217"/>
                <a:gd name="connsiteX61" fmla="*/ 313945 w 607639"/>
                <a:gd name="connsiteY61" fmla="*/ 394344 h 566217"/>
                <a:gd name="connsiteX62" fmla="*/ 303774 w 607639"/>
                <a:gd name="connsiteY62" fmla="*/ 404481 h 566217"/>
                <a:gd name="connsiteX63" fmla="*/ 293693 w 607639"/>
                <a:gd name="connsiteY63" fmla="*/ 394344 h 566217"/>
                <a:gd name="connsiteX64" fmla="*/ 293693 w 607639"/>
                <a:gd name="connsiteY64" fmla="*/ 364023 h 566217"/>
                <a:gd name="connsiteX65" fmla="*/ 303774 w 607639"/>
                <a:gd name="connsiteY65" fmla="*/ 353886 h 566217"/>
                <a:gd name="connsiteX66" fmla="*/ 303749 w 607639"/>
                <a:gd name="connsiteY66" fmla="*/ 202170 h 566217"/>
                <a:gd name="connsiteX67" fmla="*/ 354379 w 607639"/>
                <a:gd name="connsiteY67" fmla="*/ 252746 h 566217"/>
                <a:gd name="connsiteX68" fmla="*/ 313892 w 607639"/>
                <a:gd name="connsiteY68" fmla="*/ 302256 h 566217"/>
                <a:gd name="connsiteX69" fmla="*/ 313892 w 607639"/>
                <a:gd name="connsiteY69" fmla="*/ 323500 h 566217"/>
                <a:gd name="connsiteX70" fmla="*/ 303749 w 607639"/>
                <a:gd name="connsiteY70" fmla="*/ 333633 h 566217"/>
                <a:gd name="connsiteX71" fmla="*/ 293694 w 607639"/>
                <a:gd name="connsiteY71" fmla="*/ 323500 h 566217"/>
                <a:gd name="connsiteX72" fmla="*/ 293694 w 607639"/>
                <a:gd name="connsiteY72" fmla="*/ 302256 h 566217"/>
                <a:gd name="connsiteX73" fmla="*/ 253118 w 607639"/>
                <a:gd name="connsiteY73" fmla="*/ 252746 h 566217"/>
                <a:gd name="connsiteX74" fmla="*/ 303749 w 607639"/>
                <a:gd name="connsiteY74" fmla="*/ 202170 h 566217"/>
                <a:gd name="connsiteX75" fmla="*/ 345163 w 607639"/>
                <a:gd name="connsiteY75" fmla="*/ 0 h 566217"/>
                <a:gd name="connsiteX76" fmla="*/ 516231 w 607639"/>
                <a:gd name="connsiteY76" fmla="*/ 163712 h 566217"/>
                <a:gd name="connsiteX77" fmla="*/ 607639 w 607639"/>
                <a:gd name="connsiteY77" fmla="*/ 282808 h 566217"/>
                <a:gd name="connsiteX78" fmla="*/ 485791 w 607639"/>
                <a:gd name="connsiteY78" fmla="*/ 404481 h 566217"/>
                <a:gd name="connsiteX79" fmla="*/ 354419 w 607639"/>
                <a:gd name="connsiteY79" fmla="*/ 404481 h 566217"/>
                <a:gd name="connsiteX80" fmla="*/ 344361 w 607639"/>
                <a:gd name="connsiteY80" fmla="*/ 394349 h 566217"/>
                <a:gd name="connsiteX81" fmla="*/ 354419 w 607639"/>
                <a:gd name="connsiteY81" fmla="*/ 384217 h 566217"/>
                <a:gd name="connsiteX82" fmla="*/ 485791 w 607639"/>
                <a:gd name="connsiteY82" fmla="*/ 384217 h 566217"/>
                <a:gd name="connsiteX83" fmla="*/ 587346 w 607639"/>
                <a:gd name="connsiteY83" fmla="*/ 282808 h 566217"/>
                <a:gd name="connsiteX84" fmla="*/ 504660 w 607639"/>
                <a:gd name="connsiteY84" fmla="*/ 181843 h 566217"/>
                <a:gd name="connsiteX85" fmla="*/ 457220 w 607639"/>
                <a:gd name="connsiteY85" fmla="*/ 181843 h 566217"/>
                <a:gd name="connsiteX86" fmla="*/ 455707 w 607639"/>
                <a:gd name="connsiteY86" fmla="*/ 182021 h 566217"/>
                <a:gd name="connsiteX87" fmla="*/ 445738 w 607639"/>
                <a:gd name="connsiteY87" fmla="*/ 173400 h 566217"/>
                <a:gd name="connsiteX88" fmla="*/ 454194 w 607639"/>
                <a:gd name="connsiteY88" fmla="*/ 161846 h 566217"/>
                <a:gd name="connsiteX89" fmla="*/ 495492 w 607639"/>
                <a:gd name="connsiteY89" fmla="*/ 160601 h 566217"/>
                <a:gd name="connsiteX90" fmla="*/ 345163 w 607639"/>
                <a:gd name="connsiteY90" fmla="*/ 20175 h 566217"/>
                <a:gd name="connsiteX91" fmla="*/ 220733 w 607639"/>
                <a:gd name="connsiteY91" fmla="*/ 82123 h 566217"/>
                <a:gd name="connsiteX92" fmla="*/ 253220 w 607639"/>
                <a:gd name="connsiteY92" fmla="*/ 151625 h 566217"/>
                <a:gd name="connsiteX93" fmla="*/ 243073 w 607639"/>
                <a:gd name="connsiteY93" fmla="*/ 161757 h 566217"/>
                <a:gd name="connsiteX94" fmla="*/ 232927 w 607639"/>
                <a:gd name="connsiteY94" fmla="*/ 151625 h 566217"/>
                <a:gd name="connsiteX95" fmla="*/ 200440 w 607639"/>
                <a:gd name="connsiteY95" fmla="*/ 92255 h 566217"/>
                <a:gd name="connsiteX96" fmla="*/ 193320 w 607639"/>
                <a:gd name="connsiteY96" fmla="*/ 88255 h 566217"/>
                <a:gd name="connsiteX97" fmla="*/ 191183 w 607639"/>
                <a:gd name="connsiteY97" fmla="*/ 87189 h 566217"/>
                <a:gd name="connsiteX98" fmla="*/ 182728 w 607639"/>
                <a:gd name="connsiteY98" fmla="*/ 83989 h 566217"/>
                <a:gd name="connsiteX99" fmla="*/ 181660 w 607639"/>
                <a:gd name="connsiteY99" fmla="*/ 83722 h 566217"/>
                <a:gd name="connsiteX100" fmla="*/ 173649 w 607639"/>
                <a:gd name="connsiteY100" fmla="*/ 81945 h 566217"/>
                <a:gd name="connsiteX101" fmla="*/ 171335 w 607639"/>
                <a:gd name="connsiteY101" fmla="*/ 81501 h 566217"/>
                <a:gd name="connsiteX102" fmla="*/ 162079 w 607639"/>
                <a:gd name="connsiteY102" fmla="*/ 80878 h 566217"/>
                <a:gd name="connsiteX103" fmla="*/ 91141 w 607639"/>
                <a:gd name="connsiteY103" fmla="*/ 151625 h 566217"/>
                <a:gd name="connsiteX104" fmla="*/ 91230 w 607639"/>
                <a:gd name="connsiteY104" fmla="*/ 154202 h 566217"/>
                <a:gd name="connsiteX105" fmla="*/ 91408 w 607639"/>
                <a:gd name="connsiteY105" fmla="*/ 156246 h 566217"/>
                <a:gd name="connsiteX106" fmla="*/ 91319 w 607639"/>
                <a:gd name="connsiteY106" fmla="*/ 157935 h 566217"/>
                <a:gd name="connsiteX107" fmla="*/ 91141 w 607639"/>
                <a:gd name="connsiteY107" fmla="*/ 161757 h 566217"/>
                <a:gd name="connsiteX108" fmla="*/ 91141 w 607639"/>
                <a:gd name="connsiteY108" fmla="*/ 168156 h 566217"/>
                <a:gd name="connsiteX109" fmla="*/ 85356 w 607639"/>
                <a:gd name="connsiteY109" fmla="*/ 170911 h 566217"/>
                <a:gd name="connsiteX110" fmla="*/ 20293 w 607639"/>
                <a:gd name="connsiteY110" fmla="*/ 274542 h 566217"/>
                <a:gd name="connsiteX111" fmla="*/ 130126 w 607639"/>
                <a:gd name="connsiteY111" fmla="*/ 384217 h 566217"/>
                <a:gd name="connsiteX112" fmla="*/ 253220 w 607639"/>
                <a:gd name="connsiteY112" fmla="*/ 384217 h 566217"/>
                <a:gd name="connsiteX113" fmla="*/ 263278 w 607639"/>
                <a:gd name="connsiteY113" fmla="*/ 394349 h 566217"/>
                <a:gd name="connsiteX114" fmla="*/ 253220 w 607639"/>
                <a:gd name="connsiteY114" fmla="*/ 404481 h 566217"/>
                <a:gd name="connsiteX115" fmla="*/ 130126 w 607639"/>
                <a:gd name="connsiteY115" fmla="*/ 404481 h 566217"/>
                <a:gd name="connsiteX116" fmla="*/ 0 w 607639"/>
                <a:gd name="connsiteY116" fmla="*/ 274542 h 566217"/>
                <a:gd name="connsiteX117" fmla="*/ 71026 w 607639"/>
                <a:gd name="connsiteY117" fmla="*/ 155535 h 566217"/>
                <a:gd name="connsiteX118" fmla="*/ 70848 w 607639"/>
                <a:gd name="connsiteY118" fmla="*/ 151625 h 566217"/>
                <a:gd name="connsiteX119" fmla="*/ 161990 w 607639"/>
                <a:gd name="connsiteY119" fmla="*/ 60614 h 566217"/>
                <a:gd name="connsiteX120" fmla="*/ 172225 w 607639"/>
                <a:gd name="connsiteY120" fmla="*/ 61237 h 566217"/>
                <a:gd name="connsiteX121" fmla="*/ 175429 w 607639"/>
                <a:gd name="connsiteY121" fmla="*/ 61770 h 566217"/>
                <a:gd name="connsiteX122" fmla="*/ 182194 w 607639"/>
                <a:gd name="connsiteY122" fmla="*/ 62925 h 566217"/>
                <a:gd name="connsiteX123" fmla="*/ 185843 w 607639"/>
                <a:gd name="connsiteY123" fmla="*/ 63903 h 566217"/>
                <a:gd name="connsiteX124" fmla="*/ 191895 w 607639"/>
                <a:gd name="connsiteY124" fmla="*/ 65769 h 566217"/>
                <a:gd name="connsiteX125" fmla="*/ 195545 w 607639"/>
                <a:gd name="connsiteY125" fmla="*/ 67102 h 566217"/>
                <a:gd name="connsiteX126" fmla="*/ 201597 w 607639"/>
                <a:gd name="connsiteY126" fmla="*/ 69769 h 566217"/>
                <a:gd name="connsiteX127" fmla="*/ 203911 w 607639"/>
                <a:gd name="connsiteY127" fmla="*/ 70835 h 566217"/>
                <a:gd name="connsiteX128" fmla="*/ 345163 w 607639"/>
                <a:gd name="connsiteY128"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07639" h="566217">
                  <a:moveTo>
                    <a:pt x="556965" y="505531"/>
                  </a:moveTo>
                  <a:lnTo>
                    <a:pt x="597486" y="505531"/>
                  </a:lnTo>
                  <a:cubicBezTo>
                    <a:pt x="603097" y="505531"/>
                    <a:pt x="607639" y="510061"/>
                    <a:pt x="607639" y="515657"/>
                  </a:cubicBezTo>
                  <a:cubicBezTo>
                    <a:pt x="607639" y="521253"/>
                    <a:pt x="603097" y="525783"/>
                    <a:pt x="597486" y="525783"/>
                  </a:cubicBezTo>
                  <a:lnTo>
                    <a:pt x="556965" y="525783"/>
                  </a:lnTo>
                  <a:cubicBezTo>
                    <a:pt x="551354" y="525783"/>
                    <a:pt x="546812" y="521253"/>
                    <a:pt x="546812" y="515657"/>
                  </a:cubicBezTo>
                  <a:cubicBezTo>
                    <a:pt x="546812" y="510061"/>
                    <a:pt x="551354" y="505531"/>
                    <a:pt x="556965" y="505531"/>
                  </a:cubicBezTo>
                  <a:close/>
                  <a:moveTo>
                    <a:pt x="486030" y="505531"/>
                  </a:moveTo>
                  <a:lnTo>
                    <a:pt x="516494" y="505531"/>
                  </a:lnTo>
                  <a:cubicBezTo>
                    <a:pt x="522016" y="505531"/>
                    <a:pt x="526559" y="510061"/>
                    <a:pt x="526559" y="515657"/>
                  </a:cubicBezTo>
                  <a:cubicBezTo>
                    <a:pt x="526559" y="521253"/>
                    <a:pt x="522016" y="525783"/>
                    <a:pt x="516494" y="525783"/>
                  </a:cubicBezTo>
                  <a:lnTo>
                    <a:pt x="486030" y="525783"/>
                  </a:lnTo>
                  <a:cubicBezTo>
                    <a:pt x="480507" y="525783"/>
                    <a:pt x="475964" y="521253"/>
                    <a:pt x="475964" y="515657"/>
                  </a:cubicBezTo>
                  <a:cubicBezTo>
                    <a:pt x="475964" y="510061"/>
                    <a:pt x="480507" y="505531"/>
                    <a:pt x="486030" y="505531"/>
                  </a:cubicBezTo>
                  <a:close/>
                  <a:moveTo>
                    <a:pt x="405037" y="505531"/>
                  </a:moveTo>
                  <a:lnTo>
                    <a:pt x="445558" y="505531"/>
                  </a:lnTo>
                  <a:cubicBezTo>
                    <a:pt x="451169" y="505531"/>
                    <a:pt x="455711" y="510061"/>
                    <a:pt x="455711" y="515657"/>
                  </a:cubicBezTo>
                  <a:cubicBezTo>
                    <a:pt x="455711" y="521253"/>
                    <a:pt x="451169" y="525783"/>
                    <a:pt x="445558" y="525783"/>
                  </a:cubicBezTo>
                  <a:lnTo>
                    <a:pt x="405037" y="525783"/>
                  </a:lnTo>
                  <a:cubicBezTo>
                    <a:pt x="399426" y="525783"/>
                    <a:pt x="394884" y="521253"/>
                    <a:pt x="394884" y="515657"/>
                  </a:cubicBezTo>
                  <a:cubicBezTo>
                    <a:pt x="394884" y="510061"/>
                    <a:pt x="399426" y="505531"/>
                    <a:pt x="405037" y="505531"/>
                  </a:cubicBezTo>
                  <a:close/>
                  <a:moveTo>
                    <a:pt x="151917" y="505531"/>
                  </a:moveTo>
                  <a:lnTo>
                    <a:pt x="182281" y="505531"/>
                  </a:lnTo>
                  <a:cubicBezTo>
                    <a:pt x="187891" y="505531"/>
                    <a:pt x="192432" y="510061"/>
                    <a:pt x="192432" y="515657"/>
                  </a:cubicBezTo>
                  <a:cubicBezTo>
                    <a:pt x="192432" y="521253"/>
                    <a:pt x="187891" y="525783"/>
                    <a:pt x="182281" y="525783"/>
                  </a:cubicBezTo>
                  <a:lnTo>
                    <a:pt x="151917" y="525783"/>
                  </a:lnTo>
                  <a:cubicBezTo>
                    <a:pt x="146307" y="525783"/>
                    <a:pt x="141766" y="521253"/>
                    <a:pt x="141766" y="515657"/>
                  </a:cubicBezTo>
                  <a:cubicBezTo>
                    <a:pt x="141766" y="510061"/>
                    <a:pt x="146307" y="505531"/>
                    <a:pt x="151917" y="505531"/>
                  </a:cubicBezTo>
                  <a:close/>
                  <a:moveTo>
                    <a:pt x="70824" y="505531"/>
                  </a:moveTo>
                  <a:lnTo>
                    <a:pt x="111447" y="505531"/>
                  </a:lnTo>
                  <a:cubicBezTo>
                    <a:pt x="116971" y="505531"/>
                    <a:pt x="121514" y="510061"/>
                    <a:pt x="121514" y="515657"/>
                  </a:cubicBezTo>
                  <a:cubicBezTo>
                    <a:pt x="121514" y="521253"/>
                    <a:pt x="116971" y="525783"/>
                    <a:pt x="111447" y="525783"/>
                  </a:cubicBezTo>
                  <a:lnTo>
                    <a:pt x="70824" y="525783"/>
                  </a:lnTo>
                  <a:cubicBezTo>
                    <a:pt x="65300" y="525783"/>
                    <a:pt x="60757" y="521253"/>
                    <a:pt x="60757" y="515657"/>
                  </a:cubicBezTo>
                  <a:cubicBezTo>
                    <a:pt x="60757" y="510061"/>
                    <a:pt x="65300" y="505531"/>
                    <a:pt x="70824" y="505531"/>
                  </a:cubicBezTo>
                  <a:close/>
                  <a:moveTo>
                    <a:pt x="10151" y="505531"/>
                  </a:moveTo>
                  <a:lnTo>
                    <a:pt x="40515" y="505531"/>
                  </a:lnTo>
                  <a:cubicBezTo>
                    <a:pt x="46125" y="505531"/>
                    <a:pt x="50666" y="510061"/>
                    <a:pt x="50666" y="515657"/>
                  </a:cubicBezTo>
                  <a:cubicBezTo>
                    <a:pt x="50666" y="521253"/>
                    <a:pt x="46125" y="525783"/>
                    <a:pt x="40515" y="525783"/>
                  </a:cubicBezTo>
                  <a:lnTo>
                    <a:pt x="10151" y="525783"/>
                  </a:lnTo>
                  <a:cubicBezTo>
                    <a:pt x="4541" y="525783"/>
                    <a:pt x="0" y="521253"/>
                    <a:pt x="0" y="515657"/>
                  </a:cubicBezTo>
                  <a:cubicBezTo>
                    <a:pt x="0" y="510061"/>
                    <a:pt x="4541" y="505531"/>
                    <a:pt x="10151" y="505531"/>
                  </a:cubicBezTo>
                  <a:close/>
                  <a:moveTo>
                    <a:pt x="303769" y="424663"/>
                  </a:moveTo>
                  <a:cubicBezTo>
                    <a:pt x="309377" y="424663"/>
                    <a:pt x="313917" y="429195"/>
                    <a:pt x="313917" y="434793"/>
                  </a:cubicBezTo>
                  <a:lnTo>
                    <a:pt x="313917" y="466161"/>
                  </a:lnTo>
                  <a:cubicBezTo>
                    <a:pt x="333768" y="470159"/>
                    <a:pt x="349346" y="485799"/>
                    <a:pt x="353441" y="505526"/>
                  </a:cubicBezTo>
                  <a:lnTo>
                    <a:pt x="374716" y="505526"/>
                  </a:lnTo>
                  <a:cubicBezTo>
                    <a:pt x="380324" y="505526"/>
                    <a:pt x="384864" y="510057"/>
                    <a:pt x="384864" y="515656"/>
                  </a:cubicBezTo>
                  <a:cubicBezTo>
                    <a:pt x="384864" y="521254"/>
                    <a:pt x="380324" y="525786"/>
                    <a:pt x="374716" y="525786"/>
                  </a:cubicBezTo>
                  <a:lnTo>
                    <a:pt x="353441" y="525786"/>
                  </a:lnTo>
                  <a:cubicBezTo>
                    <a:pt x="348723" y="548800"/>
                    <a:pt x="328249" y="566217"/>
                    <a:pt x="303769" y="566217"/>
                  </a:cubicBezTo>
                  <a:cubicBezTo>
                    <a:pt x="279378" y="566217"/>
                    <a:pt x="258903" y="548800"/>
                    <a:pt x="254186" y="525786"/>
                  </a:cubicBezTo>
                  <a:lnTo>
                    <a:pt x="222762" y="525786"/>
                  </a:lnTo>
                  <a:cubicBezTo>
                    <a:pt x="217154" y="525786"/>
                    <a:pt x="212614" y="521254"/>
                    <a:pt x="212614" y="515656"/>
                  </a:cubicBezTo>
                  <a:cubicBezTo>
                    <a:pt x="212614" y="510057"/>
                    <a:pt x="217154" y="505526"/>
                    <a:pt x="222762" y="505526"/>
                  </a:cubicBezTo>
                  <a:lnTo>
                    <a:pt x="254186" y="505526"/>
                  </a:lnTo>
                  <a:cubicBezTo>
                    <a:pt x="258191" y="485799"/>
                    <a:pt x="273859" y="470159"/>
                    <a:pt x="293710" y="466161"/>
                  </a:cubicBezTo>
                  <a:lnTo>
                    <a:pt x="293710" y="434793"/>
                  </a:lnTo>
                  <a:cubicBezTo>
                    <a:pt x="293710" y="429195"/>
                    <a:pt x="298249" y="424663"/>
                    <a:pt x="303769" y="424663"/>
                  </a:cubicBezTo>
                  <a:close/>
                  <a:moveTo>
                    <a:pt x="303774" y="353886"/>
                  </a:moveTo>
                  <a:cubicBezTo>
                    <a:pt x="309395" y="353886"/>
                    <a:pt x="313945" y="358421"/>
                    <a:pt x="313945" y="364023"/>
                  </a:cubicBezTo>
                  <a:lnTo>
                    <a:pt x="313945" y="394344"/>
                  </a:lnTo>
                  <a:cubicBezTo>
                    <a:pt x="313945" y="399946"/>
                    <a:pt x="309395" y="404481"/>
                    <a:pt x="303774" y="404481"/>
                  </a:cubicBezTo>
                  <a:cubicBezTo>
                    <a:pt x="298243" y="404481"/>
                    <a:pt x="293693" y="399946"/>
                    <a:pt x="293693" y="394344"/>
                  </a:cubicBezTo>
                  <a:lnTo>
                    <a:pt x="293693" y="364023"/>
                  </a:lnTo>
                  <a:cubicBezTo>
                    <a:pt x="293693" y="358421"/>
                    <a:pt x="298243" y="353886"/>
                    <a:pt x="303774" y="353886"/>
                  </a:cubicBezTo>
                  <a:close/>
                  <a:moveTo>
                    <a:pt x="303749" y="202170"/>
                  </a:moveTo>
                  <a:cubicBezTo>
                    <a:pt x="331689" y="202170"/>
                    <a:pt x="354379" y="224836"/>
                    <a:pt x="354379" y="252746"/>
                  </a:cubicBezTo>
                  <a:cubicBezTo>
                    <a:pt x="354379" y="277190"/>
                    <a:pt x="336939" y="297634"/>
                    <a:pt x="313892" y="302256"/>
                  </a:cubicBezTo>
                  <a:lnTo>
                    <a:pt x="313892" y="323500"/>
                  </a:lnTo>
                  <a:cubicBezTo>
                    <a:pt x="313892" y="329100"/>
                    <a:pt x="309354" y="333633"/>
                    <a:pt x="303749" y="333633"/>
                  </a:cubicBezTo>
                  <a:cubicBezTo>
                    <a:pt x="298232" y="333633"/>
                    <a:pt x="293694" y="329100"/>
                    <a:pt x="293694" y="323500"/>
                  </a:cubicBezTo>
                  <a:lnTo>
                    <a:pt x="293694" y="302256"/>
                  </a:lnTo>
                  <a:cubicBezTo>
                    <a:pt x="270558" y="297634"/>
                    <a:pt x="253118" y="277190"/>
                    <a:pt x="253118" y="252746"/>
                  </a:cubicBezTo>
                  <a:cubicBezTo>
                    <a:pt x="253118" y="224836"/>
                    <a:pt x="275897" y="202170"/>
                    <a:pt x="303749" y="202170"/>
                  </a:cubicBezTo>
                  <a:close/>
                  <a:moveTo>
                    <a:pt x="345163" y="0"/>
                  </a:moveTo>
                  <a:cubicBezTo>
                    <a:pt x="435770" y="0"/>
                    <a:pt x="510890" y="72702"/>
                    <a:pt x="516231" y="163712"/>
                  </a:cubicBezTo>
                  <a:cubicBezTo>
                    <a:pt x="568833" y="177577"/>
                    <a:pt x="607639" y="227348"/>
                    <a:pt x="607639" y="282808"/>
                  </a:cubicBezTo>
                  <a:cubicBezTo>
                    <a:pt x="607639" y="349910"/>
                    <a:pt x="552990" y="404481"/>
                    <a:pt x="485791" y="404481"/>
                  </a:cubicBezTo>
                  <a:lnTo>
                    <a:pt x="354419" y="404481"/>
                  </a:lnTo>
                  <a:cubicBezTo>
                    <a:pt x="348812" y="404481"/>
                    <a:pt x="344361" y="399948"/>
                    <a:pt x="344361" y="394349"/>
                  </a:cubicBezTo>
                  <a:cubicBezTo>
                    <a:pt x="344361" y="388750"/>
                    <a:pt x="348812" y="384217"/>
                    <a:pt x="354419" y="384217"/>
                  </a:cubicBezTo>
                  <a:lnTo>
                    <a:pt x="485791" y="384217"/>
                  </a:lnTo>
                  <a:cubicBezTo>
                    <a:pt x="541775" y="384217"/>
                    <a:pt x="587346" y="338712"/>
                    <a:pt x="587346" y="282808"/>
                  </a:cubicBezTo>
                  <a:cubicBezTo>
                    <a:pt x="587346" y="234192"/>
                    <a:pt x="551833" y="190820"/>
                    <a:pt x="504660" y="181843"/>
                  </a:cubicBezTo>
                  <a:cubicBezTo>
                    <a:pt x="503236" y="181665"/>
                    <a:pt x="479739" y="178466"/>
                    <a:pt x="457220" y="181843"/>
                  </a:cubicBezTo>
                  <a:cubicBezTo>
                    <a:pt x="456686" y="181932"/>
                    <a:pt x="456241" y="182021"/>
                    <a:pt x="455707" y="182021"/>
                  </a:cubicBezTo>
                  <a:cubicBezTo>
                    <a:pt x="450812" y="182021"/>
                    <a:pt x="446451" y="178377"/>
                    <a:pt x="445738" y="173400"/>
                  </a:cubicBezTo>
                  <a:cubicBezTo>
                    <a:pt x="444848" y="167889"/>
                    <a:pt x="448676" y="162734"/>
                    <a:pt x="454194" y="161846"/>
                  </a:cubicBezTo>
                  <a:cubicBezTo>
                    <a:pt x="469681" y="159535"/>
                    <a:pt x="485168" y="159890"/>
                    <a:pt x="495492" y="160601"/>
                  </a:cubicBezTo>
                  <a:cubicBezTo>
                    <a:pt x="488728" y="82212"/>
                    <a:pt x="423576" y="20175"/>
                    <a:pt x="345163" y="20175"/>
                  </a:cubicBezTo>
                  <a:cubicBezTo>
                    <a:pt x="297634" y="20175"/>
                    <a:pt x="249838" y="44261"/>
                    <a:pt x="220733" y="82123"/>
                  </a:cubicBezTo>
                  <a:cubicBezTo>
                    <a:pt x="240581" y="98832"/>
                    <a:pt x="253220" y="123806"/>
                    <a:pt x="253220" y="151625"/>
                  </a:cubicBezTo>
                  <a:cubicBezTo>
                    <a:pt x="253220" y="157224"/>
                    <a:pt x="248681" y="161757"/>
                    <a:pt x="243073" y="161757"/>
                  </a:cubicBezTo>
                  <a:cubicBezTo>
                    <a:pt x="237466" y="161757"/>
                    <a:pt x="232927" y="157224"/>
                    <a:pt x="232927" y="151625"/>
                  </a:cubicBezTo>
                  <a:cubicBezTo>
                    <a:pt x="232927" y="126739"/>
                    <a:pt x="219932" y="104875"/>
                    <a:pt x="200440" y="92255"/>
                  </a:cubicBezTo>
                  <a:cubicBezTo>
                    <a:pt x="198126" y="90744"/>
                    <a:pt x="195723" y="89411"/>
                    <a:pt x="193320" y="88255"/>
                  </a:cubicBezTo>
                  <a:cubicBezTo>
                    <a:pt x="192607" y="87900"/>
                    <a:pt x="191895" y="87544"/>
                    <a:pt x="191183" y="87189"/>
                  </a:cubicBezTo>
                  <a:cubicBezTo>
                    <a:pt x="188424" y="85944"/>
                    <a:pt x="185665" y="84878"/>
                    <a:pt x="182728" y="83989"/>
                  </a:cubicBezTo>
                  <a:cubicBezTo>
                    <a:pt x="182372" y="83811"/>
                    <a:pt x="182016" y="83811"/>
                    <a:pt x="181660" y="83722"/>
                  </a:cubicBezTo>
                  <a:cubicBezTo>
                    <a:pt x="179079" y="82923"/>
                    <a:pt x="176409" y="82389"/>
                    <a:pt x="173649" y="81945"/>
                  </a:cubicBezTo>
                  <a:cubicBezTo>
                    <a:pt x="172848" y="81767"/>
                    <a:pt x="172136" y="81678"/>
                    <a:pt x="171335" y="81501"/>
                  </a:cubicBezTo>
                  <a:cubicBezTo>
                    <a:pt x="168220" y="81145"/>
                    <a:pt x="165194" y="80878"/>
                    <a:pt x="162079" y="80878"/>
                  </a:cubicBezTo>
                  <a:cubicBezTo>
                    <a:pt x="122916" y="80878"/>
                    <a:pt x="91141" y="112608"/>
                    <a:pt x="91141" y="151625"/>
                  </a:cubicBezTo>
                  <a:cubicBezTo>
                    <a:pt x="91141" y="152514"/>
                    <a:pt x="91230" y="153314"/>
                    <a:pt x="91230" y="154202"/>
                  </a:cubicBezTo>
                  <a:lnTo>
                    <a:pt x="91408" y="156246"/>
                  </a:lnTo>
                  <a:lnTo>
                    <a:pt x="91319" y="157935"/>
                  </a:lnTo>
                  <a:cubicBezTo>
                    <a:pt x="91230" y="159268"/>
                    <a:pt x="91141" y="160513"/>
                    <a:pt x="91141" y="161757"/>
                  </a:cubicBezTo>
                  <a:lnTo>
                    <a:pt x="91141" y="168156"/>
                  </a:lnTo>
                  <a:lnTo>
                    <a:pt x="85356" y="170911"/>
                  </a:lnTo>
                  <a:cubicBezTo>
                    <a:pt x="47618" y="188953"/>
                    <a:pt x="20293" y="232503"/>
                    <a:pt x="20293" y="274542"/>
                  </a:cubicBezTo>
                  <a:cubicBezTo>
                    <a:pt x="20293" y="335068"/>
                    <a:pt x="69513" y="384217"/>
                    <a:pt x="130126" y="384217"/>
                  </a:cubicBezTo>
                  <a:lnTo>
                    <a:pt x="253220" y="384217"/>
                  </a:lnTo>
                  <a:cubicBezTo>
                    <a:pt x="258738" y="384217"/>
                    <a:pt x="263278" y="388750"/>
                    <a:pt x="263278" y="394349"/>
                  </a:cubicBezTo>
                  <a:cubicBezTo>
                    <a:pt x="263278" y="399948"/>
                    <a:pt x="258738" y="404481"/>
                    <a:pt x="253220" y="404481"/>
                  </a:cubicBezTo>
                  <a:lnTo>
                    <a:pt x="130126" y="404481"/>
                  </a:lnTo>
                  <a:cubicBezTo>
                    <a:pt x="58388" y="404481"/>
                    <a:pt x="0" y="346177"/>
                    <a:pt x="0" y="274542"/>
                  </a:cubicBezTo>
                  <a:cubicBezTo>
                    <a:pt x="0" y="226460"/>
                    <a:pt x="28927" y="178377"/>
                    <a:pt x="71026" y="155535"/>
                  </a:cubicBezTo>
                  <a:cubicBezTo>
                    <a:pt x="70937" y="154202"/>
                    <a:pt x="70848" y="152958"/>
                    <a:pt x="70848" y="151625"/>
                  </a:cubicBezTo>
                  <a:cubicBezTo>
                    <a:pt x="70848" y="101498"/>
                    <a:pt x="111791" y="60614"/>
                    <a:pt x="161990" y="60614"/>
                  </a:cubicBezTo>
                  <a:cubicBezTo>
                    <a:pt x="165461" y="60614"/>
                    <a:pt x="168843" y="60881"/>
                    <a:pt x="172225" y="61237"/>
                  </a:cubicBezTo>
                  <a:cubicBezTo>
                    <a:pt x="173293" y="61325"/>
                    <a:pt x="174361" y="61592"/>
                    <a:pt x="175429" y="61770"/>
                  </a:cubicBezTo>
                  <a:cubicBezTo>
                    <a:pt x="177744" y="62036"/>
                    <a:pt x="179969" y="62481"/>
                    <a:pt x="182194" y="62925"/>
                  </a:cubicBezTo>
                  <a:cubicBezTo>
                    <a:pt x="183440" y="63192"/>
                    <a:pt x="184597" y="63547"/>
                    <a:pt x="185843" y="63903"/>
                  </a:cubicBezTo>
                  <a:cubicBezTo>
                    <a:pt x="187890" y="64436"/>
                    <a:pt x="189937" y="65058"/>
                    <a:pt x="191895" y="65769"/>
                  </a:cubicBezTo>
                  <a:cubicBezTo>
                    <a:pt x="193142" y="66214"/>
                    <a:pt x="194388" y="66658"/>
                    <a:pt x="195545" y="67102"/>
                  </a:cubicBezTo>
                  <a:cubicBezTo>
                    <a:pt x="197592" y="67902"/>
                    <a:pt x="199639" y="68791"/>
                    <a:pt x="201597" y="69769"/>
                  </a:cubicBezTo>
                  <a:cubicBezTo>
                    <a:pt x="202398" y="70124"/>
                    <a:pt x="203199" y="70391"/>
                    <a:pt x="203911" y="70835"/>
                  </a:cubicBezTo>
                  <a:cubicBezTo>
                    <a:pt x="236932" y="26930"/>
                    <a:pt x="290157" y="0"/>
                    <a:pt x="345163" y="0"/>
                  </a:cubicBezTo>
                  <a:close/>
                </a:path>
              </a:pathLst>
            </a:custGeom>
            <a:solidFill>
              <a:srgbClr val="F2F2F2"/>
            </a:solidFill>
            <a:ln>
              <a:noFill/>
            </a:ln>
          </p:spPr>
        </p:sp>
      </p:grpSp>
      <p:grpSp>
        <p:nvGrpSpPr>
          <p:cNvPr id="22" name="组合 21"/>
          <p:cNvGrpSpPr/>
          <p:nvPr/>
        </p:nvGrpSpPr>
        <p:grpSpPr>
          <a:xfrm>
            <a:off x="5546152" y="3193740"/>
            <a:ext cx="430618" cy="430619"/>
            <a:chOff x="6213423" y="2904996"/>
            <a:chExt cx="430618" cy="430619"/>
          </a:xfrm>
        </p:grpSpPr>
        <p:sp>
          <p:nvSpPr>
            <p:cNvPr id="20" name="椭圆 19"/>
            <p:cNvSpPr/>
            <p:nvPr/>
          </p:nvSpPr>
          <p:spPr>
            <a:xfrm>
              <a:off x="6213423" y="2904996"/>
              <a:ext cx="430618" cy="430619"/>
            </a:xfrm>
            <a:prstGeom prst="ellipse">
              <a:avLst/>
            </a:prstGeom>
            <a:solidFill>
              <a:srgbClr val="D13E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cloud-computing_230893"/>
            <p:cNvSpPr>
              <a:spLocks noChangeAspect="1"/>
            </p:cNvSpPr>
            <p:nvPr/>
          </p:nvSpPr>
          <p:spPr bwMode="auto">
            <a:xfrm>
              <a:off x="6299449" y="2991217"/>
              <a:ext cx="258566" cy="258176"/>
            </a:xfrm>
            <a:custGeom>
              <a:avLst/>
              <a:gdLst>
                <a:gd name="connsiteX0" fmla="*/ 303784 w 607639"/>
                <a:gd name="connsiteY0" fmla="*/ 505602 h 606722"/>
                <a:gd name="connsiteX1" fmla="*/ 351942 w 607639"/>
                <a:gd name="connsiteY1" fmla="*/ 541323 h 606722"/>
                <a:gd name="connsiteX2" fmla="*/ 365561 w 607639"/>
                <a:gd name="connsiteY2" fmla="*/ 535014 h 606722"/>
                <a:gd name="connsiteX3" fmla="*/ 379092 w 607639"/>
                <a:gd name="connsiteY3" fmla="*/ 539812 h 606722"/>
                <a:gd name="connsiteX4" fmla="*/ 374196 w 607639"/>
                <a:gd name="connsiteY4" fmla="*/ 553319 h 606722"/>
                <a:gd name="connsiteX5" fmla="*/ 353811 w 607639"/>
                <a:gd name="connsiteY5" fmla="*/ 562915 h 606722"/>
                <a:gd name="connsiteX6" fmla="*/ 303784 w 607639"/>
                <a:gd name="connsiteY6" fmla="*/ 606722 h 606722"/>
                <a:gd name="connsiteX7" fmla="*/ 253846 w 607639"/>
                <a:gd name="connsiteY7" fmla="*/ 562915 h 606722"/>
                <a:gd name="connsiteX8" fmla="*/ 233462 w 607639"/>
                <a:gd name="connsiteY8" fmla="*/ 553319 h 606722"/>
                <a:gd name="connsiteX9" fmla="*/ 228565 w 607639"/>
                <a:gd name="connsiteY9" fmla="*/ 539812 h 606722"/>
                <a:gd name="connsiteX10" fmla="*/ 242096 w 607639"/>
                <a:gd name="connsiteY10" fmla="*/ 535014 h 606722"/>
                <a:gd name="connsiteX11" fmla="*/ 255627 w 607639"/>
                <a:gd name="connsiteY11" fmla="*/ 541323 h 606722"/>
                <a:gd name="connsiteX12" fmla="*/ 303784 w 607639"/>
                <a:gd name="connsiteY12" fmla="*/ 505602 h 606722"/>
                <a:gd name="connsiteX13" fmla="*/ 429717 w 607639"/>
                <a:gd name="connsiteY13" fmla="*/ 504897 h 606722"/>
                <a:gd name="connsiteX14" fmla="*/ 443149 w 607639"/>
                <a:gd name="connsiteY14" fmla="*/ 509697 h 606722"/>
                <a:gd name="connsiteX15" fmla="*/ 438345 w 607639"/>
                <a:gd name="connsiteY15" fmla="*/ 523208 h 606722"/>
                <a:gd name="connsiteX16" fmla="*/ 410859 w 607639"/>
                <a:gd name="connsiteY16" fmla="*/ 536096 h 606722"/>
                <a:gd name="connsiteX17" fmla="*/ 406500 w 607639"/>
                <a:gd name="connsiteY17" fmla="*/ 537074 h 606722"/>
                <a:gd name="connsiteX18" fmla="*/ 397338 w 607639"/>
                <a:gd name="connsiteY18" fmla="*/ 531207 h 606722"/>
                <a:gd name="connsiteX19" fmla="*/ 402230 w 607639"/>
                <a:gd name="connsiteY19" fmla="*/ 517786 h 606722"/>
                <a:gd name="connsiteX20" fmla="*/ 177922 w 607639"/>
                <a:gd name="connsiteY20" fmla="*/ 504897 h 606722"/>
                <a:gd name="connsiteX21" fmla="*/ 205409 w 607639"/>
                <a:gd name="connsiteY21" fmla="*/ 517786 h 606722"/>
                <a:gd name="connsiteX22" fmla="*/ 210212 w 607639"/>
                <a:gd name="connsiteY22" fmla="*/ 531207 h 606722"/>
                <a:gd name="connsiteX23" fmla="*/ 201050 w 607639"/>
                <a:gd name="connsiteY23" fmla="*/ 537074 h 606722"/>
                <a:gd name="connsiteX24" fmla="*/ 196780 w 607639"/>
                <a:gd name="connsiteY24" fmla="*/ 536096 h 606722"/>
                <a:gd name="connsiteX25" fmla="*/ 169294 w 607639"/>
                <a:gd name="connsiteY25" fmla="*/ 523208 h 606722"/>
                <a:gd name="connsiteX26" fmla="*/ 164490 w 607639"/>
                <a:gd name="connsiteY26" fmla="*/ 509697 h 606722"/>
                <a:gd name="connsiteX27" fmla="*/ 177922 w 607639"/>
                <a:gd name="connsiteY27" fmla="*/ 504897 h 606722"/>
                <a:gd name="connsiteX28" fmla="*/ 557001 w 607639"/>
                <a:gd name="connsiteY28" fmla="*/ 374138 h 606722"/>
                <a:gd name="connsiteX29" fmla="*/ 567146 w 607639"/>
                <a:gd name="connsiteY29" fmla="*/ 384271 h 606722"/>
                <a:gd name="connsiteX30" fmla="*/ 567146 w 607639"/>
                <a:gd name="connsiteY30" fmla="*/ 405515 h 606722"/>
                <a:gd name="connsiteX31" fmla="*/ 607639 w 607639"/>
                <a:gd name="connsiteY31" fmla="*/ 455025 h 606722"/>
                <a:gd name="connsiteX32" fmla="*/ 557001 w 607639"/>
                <a:gd name="connsiteY32" fmla="*/ 505601 h 606722"/>
                <a:gd name="connsiteX33" fmla="*/ 517309 w 607639"/>
                <a:gd name="connsiteY33" fmla="*/ 486046 h 606722"/>
                <a:gd name="connsiteX34" fmla="*/ 484113 w 607639"/>
                <a:gd name="connsiteY34" fmla="*/ 501601 h 606722"/>
                <a:gd name="connsiteX35" fmla="*/ 479842 w 607639"/>
                <a:gd name="connsiteY35" fmla="*/ 502579 h 606722"/>
                <a:gd name="connsiteX36" fmla="*/ 470675 w 607639"/>
                <a:gd name="connsiteY36" fmla="*/ 496801 h 606722"/>
                <a:gd name="connsiteX37" fmla="*/ 475481 w 607639"/>
                <a:gd name="connsiteY37" fmla="*/ 483291 h 606722"/>
                <a:gd name="connsiteX38" fmla="*/ 508231 w 607639"/>
                <a:gd name="connsiteY38" fmla="*/ 467913 h 606722"/>
                <a:gd name="connsiteX39" fmla="*/ 506362 w 607639"/>
                <a:gd name="connsiteY39" fmla="*/ 455025 h 606722"/>
                <a:gd name="connsiteX40" fmla="*/ 508498 w 607639"/>
                <a:gd name="connsiteY40" fmla="*/ 441158 h 606722"/>
                <a:gd name="connsiteX41" fmla="*/ 494971 w 607639"/>
                <a:gd name="connsiteY41" fmla="*/ 427648 h 606722"/>
                <a:gd name="connsiteX42" fmla="*/ 494971 w 607639"/>
                <a:gd name="connsiteY42" fmla="*/ 413337 h 606722"/>
                <a:gd name="connsiteX43" fmla="*/ 509299 w 607639"/>
                <a:gd name="connsiteY43" fmla="*/ 413337 h 606722"/>
                <a:gd name="connsiteX44" fmla="*/ 518555 w 607639"/>
                <a:gd name="connsiteY44" fmla="*/ 422492 h 606722"/>
                <a:gd name="connsiteX45" fmla="*/ 546855 w 607639"/>
                <a:gd name="connsiteY45" fmla="*/ 405515 h 606722"/>
                <a:gd name="connsiteX46" fmla="*/ 546855 w 607639"/>
                <a:gd name="connsiteY46" fmla="*/ 384271 h 606722"/>
                <a:gd name="connsiteX47" fmla="*/ 557001 w 607639"/>
                <a:gd name="connsiteY47" fmla="*/ 374138 h 606722"/>
                <a:gd name="connsiteX48" fmla="*/ 50645 w 607639"/>
                <a:gd name="connsiteY48" fmla="*/ 343795 h 606722"/>
                <a:gd name="connsiteX49" fmla="*/ 60792 w 607639"/>
                <a:gd name="connsiteY49" fmla="*/ 353925 h 606722"/>
                <a:gd name="connsiteX50" fmla="*/ 60792 w 607639"/>
                <a:gd name="connsiteY50" fmla="*/ 405550 h 606722"/>
                <a:gd name="connsiteX51" fmla="*/ 79483 w 607639"/>
                <a:gd name="connsiteY51" fmla="*/ 413547 h 606722"/>
                <a:gd name="connsiteX52" fmla="*/ 100667 w 607639"/>
                <a:gd name="connsiteY52" fmla="*/ 399508 h 606722"/>
                <a:gd name="connsiteX53" fmla="*/ 114730 w 607639"/>
                <a:gd name="connsiteY53" fmla="*/ 402262 h 606722"/>
                <a:gd name="connsiteX54" fmla="*/ 111882 w 607639"/>
                <a:gd name="connsiteY54" fmla="*/ 416302 h 606722"/>
                <a:gd name="connsiteX55" fmla="*/ 93546 w 607639"/>
                <a:gd name="connsiteY55" fmla="*/ 428564 h 606722"/>
                <a:gd name="connsiteX56" fmla="*/ 101290 w 607639"/>
                <a:gd name="connsiteY56" fmla="*/ 455043 h 606722"/>
                <a:gd name="connsiteX57" fmla="*/ 99421 w 607639"/>
                <a:gd name="connsiteY57" fmla="*/ 467927 h 606722"/>
                <a:gd name="connsiteX58" fmla="*/ 132086 w 607639"/>
                <a:gd name="connsiteY58" fmla="*/ 483299 h 606722"/>
                <a:gd name="connsiteX59" fmla="*/ 136982 w 607639"/>
                <a:gd name="connsiteY59" fmla="*/ 496805 h 606722"/>
                <a:gd name="connsiteX60" fmla="*/ 127814 w 607639"/>
                <a:gd name="connsiteY60" fmla="*/ 502581 h 606722"/>
                <a:gd name="connsiteX61" fmla="*/ 123453 w 607639"/>
                <a:gd name="connsiteY61" fmla="*/ 501603 h 606722"/>
                <a:gd name="connsiteX62" fmla="*/ 90342 w 607639"/>
                <a:gd name="connsiteY62" fmla="*/ 486054 h 606722"/>
                <a:gd name="connsiteX63" fmla="*/ 50645 w 607639"/>
                <a:gd name="connsiteY63" fmla="*/ 505602 h 606722"/>
                <a:gd name="connsiteX64" fmla="*/ 0 w 607639"/>
                <a:gd name="connsiteY64" fmla="*/ 455043 h 606722"/>
                <a:gd name="connsiteX65" fmla="*/ 40498 w 607639"/>
                <a:gd name="connsiteY65" fmla="*/ 405550 h 606722"/>
                <a:gd name="connsiteX66" fmla="*/ 40498 w 607639"/>
                <a:gd name="connsiteY66" fmla="*/ 353925 h 606722"/>
                <a:gd name="connsiteX67" fmla="*/ 50645 w 607639"/>
                <a:gd name="connsiteY67" fmla="*/ 343795 h 606722"/>
                <a:gd name="connsiteX68" fmla="*/ 556974 w 607639"/>
                <a:gd name="connsiteY68" fmla="*/ 313452 h 606722"/>
                <a:gd name="connsiteX69" fmla="*/ 567135 w 607639"/>
                <a:gd name="connsiteY69" fmla="*/ 323589 h 606722"/>
                <a:gd name="connsiteX70" fmla="*/ 567135 w 607639"/>
                <a:gd name="connsiteY70" fmla="*/ 353910 h 606722"/>
                <a:gd name="connsiteX71" fmla="*/ 556974 w 607639"/>
                <a:gd name="connsiteY71" fmla="*/ 364047 h 606722"/>
                <a:gd name="connsiteX72" fmla="*/ 546812 w 607639"/>
                <a:gd name="connsiteY72" fmla="*/ 353910 h 606722"/>
                <a:gd name="connsiteX73" fmla="*/ 546812 w 607639"/>
                <a:gd name="connsiteY73" fmla="*/ 323589 h 606722"/>
                <a:gd name="connsiteX74" fmla="*/ 556974 w 607639"/>
                <a:gd name="connsiteY74" fmla="*/ 313452 h 606722"/>
                <a:gd name="connsiteX75" fmla="*/ 50631 w 607639"/>
                <a:gd name="connsiteY75" fmla="*/ 273018 h 606722"/>
                <a:gd name="connsiteX76" fmla="*/ 60757 w 607639"/>
                <a:gd name="connsiteY76" fmla="*/ 283155 h 606722"/>
                <a:gd name="connsiteX77" fmla="*/ 60757 w 607639"/>
                <a:gd name="connsiteY77" fmla="*/ 313476 h 606722"/>
                <a:gd name="connsiteX78" fmla="*/ 50631 w 607639"/>
                <a:gd name="connsiteY78" fmla="*/ 323613 h 606722"/>
                <a:gd name="connsiteX79" fmla="*/ 40505 w 607639"/>
                <a:gd name="connsiteY79" fmla="*/ 313476 h 606722"/>
                <a:gd name="connsiteX80" fmla="*/ 40505 w 607639"/>
                <a:gd name="connsiteY80" fmla="*/ 283155 h 606722"/>
                <a:gd name="connsiteX81" fmla="*/ 50631 w 607639"/>
                <a:gd name="connsiteY81" fmla="*/ 273018 h 606722"/>
                <a:gd name="connsiteX82" fmla="*/ 556974 w 607639"/>
                <a:gd name="connsiteY82" fmla="*/ 242745 h 606722"/>
                <a:gd name="connsiteX83" fmla="*/ 567135 w 607639"/>
                <a:gd name="connsiteY83" fmla="*/ 252779 h 606722"/>
                <a:gd name="connsiteX84" fmla="*/ 567135 w 607639"/>
                <a:gd name="connsiteY84" fmla="*/ 283147 h 606722"/>
                <a:gd name="connsiteX85" fmla="*/ 556974 w 607639"/>
                <a:gd name="connsiteY85" fmla="*/ 293270 h 606722"/>
                <a:gd name="connsiteX86" fmla="*/ 546812 w 607639"/>
                <a:gd name="connsiteY86" fmla="*/ 283147 h 606722"/>
                <a:gd name="connsiteX87" fmla="*/ 546812 w 607639"/>
                <a:gd name="connsiteY87" fmla="*/ 252779 h 606722"/>
                <a:gd name="connsiteX88" fmla="*/ 556974 w 607639"/>
                <a:gd name="connsiteY88" fmla="*/ 242745 h 606722"/>
                <a:gd name="connsiteX89" fmla="*/ 329944 w 607639"/>
                <a:gd name="connsiteY89" fmla="*/ 171888 h 606722"/>
                <a:gd name="connsiteX90" fmla="*/ 254997 w 607639"/>
                <a:gd name="connsiteY90" fmla="*/ 208944 h 606722"/>
                <a:gd name="connsiteX91" fmla="*/ 273423 w 607639"/>
                <a:gd name="connsiteY91" fmla="*/ 252753 h 606722"/>
                <a:gd name="connsiteX92" fmla="*/ 263275 w 607639"/>
                <a:gd name="connsiteY92" fmla="*/ 262883 h 606722"/>
                <a:gd name="connsiteX93" fmla="*/ 253128 w 607639"/>
                <a:gd name="connsiteY93" fmla="*/ 252753 h 606722"/>
                <a:gd name="connsiteX94" fmla="*/ 212628 w 607639"/>
                <a:gd name="connsiteY94" fmla="*/ 212320 h 606722"/>
                <a:gd name="connsiteX95" fmla="*/ 173196 w 607639"/>
                <a:gd name="connsiteY95" fmla="*/ 251153 h 606722"/>
                <a:gd name="connsiteX96" fmla="*/ 173374 w 607639"/>
                <a:gd name="connsiteY96" fmla="*/ 254619 h 606722"/>
                <a:gd name="connsiteX97" fmla="*/ 173196 w 607639"/>
                <a:gd name="connsiteY97" fmla="*/ 257552 h 606722"/>
                <a:gd name="connsiteX98" fmla="*/ 173196 w 607639"/>
                <a:gd name="connsiteY98" fmla="*/ 263950 h 606722"/>
                <a:gd name="connsiteX99" fmla="*/ 167499 w 607639"/>
                <a:gd name="connsiteY99" fmla="*/ 266704 h 606722"/>
                <a:gd name="connsiteX100" fmla="*/ 131628 w 607639"/>
                <a:gd name="connsiteY100" fmla="*/ 326420 h 606722"/>
                <a:gd name="connsiteX101" fmla="*/ 194114 w 607639"/>
                <a:gd name="connsiteY101" fmla="*/ 394311 h 606722"/>
                <a:gd name="connsiteX102" fmla="*/ 418777 w 607639"/>
                <a:gd name="connsiteY102" fmla="*/ 394311 h 606722"/>
                <a:gd name="connsiteX103" fmla="*/ 456606 w 607639"/>
                <a:gd name="connsiteY103" fmla="*/ 380182 h 606722"/>
                <a:gd name="connsiteX104" fmla="*/ 458654 w 607639"/>
                <a:gd name="connsiteY104" fmla="*/ 377072 h 606722"/>
                <a:gd name="connsiteX105" fmla="*/ 461502 w 607639"/>
                <a:gd name="connsiteY105" fmla="*/ 375206 h 606722"/>
                <a:gd name="connsiteX106" fmla="*/ 475922 w 607639"/>
                <a:gd name="connsiteY106" fmla="*/ 335129 h 606722"/>
                <a:gd name="connsiteX107" fmla="*/ 435689 w 607639"/>
                <a:gd name="connsiteY107" fmla="*/ 275591 h 606722"/>
                <a:gd name="connsiteX108" fmla="*/ 433998 w 607639"/>
                <a:gd name="connsiteY108" fmla="*/ 275946 h 606722"/>
                <a:gd name="connsiteX109" fmla="*/ 431773 w 607639"/>
                <a:gd name="connsiteY109" fmla="*/ 275680 h 606722"/>
                <a:gd name="connsiteX110" fmla="*/ 396435 w 607639"/>
                <a:gd name="connsiteY110" fmla="*/ 272925 h 606722"/>
                <a:gd name="connsiteX111" fmla="*/ 384953 w 607639"/>
                <a:gd name="connsiteY111" fmla="*/ 264394 h 606722"/>
                <a:gd name="connsiteX112" fmla="*/ 393409 w 607639"/>
                <a:gd name="connsiteY112" fmla="*/ 252931 h 606722"/>
                <a:gd name="connsiteX113" fmla="*/ 420824 w 607639"/>
                <a:gd name="connsiteY113" fmla="*/ 253286 h 606722"/>
                <a:gd name="connsiteX114" fmla="*/ 329944 w 607639"/>
                <a:gd name="connsiteY114" fmla="*/ 171888 h 606722"/>
                <a:gd name="connsiteX115" fmla="*/ 329944 w 607639"/>
                <a:gd name="connsiteY115" fmla="*/ 151716 h 606722"/>
                <a:gd name="connsiteX116" fmla="*/ 422693 w 607639"/>
                <a:gd name="connsiteY116" fmla="*/ 202190 h 606722"/>
                <a:gd name="connsiteX117" fmla="*/ 449575 w 607639"/>
                <a:gd name="connsiteY117" fmla="*/ 187350 h 606722"/>
                <a:gd name="connsiteX118" fmla="*/ 463371 w 607639"/>
                <a:gd name="connsiteY118" fmla="*/ 191260 h 606722"/>
                <a:gd name="connsiteX119" fmla="*/ 459455 w 607639"/>
                <a:gd name="connsiteY119" fmla="*/ 205034 h 606722"/>
                <a:gd name="connsiteX120" fmla="*/ 432396 w 607639"/>
                <a:gd name="connsiteY120" fmla="*/ 219963 h 606722"/>
                <a:gd name="connsiteX121" fmla="*/ 441475 w 607639"/>
                <a:gd name="connsiteY121" fmla="*/ 255952 h 606722"/>
                <a:gd name="connsiteX122" fmla="*/ 496216 w 607639"/>
                <a:gd name="connsiteY122" fmla="*/ 335129 h 606722"/>
                <a:gd name="connsiteX123" fmla="*/ 480283 w 607639"/>
                <a:gd name="connsiteY123" fmla="*/ 384359 h 606722"/>
                <a:gd name="connsiteX124" fmla="*/ 487849 w 607639"/>
                <a:gd name="connsiteY124" fmla="*/ 391912 h 606722"/>
                <a:gd name="connsiteX125" fmla="*/ 487849 w 607639"/>
                <a:gd name="connsiteY125" fmla="*/ 406219 h 606722"/>
                <a:gd name="connsiteX126" fmla="*/ 480639 w 607639"/>
                <a:gd name="connsiteY126" fmla="*/ 409151 h 606722"/>
                <a:gd name="connsiteX127" fmla="*/ 473519 w 607639"/>
                <a:gd name="connsiteY127" fmla="*/ 406219 h 606722"/>
                <a:gd name="connsiteX128" fmla="*/ 466131 w 607639"/>
                <a:gd name="connsiteY128" fmla="*/ 398754 h 606722"/>
                <a:gd name="connsiteX129" fmla="*/ 418777 w 607639"/>
                <a:gd name="connsiteY129" fmla="*/ 414572 h 606722"/>
                <a:gd name="connsiteX130" fmla="*/ 194114 w 607639"/>
                <a:gd name="connsiteY130" fmla="*/ 414572 h 606722"/>
                <a:gd name="connsiteX131" fmla="*/ 142487 w 607639"/>
                <a:gd name="connsiteY131" fmla="*/ 395200 h 606722"/>
                <a:gd name="connsiteX132" fmla="*/ 139995 w 607639"/>
                <a:gd name="connsiteY132" fmla="*/ 395555 h 606722"/>
                <a:gd name="connsiteX133" fmla="*/ 131539 w 607639"/>
                <a:gd name="connsiteY133" fmla="*/ 391023 h 606722"/>
                <a:gd name="connsiteX134" fmla="*/ 130382 w 607639"/>
                <a:gd name="connsiteY134" fmla="*/ 382581 h 606722"/>
                <a:gd name="connsiteX135" fmla="*/ 111423 w 607639"/>
                <a:gd name="connsiteY135" fmla="*/ 326420 h 606722"/>
                <a:gd name="connsiteX136" fmla="*/ 152991 w 607639"/>
                <a:gd name="connsiteY136" fmla="*/ 251509 h 606722"/>
                <a:gd name="connsiteX137" fmla="*/ 152991 w 607639"/>
                <a:gd name="connsiteY137" fmla="*/ 251153 h 606722"/>
                <a:gd name="connsiteX138" fmla="*/ 162515 w 607639"/>
                <a:gd name="connsiteY138" fmla="*/ 218274 h 606722"/>
                <a:gd name="connsiteX139" fmla="*/ 145870 w 607639"/>
                <a:gd name="connsiteY139" fmla="*/ 207877 h 606722"/>
                <a:gd name="connsiteX140" fmla="*/ 142665 w 607639"/>
                <a:gd name="connsiteY140" fmla="*/ 193926 h 606722"/>
                <a:gd name="connsiteX141" fmla="*/ 156640 w 607639"/>
                <a:gd name="connsiteY141" fmla="*/ 190727 h 606722"/>
                <a:gd name="connsiteX142" fmla="*/ 176846 w 607639"/>
                <a:gd name="connsiteY142" fmla="*/ 203345 h 606722"/>
                <a:gd name="connsiteX143" fmla="*/ 212628 w 607639"/>
                <a:gd name="connsiteY143" fmla="*/ 192149 h 606722"/>
                <a:gd name="connsiteX144" fmla="*/ 239332 w 607639"/>
                <a:gd name="connsiteY144" fmla="*/ 195881 h 606722"/>
                <a:gd name="connsiteX145" fmla="*/ 329944 w 607639"/>
                <a:gd name="connsiteY145" fmla="*/ 151716 h 606722"/>
                <a:gd name="connsiteX146" fmla="*/ 482874 w 607639"/>
                <a:gd name="connsiteY146" fmla="*/ 86459 h 606722"/>
                <a:gd name="connsiteX147" fmla="*/ 520339 w 607639"/>
                <a:gd name="connsiteY147" fmla="*/ 101836 h 606722"/>
                <a:gd name="connsiteX148" fmla="*/ 523454 w 607639"/>
                <a:gd name="connsiteY148" fmla="*/ 103969 h 606722"/>
                <a:gd name="connsiteX149" fmla="*/ 557003 w 607639"/>
                <a:gd name="connsiteY149" fmla="*/ 90992 h 606722"/>
                <a:gd name="connsiteX150" fmla="*/ 607639 w 607639"/>
                <a:gd name="connsiteY150" fmla="*/ 141567 h 606722"/>
                <a:gd name="connsiteX151" fmla="*/ 567148 w 607639"/>
                <a:gd name="connsiteY151" fmla="*/ 191075 h 606722"/>
                <a:gd name="connsiteX152" fmla="*/ 567148 w 607639"/>
                <a:gd name="connsiteY152" fmla="*/ 222451 h 606722"/>
                <a:gd name="connsiteX153" fmla="*/ 557003 w 607639"/>
                <a:gd name="connsiteY153" fmla="*/ 232584 h 606722"/>
                <a:gd name="connsiteX154" fmla="*/ 546858 w 607639"/>
                <a:gd name="connsiteY154" fmla="*/ 222451 h 606722"/>
                <a:gd name="connsiteX155" fmla="*/ 546858 w 607639"/>
                <a:gd name="connsiteY155" fmla="*/ 191075 h 606722"/>
                <a:gd name="connsiteX156" fmla="*/ 517491 w 607639"/>
                <a:gd name="connsiteY156" fmla="*/ 172765 h 606722"/>
                <a:gd name="connsiteX157" fmla="*/ 494888 w 607639"/>
                <a:gd name="connsiteY157" fmla="*/ 185387 h 606722"/>
                <a:gd name="connsiteX158" fmla="*/ 489904 w 607639"/>
                <a:gd name="connsiteY158" fmla="*/ 186631 h 606722"/>
                <a:gd name="connsiteX159" fmla="*/ 481094 w 607639"/>
                <a:gd name="connsiteY159" fmla="*/ 181387 h 606722"/>
                <a:gd name="connsiteX160" fmla="*/ 485010 w 607639"/>
                <a:gd name="connsiteY160" fmla="*/ 167699 h 606722"/>
                <a:gd name="connsiteX161" fmla="*/ 508325 w 607639"/>
                <a:gd name="connsiteY161" fmla="*/ 154722 h 606722"/>
                <a:gd name="connsiteX162" fmla="*/ 506367 w 607639"/>
                <a:gd name="connsiteY162" fmla="*/ 141567 h 606722"/>
                <a:gd name="connsiteX163" fmla="*/ 511351 w 607639"/>
                <a:gd name="connsiteY163" fmla="*/ 120057 h 606722"/>
                <a:gd name="connsiteX164" fmla="*/ 475220 w 607639"/>
                <a:gd name="connsiteY164" fmla="*/ 105125 h 606722"/>
                <a:gd name="connsiteX165" fmla="*/ 469703 w 607639"/>
                <a:gd name="connsiteY165" fmla="*/ 91970 h 606722"/>
                <a:gd name="connsiteX166" fmla="*/ 482874 w 607639"/>
                <a:gd name="connsiteY166" fmla="*/ 86459 h 606722"/>
                <a:gd name="connsiteX167" fmla="*/ 124765 w 607639"/>
                <a:gd name="connsiteY167" fmla="*/ 86459 h 606722"/>
                <a:gd name="connsiteX168" fmla="*/ 137936 w 607639"/>
                <a:gd name="connsiteY168" fmla="*/ 91970 h 606722"/>
                <a:gd name="connsiteX169" fmla="*/ 132419 w 607639"/>
                <a:gd name="connsiteY169" fmla="*/ 105125 h 606722"/>
                <a:gd name="connsiteX170" fmla="*/ 96288 w 607639"/>
                <a:gd name="connsiteY170" fmla="*/ 120057 h 606722"/>
                <a:gd name="connsiteX171" fmla="*/ 101272 w 607639"/>
                <a:gd name="connsiteY171" fmla="*/ 141567 h 606722"/>
                <a:gd name="connsiteX172" fmla="*/ 99225 w 607639"/>
                <a:gd name="connsiteY172" fmla="*/ 154900 h 606722"/>
                <a:gd name="connsiteX173" fmla="*/ 122274 w 607639"/>
                <a:gd name="connsiteY173" fmla="*/ 169299 h 606722"/>
                <a:gd name="connsiteX174" fmla="*/ 125477 w 607639"/>
                <a:gd name="connsiteY174" fmla="*/ 183254 h 606722"/>
                <a:gd name="connsiteX175" fmla="*/ 116845 w 607639"/>
                <a:gd name="connsiteY175" fmla="*/ 187964 h 606722"/>
                <a:gd name="connsiteX176" fmla="*/ 111506 w 607639"/>
                <a:gd name="connsiteY176" fmla="*/ 186453 h 606722"/>
                <a:gd name="connsiteX177" fmla="*/ 89970 w 607639"/>
                <a:gd name="connsiteY177" fmla="*/ 172943 h 606722"/>
                <a:gd name="connsiteX178" fmla="*/ 60781 w 607639"/>
                <a:gd name="connsiteY178" fmla="*/ 191075 h 606722"/>
                <a:gd name="connsiteX179" fmla="*/ 60781 w 607639"/>
                <a:gd name="connsiteY179" fmla="*/ 222451 h 606722"/>
                <a:gd name="connsiteX180" fmla="*/ 50636 w 607639"/>
                <a:gd name="connsiteY180" fmla="*/ 232584 h 606722"/>
                <a:gd name="connsiteX181" fmla="*/ 40491 w 607639"/>
                <a:gd name="connsiteY181" fmla="*/ 222451 h 606722"/>
                <a:gd name="connsiteX182" fmla="*/ 40491 w 607639"/>
                <a:gd name="connsiteY182" fmla="*/ 191075 h 606722"/>
                <a:gd name="connsiteX183" fmla="*/ 0 w 607639"/>
                <a:gd name="connsiteY183" fmla="*/ 141567 h 606722"/>
                <a:gd name="connsiteX184" fmla="*/ 50636 w 607639"/>
                <a:gd name="connsiteY184" fmla="*/ 90992 h 606722"/>
                <a:gd name="connsiteX185" fmla="*/ 84185 w 607639"/>
                <a:gd name="connsiteY185" fmla="*/ 103969 h 606722"/>
                <a:gd name="connsiteX186" fmla="*/ 87300 w 607639"/>
                <a:gd name="connsiteY186" fmla="*/ 101836 h 606722"/>
                <a:gd name="connsiteX187" fmla="*/ 408024 w 607639"/>
                <a:gd name="connsiteY187" fmla="*/ 55605 h 606722"/>
                <a:gd name="connsiteX188" fmla="*/ 436061 w 607639"/>
                <a:gd name="connsiteY188" fmla="*/ 67171 h 606722"/>
                <a:gd name="connsiteX189" fmla="*/ 441579 w 607639"/>
                <a:gd name="connsiteY189" fmla="*/ 80426 h 606722"/>
                <a:gd name="connsiteX190" fmla="*/ 432234 w 607639"/>
                <a:gd name="connsiteY190" fmla="*/ 86654 h 606722"/>
                <a:gd name="connsiteX191" fmla="*/ 428317 w 607639"/>
                <a:gd name="connsiteY191" fmla="*/ 85942 h 606722"/>
                <a:gd name="connsiteX192" fmla="*/ 400281 w 607639"/>
                <a:gd name="connsiteY192" fmla="*/ 74377 h 606722"/>
                <a:gd name="connsiteX193" fmla="*/ 394762 w 607639"/>
                <a:gd name="connsiteY193" fmla="*/ 61121 h 606722"/>
                <a:gd name="connsiteX194" fmla="*/ 408024 w 607639"/>
                <a:gd name="connsiteY194" fmla="*/ 55605 h 606722"/>
                <a:gd name="connsiteX195" fmla="*/ 199615 w 607639"/>
                <a:gd name="connsiteY195" fmla="*/ 55605 h 606722"/>
                <a:gd name="connsiteX196" fmla="*/ 212877 w 607639"/>
                <a:gd name="connsiteY196" fmla="*/ 61121 h 606722"/>
                <a:gd name="connsiteX197" fmla="*/ 207358 w 607639"/>
                <a:gd name="connsiteY197" fmla="*/ 74377 h 606722"/>
                <a:gd name="connsiteX198" fmla="*/ 179233 w 607639"/>
                <a:gd name="connsiteY198" fmla="*/ 85942 h 606722"/>
                <a:gd name="connsiteX199" fmla="*/ 175405 w 607639"/>
                <a:gd name="connsiteY199" fmla="*/ 86654 h 606722"/>
                <a:gd name="connsiteX200" fmla="*/ 166060 w 607639"/>
                <a:gd name="connsiteY200" fmla="*/ 80426 h 606722"/>
                <a:gd name="connsiteX201" fmla="*/ 171578 w 607639"/>
                <a:gd name="connsiteY201" fmla="*/ 67171 h 606722"/>
                <a:gd name="connsiteX202" fmla="*/ 303785 w 607639"/>
                <a:gd name="connsiteY202" fmla="*/ 0 h 606722"/>
                <a:gd name="connsiteX203" fmla="*/ 350860 w 607639"/>
                <a:gd name="connsiteY203" fmla="*/ 32166 h 606722"/>
                <a:gd name="connsiteX204" fmla="*/ 370526 w 607639"/>
                <a:gd name="connsiteY204" fmla="*/ 40253 h 606722"/>
                <a:gd name="connsiteX205" fmla="*/ 376044 w 607639"/>
                <a:gd name="connsiteY205" fmla="*/ 53492 h 606722"/>
                <a:gd name="connsiteX206" fmla="*/ 366611 w 607639"/>
                <a:gd name="connsiteY206" fmla="*/ 59712 h 606722"/>
                <a:gd name="connsiteX207" fmla="*/ 362784 w 607639"/>
                <a:gd name="connsiteY207" fmla="*/ 59001 h 606722"/>
                <a:gd name="connsiteX208" fmla="*/ 353974 w 607639"/>
                <a:gd name="connsiteY208" fmla="*/ 55358 h 606722"/>
                <a:gd name="connsiteX209" fmla="*/ 303785 w 607639"/>
                <a:gd name="connsiteY209" fmla="*/ 101120 h 606722"/>
                <a:gd name="connsiteX210" fmla="*/ 253684 w 607639"/>
                <a:gd name="connsiteY210" fmla="*/ 55358 h 606722"/>
                <a:gd name="connsiteX211" fmla="*/ 244874 w 607639"/>
                <a:gd name="connsiteY211" fmla="*/ 59001 h 606722"/>
                <a:gd name="connsiteX212" fmla="*/ 240959 w 607639"/>
                <a:gd name="connsiteY212" fmla="*/ 59712 h 606722"/>
                <a:gd name="connsiteX213" fmla="*/ 231615 w 607639"/>
                <a:gd name="connsiteY213" fmla="*/ 53492 h 606722"/>
                <a:gd name="connsiteX214" fmla="*/ 237132 w 607639"/>
                <a:gd name="connsiteY214" fmla="*/ 40253 h 606722"/>
                <a:gd name="connsiteX215" fmla="*/ 256799 w 607639"/>
                <a:gd name="connsiteY215" fmla="*/ 32166 h 606722"/>
                <a:gd name="connsiteX216" fmla="*/ 303785 w 607639"/>
                <a:gd name="connsiteY21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607639" h="606722">
                  <a:moveTo>
                    <a:pt x="303784" y="505602"/>
                  </a:moveTo>
                  <a:cubicBezTo>
                    <a:pt x="326572" y="505602"/>
                    <a:pt x="345622" y="520708"/>
                    <a:pt x="351942" y="541323"/>
                  </a:cubicBezTo>
                  <a:lnTo>
                    <a:pt x="365561" y="535014"/>
                  </a:lnTo>
                  <a:cubicBezTo>
                    <a:pt x="370635" y="532615"/>
                    <a:pt x="376688" y="534747"/>
                    <a:pt x="379092" y="539812"/>
                  </a:cubicBezTo>
                  <a:cubicBezTo>
                    <a:pt x="381406" y="544877"/>
                    <a:pt x="379270" y="550919"/>
                    <a:pt x="374196" y="553319"/>
                  </a:cubicBezTo>
                  <a:lnTo>
                    <a:pt x="353811" y="562915"/>
                  </a:lnTo>
                  <a:cubicBezTo>
                    <a:pt x="350429" y="587529"/>
                    <a:pt x="329421" y="606722"/>
                    <a:pt x="303784" y="606722"/>
                  </a:cubicBezTo>
                  <a:cubicBezTo>
                    <a:pt x="278237" y="606722"/>
                    <a:pt x="257229" y="587529"/>
                    <a:pt x="253846" y="562915"/>
                  </a:cubicBezTo>
                  <a:lnTo>
                    <a:pt x="233462" y="553319"/>
                  </a:lnTo>
                  <a:cubicBezTo>
                    <a:pt x="228387" y="550919"/>
                    <a:pt x="226162" y="544877"/>
                    <a:pt x="228565" y="539812"/>
                  </a:cubicBezTo>
                  <a:cubicBezTo>
                    <a:pt x="230969" y="534747"/>
                    <a:pt x="237022" y="532615"/>
                    <a:pt x="242096" y="535014"/>
                  </a:cubicBezTo>
                  <a:lnTo>
                    <a:pt x="255627" y="541323"/>
                  </a:lnTo>
                  <a:cubicBezTo>
                    <a:pt x="262036" y="520708"/>
                    <a:pt x="281085" y="505602"/>
                    <a:pt x="303784" y="505602"/>
                  </a:cubicBezTo>
                  <a:close/>
                  <a:moveTo>
                    <a:pt x="429717" y="504897"/>
                  </a:moveTo>
                  <a:cubicBezTo>
                    <a:pt x="434787" y="502497"/>
                    <a:pt x="440747" y="504630"/>
                    <a:pt x="443149" y="509697"/>
                  </a:cubicBezTo>
                  <a:cubicBezTo>
                    <a:pt x="445550" y="514763"/>
                    <a:pt x="443326" y="520808"/>
                    <a:pt x="438345" y="523208"/>
                  </a:cubicBezTo>
                  <a:lnTo>
                    <a:pt x="410859" y="536096"/>
                  </a:lnTo>
                  <a:cubicBezTo>
                    <a:pt x="409436" y="536718"/>
                    <a:pt x="408012" y="537074"/>
                    <a:pt x="406500" y="537074"/>
                  </a:cubicBezTo>
                  <a:cubicBezTo>
                    <a:pt x="402764" y="537074"/>
                    <a:pt x="399117" y="534941"/>
                    <a:pt x="397338" y="531207"/>
                  </a:cubicBezTo>
                  <a:cubicBezTo>
                    <a:pt x="395025" y="526141"/>
                    <a:pt x="397160" y="520185"/>
                    <a:pt x="402230" y="517786"/>
                  </a:cubicBezTo>
                  <a:close/>
                  <a:moveTo>
                    <a:pt x="177922" y="504897"/>
                  </a:moveTo>
                  <a:lnTo>
                    <a:pt x="205409" y="517786"/>
                  </a:lnTo>
                  <a:cubicBezTo>
                    <a:pt x="210479" y="520185"/>
                    <a:pt x="212614" y="526141"/>
                    <a:pt x="210212" y="531207"/>
                  </a:cubicBezTo>
                  <a:cubicBezTo>
                    <a:pt x="208522" y="534852"/>
                    <a:pt x="204875" y="537074"/>
                    <a:pt x="201050" y="537074"/>
                  </a:cubicBezTo>
                  <a:cubicBezTo>
                    <a:pt x="199627" y="537074"/>
                    <a:pt x="198203" y="536718"/>
                    <a:pt x="196780" y="536096"/>
                  </a:cubicBezTo>
                  <a:lnTo>
                    <a:pt x="169294" y="523208"/>
                  </a:lnTo>
                  <a:cubicBezTo>
                    <a:pt x="164224" y="520808"/>
                    <a:pt x="162089" y="514763"/>
                    <a:pt x="164490" y="509697"/>
                  </a:cubicBezTo>
                  <a:cubicBezTo>
                    <a:pt x="166803" y="504630"/>
                    <a:pt x="172852" y="502497"/>
                    <a:pt x="177922" y="504897"/>
                  </a:cubicBezTo>
                  <a:close/>
                  <a:moveTo>
                    <a:pt x="557001" y="374138"/>
                  </a:moveTo>
                  <a:cubicBezTo>
                    <a:pt x="562608" y="374138"/>
                    <a:pt x="567146" y="378671"/>
                    <a:pt x="567146" y="384271"/>
                  </a:cubicBezTo>
                  <a:lnTo>
                    <a:pt x="567146" y="405515"/>
                  </a:lnTo>
                  <a:cubicBezTo>
                    <a:pt x="590196" y="410226"/>
                    <a:pt x="607639" y="430581"/>
                    <a:pt x="607639" y="455025"/>
                  </a:cubicBezTo>
                  <a:cubicBezTo>
                    <a:pt x="607639" y="482935"/>
                    <a:pt x="584856" y="505601"/>
                    <a:pt x="557001" y="505601"/>
                  </a:cubicBezTo>
                  <a:cubicBezTo>
                    <a:pt x="540804" y="505601"/>
                    <a:pt x="526564" y="497868"/>
                    <a:pt x="517309" y="486046"/>
                  </a:cubicBezTo>
                  <a:lnTo>
                    <a:pt x="484113" y="501601"/>
                  </a:lnTo>
                  <a:cubicBezTo>
                    <a:pt x="482779" y="502312"/>
                    <a:pt x="481266" y="502579"/>
                    <a:pt x="479842" y="502579"/>
                  </a:cubicBezTo>
                  <a:cubicBezTo>
                    <a:pt x="476015" y="502579"/>
                    <a:pt x="472366" y="500446"/>
                    <a:pt x="470675" y="496801"/>
                  </a:cubicBezTo>
                  <a:cubicBezTo>
                    <a:pt x="468272" y="491735"/>
                    <a:pt x="470497" y="485690"/>
                    <a:pt x="475481" y="483291"/>
                  </a:cubicBezTo>
                  <a:lnTo>
                    <a:pt x="508231" y="467913"/>
                  </a:lnTo>
                  <a:cubicBezTo>
                    <a:pt x="507163" y="463824"/>
                    <a:pt x="506362" y="459558"/>
                    <a:pt x="506362" y="455025"/>
                  </a:cubicBezTo>
                  <a:cubicBezTo>
                    <a:pt x="506362" y="450225"/>
                    <a:pt x="507252" y="445603"/>
                    <a:pt x="508498" y="441158"/>
                  </a:cubicBezTo>
                  <a:lnTo>
                    <a:pt x="494971" y="427648"/>
                  </a:lnTo>
                  <a:cubicBezTo>
                    <a:pt x="491055" y="423737"/>
                    <a:pt x="491055" y="417248"/>
                    <a:pt x="494971" y="413337"/>
                  </a:cubicBezTo>
                  <a:cubicBezTo>
                    <a:pt x="498976" y="409426"/>
                    <a:pt x="505383" y="409426"/>
                    <a:pt x="509299" y="413337"/>
                  </a:cubicBezTo>
                  <a:lnTo>
                    <a:pt x="518555" y="422492"/>
                  </a:lnTo>
                  <a:cubicBezTo>
                    <a:pt x="525763" y="414048"/>
                    <a:pt x="535553" y="407826"/>
                    <a:pt x="546855" y="405515"/>
                  </a:cubicBezTo>
                  <a:lnTo>
                    <a:pt x="546855" y="384271"/>
                  </a:lnTo>
                  <a:cubicBezTo>
                    <a:pt x="546855" y="378671"/>
                    <a:pt x="551394" y="374138"/>
                    <a:pt x="557001" y="374138"/>
                  </a:cubicBezTo>
                  <a:close/>
                  <a:moveTo>
                    <a:pt x="50645" y="343795"/>
                  </a:moveTo>
                  <a:cubicBezTo>
                    <a:pt x="56252" y="343795"/>
                    <a:pt x="60792" y="348327"/>
                    <a:pt x="60792" y="353925"/>
                  </a:cubicBezTo>
                  <a:lnTo>
                    <a:pt x="60792" y="405550"/>
                  </a:lnTo>
                  <a:cubicBezTo>
                    <a:pt x="67645" y="406883"/>
                    <a:pt x="73965" y="409726"/>
                    <a:pt x="79483" y="413547"/>
                  </a:cubicBezTo>
                  <a:lnTo>
                    <a:pt x="100667" y="399508"/>
                  </a:lnTo>
                  <a:cubicBezTo>
                    <a:pt x="105295" y="396398"/>
                    <a:pt x="111615" y="397642"/>
                    <a:pt x="114730" y="402262"/>
                  </a:cubicBezTo>
                  <a:cubicBezTo>
                    <a:pt x="117845" y="406883"/>
                    <a:pt x="116599" y="413192"/>
                    <a:pt x="111882" y="416302"/>
                  </a:cubicBezTo>
                  <a:lnTo>
                    <a:pt x="93546" y="428564"/>
                  </a:lnTo>
                  <a:cubicBezTo>
                    <a:pt x="98353" y="436294"/>
                    <a:pt x="101290" y="445269"/>
                    <a:pt x="101290" y="455043"/>
                  </a:cubicBezTo>
                  <a:cubicBezTo>
                    <a:pt x="101290" y="459486"/>
                    <a:pt x="100489" y="463840"/>
                    <a:pt x="99421" y="467927"/>
                  </a:cubicBezTo>
                  <a:lnTo>
                    <a:pt x="132086" y="483299"/>
                  </a:lnTo>
                  <a:cubicBezTo>
                    <a:pt x="137160" y="485698"/>
                    <a:pt x="139296" y="491740"/>
                    <a:pt x="136982" y="496805"/>
                  </a:cubicBezTo>
                  <a:cubicBezTo>
                    <a:pt x="135201" y="500448"/>
                    <a:pt x="131552" y="502581"/>
                    <a:pt x="127814" y="502581"/>
                  </a:cubicBezTo>
                  <a:cubicBezTo>
                    <a:pt x="126301" y="502581"/>
                    <a:pt x="124877" y="502314"/>
                    <a:pt x="123453" y="501603"/>
                  </a:cubicBezTo>
                  <a:lnTo>
                    <a:pt x="90342" y="486054"/>
                  </a:lnTo>
                  <a:cubicBezTo>
                    <a:pt x="81085" y="497872"/>
                    <a:pt x="66755" y="505602"/>
                    <a:pt x="50645" y="505602"/>
                  </a:cubicBezTo>
                  <a:cubicBezTo>
                    <a:pt x="22697" y="505602"/>
                    <a:pt x="0" y="482944"/>
                    <a:pt x="0" y="455043"/>
                  </a:cubicBezTo>
                  <a:cubicBezTo>
                    <a:pt x="0" y="430607"/>
                    <a:pt x="17445" y="410171"/>
                    <a:pt x="40498" y="405550"/>
                  </a:cubicBezTo>
                  <a:lnTo>
                    <a:pt x="40498" y="353925"/>
                  </a:lnTo>
                  <a:cubicBezTo>
                    <a:pt x="40498" y="348327"/>
                    <a:pt x="45037" y="343795"/>
                    <a:pt x="50645" y="343795"/>
                  </a:cubicBezTo>
                  <a:close/>
                  <a:moveTo>
                    <a:pt x="556974" y="313452"/>
                  </a:moveTo>
                  <a:cubicBezTo>
                    <a:pt x="562589" y="313452"/>
                    <a:pt x="567135" y="317987"/>
                    <a:pt x="567135" y="323589"/>
                  </a:cubicBezTo>
                  <a:lnTo>
                    <a:pt x="567135" y="353910"/>
                  </a:lnTo>
                  <a:cubicBezTo>
                    <a:pt x="567135" y="359512"/>
                    <a:pt x="562589" y="364047"/>
                    <a:pt x="556974" y="364047"/>
                  </a:cubicBezTo>
                  <a:cubicBezTo>
                    <a:pt x="551358" y="364047"/>
                    <a:pt x="546812" y="359512"/>
                    <a:pt x="546812" y="353910"/>
                  </a:cubicBezTo>
                  <a:lnTo>
                    <a:pt x="546812" y="323589"/>
                  </a:lnTo>
                  <a:cubicBezTo>
                    <a:pt x="546812" y="317987"/>
                    <a:pt x="551358" y="313452"/>
                    <a:pt x="556974" y="313452"/>
                  </a:cubicBezTo>
                  <a:close/>
                  <a:moveTo>
                    <a:pt x="50631" y="273018"/>
                  </a:moveTo>
                  <a:cubicBezTo>
                    <a:pt x="56227" y="273018"/>
                    <a:pt x="60757" y="277553"/>
                    <a:pt x="60757" y="283155"/>
                  </a:cubicBezTo>
                  <a:lnTo>
                    <a:pt x="60757" y="313476"/>
                  </a:lnTo>
                  <a:cubicBezTo>
                    <a:pt x="60757" y="319078"/>
                    <a:pt x="56227" y="323613"/>
                    <a:pt x="50631" y="323613"/>
                  </a:cubicBezTo>
                  <a:cubicBezTo>
                    <a:pt x="45035" y="323613"/>
                    <a:pt x="40505" y="319078"/>
                    <a:pt x="40505" y="313476"/>
                  </a:cubicBezTo>
                  <a:lnTo>
                    <a:pt x="40505" y="283155"/>
                  </a:lnTo>
                  <a:cubicBezTo>
                    <a:pt x="40505" y="277553"/>
                    <a:pt x="45035" y="273018"/>
                    <a:pt x="50631" y="273018"/>
                  </a:cubicBezTo>
                  <a:close/>
                  <a:moveTo>
                    <a:pt x="556974" y="242745"/>
                  </a:moveTo>
                  <a:cubicBezTo>
                    <a:pt x="562589" y="242745"/>
                    <a:pt x="567135" y="247274"/>
                    <a:pt x="567135" y="252779"/>
                  </a:cubicBezTo>
                  <a:lnTo>
                    <a:pt x="567135" y="283147"/>
                  </a:lnTo>
                  <a:cubicBezTo>
                    <a:pt x="567135" y="288741"/>
                    <a:pt x="562589" y="293270"/>
                    <a:pt x="556974" y="293270"/>
                  </a:cubicBezTo>
                  <a:cubicBezTo>
                    <a:pt x="551358" y="293270"/>
                    <a:pt x="546812" y="288741"/>
                    <a:pt x="546812" y="283147"/>
                  </a:cubicBezTo>
                  <a:lnTo>
                    <a:pt x="546812" y="252779"/>
                  </a:lnTo>
                  <a:cubicBezTo>
                    <a:pt x="546812" y="247274"/>
                    <a:pt x="551358" y="242745"/>
                    <a:pt x="556974" y="242745"/>
                  </a:cubicBezTo>
                  <a:close/>
                  <a:moveTo>
                    <a:pt x="329944" y="171888"/>
                  </a:moveTo>
                  <a:cubicBezTo>
                    <a:pt x="301283" y="171888"/>
                    <a:pt x="272711" y="186372"/>
                    <a:pt x="254997" y="208944"/>
                  </a:cubicBezTo>
                  <a:cubicBezTo>
                    <a:pt x="266391" y="219963"/>
                    <a:pt x="273423" y="235425"/>
                    <a:pt x="273423" y="252753"/>
                  </a:cubicBezTo>
                  <a:cubicBezTo>
                    <a:pt x="273423" y="258351"/>
                    <a:pt x="268883" y="262883"/>
                    <a:pt x="263275" y="262883"/>
                  </a:cubicBezTo>
                  <a:cubicBezTo>
                    <a:pt x="257668" y="262883"/>
                    <a:pt x="253128" y="258351"/>
                    <a:pt x="253128" y="252753"/>
                  </a:cubicBezTo>
                  <a:cubicBezTo>
                    <a:pt x="253128" y="230093"/>
                    <a:pt x="235415" y="212320"/>
                    <a:pt x="212628" y="212320"/>
                  </a:cubicBezTo>
                  <a:cubicBezTo>
                    <a:pt x="189841" y="212320"/>
                    <a:pt x="173196" y="228671"/>
                    <a:pt x="173196" y="251153"/>
                  </a:cubicBezTo>
                  <a:lnTo>
                    <a:pt x="173374" y="254619"/>
                  </a:lnTo>
                  <a:cubicBezTo>
                    <a:pt x="173285" y="256041"/>
                    <a:pt x="173196" y="256752"/>
                    <a:pt x="173196" y="257552"/>
                  </a:cubicBezTo>
                  <a:lnTo>
                    <a:pt x="173196" y="263950"/>
                  </a:lnTo>
                  <a:lnTo>
                    <a:pt x="167499" y="266704"/>
                  </a:lnTo>
                  <a:cubicBezTo>
                    <a:pt x="145336" y="277279"/>
                    <a:pt x="131628" y="300206"/>
                    <a:pt x="131628" y="326420"/>
                  </a:cubicBezTo>
                  <a:cubicBezTo>
                    <a:pt x="131628" y="363920"/>
                    <a:pt x="159667" y="394311"/>
                    <a:pt x="194114" y="394311"/>
                  </a:cubicBezTo>
                  <a:lnTo>
                    <a:pt x="418777" y="394311"/>
                  </a:lnTo>
                  <a:cubicBezTo>
                    <a:pt x="433553" y="394311"/>
                    <a:pt x="446637" y="389068"/>
                    <a:pt x="456606" y="380182"/>
                  </a:cubicBezTo>
                  <a:cubicBezTo>
                    <a:pt x="457141" y="379027"/>
                    <a:pt x="457764" y="377961"/>
                    <a:pt x="458654" y="377072"/>
                  </a:cubicBezTo>
                  <a:cubicBezTo>
                    <a:pt x="459544" y="376272"/>
                    <a:pt x="460523" y="375739"/>
                    <a:pt x="461502" y="375206"/>
                  </a:cubicBezTo>
                  <a:cubicBezTo>
                    <a:pt x="470581" y="364809"/>
                    <a:pt x="476011" y="350857"/>
                    <a:pt x="475922" y="335129"/>
                  </a:cubicBezTo>
                  <a:cubicBezTo>
                    <a:pt x="475922" y="306959"/>
                    <a:pt x="459277" y="283055"/>
                    <a:pt x="435689" y="275591"/>
                  </a:cubicBezTo>
                  <a:cubicBezTo>
                    <a:pt x="435155" y="275680"/>
                    <a:pt x="434621" y="275946"/>
                    <a:pt x="433998" y="275946"/>
                  </a:cubicBezTo>
                  <a:cubicBezTo>
                    <a:pt x="433286" y="275946"/>
                    <a:pt x="432485" y="275857"/>
                    <a:pt x="431773" y="275680"/>
                  </a:cubicBezTo>
                  <a:cubicBezTo>
                    <a:pt x="425809" y="274258"/>
                    <a:pt x="407829" y="271148"/>
                    <a:pt x="396435" y="272925"/>
                  </a:cubicBezTo>
                  <a:cubicBezTo>
                    <a:pt x="391006" y="273725"/>
                    <a:pt x="385754" y="269992"/>
                    <a:pt x="384953" y="264394"/>
                  </a:cubicBezTo>
                  <a:cubicBezTo>
                    <a:pt x="384063" y="258884"/>
                    <a:pt x="387890" y="253730"/>
                    <a:pt x="393409" y="252931"/>
                  </a:cubicBezTo>
                  <a:cubicBezTo>
                    <a:pt x="402132" y="251598"/>
                    <a:pt x="412457" y="252220"/>
                    <a:pt x="420824" y="253286"/>
                  </a:cubicBezTo>
                  <a:cubicBezTo>
                    <a:pt x="414950" y="207522"/>
                    <a:pt x="376230" y="171888"/>
                    <a:pt x="329944" y="171888"/>
                  </a:cubicBezTo>
                  <a:close/>
                  <a:moveTo>
                    <a:pt x="329944" y="151716"/>
                  </a:moveTo>
                  <a:cubicBezTo>
                    <a:pt x="368397" y="151716"/>
                    <a:pt x="402577" y="171799"/>
                    <a:pt x="422693" y="202190"/>
                  </a:cubicBezTo>
                  <a:lnTo>
                    <a:pt x="449575" y="187350"/>
                  </a:lnTo>
                  <a:cubicBezTo>
                    <a:pt x="454470" y="184595"/>
                    <a:pt x="460612" y="186372"/>
                    <a:pt x="463371" y="191260"/>
                  </a:cubicBezTo>
                  <a:cubicBezTo>
                    <a:pt x="466042" y="196147"/>
                    <a:pt x="464350" y="202279"/>
                    <a:pt x="459455" y="205034"/>
                  </a:cubicBezTo>
                  <a:lnTo>
                    <a:pt x="432396" y="219963"/>
                  </a:lnTo>
                  <a:cubicBezTo>
                    <a:pt x="437202" y="231248"/>
                    <a:pt x="440496" y="243245"/>
                    <a:pt x="441475" y="255952"/>
                  </a:cubicBezTo>
                  <a:cubicBezTo>
                    <a:pt x="473608" y="265905"/>
                    <a:pt x="496216" y="297895"/>
                    <a:pt x="496216" y="335129"/>
                  </a:cubicBezTo>
                  <a:cubicBezTo>
                    <a:pt x="496216" y="354056"/>
                    <a:pt x="490342" y="371029"/>
                    <a:pt x="480283" y="384359"/>
                  </a:cubicBezTo>
                  <a:lnTo>
                    <a:pt x="487849" y="391912"/>
                  </a:lnTo>
                  <a:cubicBezTo>
                    <a:pt x="491766" y="395822"/>
                    <a:pt x="491766" y="402220"/>
                    <a:pt x="487849" y="406219"/>
                  </a:cubicBezTo>
                  <a:cubicBezTo>
                    <a:pt x="485891" y="408174"/>
                    <a:pt x="483310" y="409151"/>
                    <a:pt x="480639" y="409151"/>
                  </a:cubicBezTo>
                  <a:cubicBezTo>
                    <a:pt x="478058" y="409151"/>
                    <a:pt x="475477" y="408174"/>
                    <a:pt x="473519" y="406219"/>
                  </a:cubicBezTo>
                  <a:lnTo>
                    <a:pt x="466131" y="398754"/>
                  </a:lnTo>
                  <a:cubicBezTo>
                    <a:pt x="453135" y="408707"/>
                    <a:pt x="436935" y="414572"/>
                    <a:pt x="418777" y="414572"/>
                  </a:cubicBezTo>
                  <a:lnTo>
                    <a:pt x="194114" y="414572"/>
                  </a:lnTo>
                  <a:cubicBezTo>
                    <a:pt x="174531" y="414572"/>
                    <a:pt x="156640" y="407285"/>
                    <a:pt x="142487" y="395200"/>
                  </a:cubicBezTo>
                  <a:cubicBezTo>
                    <a:pt x="141597" y="395378"/>
                    <a:pt x="140796" y="395555"/>
                    <a:pt x="139995" y="395555"/>
                  </a:cubicBezTo>
                  <a:cubicBezTo>
                    <a:pt x="136702" y="395555"/>
                    <a:pt x="133497" y="393956"/>
                    <a:pt x="131539" y="391023"/>
                  </a:cubicBezTo>
                  <a:cubicBezTo>
                    <a:pt x="129848" y="388446"/>
                    <a:pt x="129581" y="385336"/>
                    <a:pt x="130382" y="382581"/>
                  </a:cubicBezTo>
                  <a:cubicBezTo>
                    <a:pt x="118544" y="367297"/>
                    <a:pt x="111423" y="347747"/>
                    <a:pt x="111423" y="326420"/>
                  </a:cubicBezTo>
                  <a:cubicBezTo>
                    <a:pt x="111423" y="294607"/>
                    <a:pt x="127178" y="266527"/>
                    <a:pt x="152991" y="251509"/>
                  </a:cubicBezTo>
                  <a:lnTo>
                    <a:pt x="152991" y="251153"/>
                  </a:lnTo>
                  <a:cubicBezTo>
                    <a:pt x="152991" y="238801"/>
                    <a:pt x="156462" y="227605"/>
                    <a:pt x="162515" y="218274"/>
                  </a:cubicBezTo>
                  <a:lnTo>
                    <a:pt x="145870" y="207877"/>
                  </a:lnTo>
                  <a:cubicBezTo>
                    <a:pt x="141152" y="204945"/>
                    <a:pt x="139728" y="198724"/>
                    <a:pt x="142665" y="193926"/>
                  </a:cubicBezTo>
                  <a:cubicBezTo>
                    <a:pt x="145603" y="189216"/>
                    <a:pt x="151923" y="187794"/>
                    <a:pt x="156640" y="190727"/>
                  </a:cubicBezTo>
                  <a:lnTo>
                    <a:pt x="176846" y="203345"/>
                  </a:lnTo>
                  <a:cubicBezTo>
                    <a:pt x="186726" y="196325"/>
                    <a:pt x="199009" y="192149"/>
                    <a:pt x="212628" y="192149"/>
                  </a:cubicBezTo>
                  <a:cubicBezTo>
                    <a:pt x="220728" y="192149"/>
                    <a:pt x="230430" y="192682"/>
                    <a:pt x="239332" y="195881"/>
                  </a:cubicBezTo>
                  <a:cubicBezTo>
                    <a:pt x="260961" y="168422"/>
                    <a:pt x="294874" y="151716"/>
                    <a:pt x="329944" y="151716"/>
                  </a:cubicBezTo>
                  <a:close/>
                  <a:moveTo>
                    <a:pt x="482874" y="86459"/>
                  </a:moveTo>
                  <a:lnTo>
                    <a:pt x="520339" y="101836"/>
                  </a:lnTo>
                  <a:cubicBezTo>
                    <a:pt x="521585" y="102369"/>
                    <a:pt x="522564" y="103080"/>
                    <a:pt x="523454" y="103969"/>
                  </a:cubicBezTo>
                  <a:cubicBezTo>
                    <a:pt x="532442" y="95970"/>
                    <a:pt x="544100" y="90992"/>
                    <a:pt x="557003" y="90992"/>
                  </a:cubicBezTo>
                  <a:cubicBezTo>
                    <a:pt x="584858" y="90992"/>
                    <a:pt x="607639" y="113658"/>
                    <a:pt x="607639" y="141567"/>
                  </a:cubicBezTo>
                  <a:cubicBezTo>
                    <a:pt x="607639" y="166010"/>
                    <a:pt x="590197" y="186364"/>
                    <a:pt x="567148" y="191075"/>
                  </a:cubicBezTo>
                  <a:lnTo>
                    <a:pt x="567148" y="222451"/>
                  </a:lnTo>
                  <a:cubicBezTo>
                    <a:pt x="567148" y="228051"/>
                    <a:pt x="562610" y="232584"/>
                    <a:pt x="557003" y="232584"/>
                  </a:cubicBezTo>
                  <a:cubicBezTo>
                    <a:pt x="551397" y="232584"/>
                    <a:pt x="546858" y="228051"/>
                    <a:pt x="546858" y="222451"/>
                  </a:cubicBezTo>
                  <a:lnTo>
                    <a:pt x="546858" y="191075"/>
                  </a:lnTo>
                  <a:cubicBezTo>
                    <a:pt x="535023" y="188675"/>
                    <a:pt x="524789" y="181920"/>
                    <a:pt x="517491" y="172765"/>
                  </a:cubicBezTo>
                  <a:lnTo>
                    <a:pt x="494888" y="185387"/>
                  </a:lnTo>
                  <a:cubicBezTo>
                    <a:pt x="493286" y="186187"/>
                    <a:pt x="491595" y="186631"/>
                    <a:pt x="489904" y="186631"/>
                  </a:cubicBezTo>
                  <a:cubicBezTo>
                    <a:pt x="486344" y="186631"/>
                    <a:pt x="482963" y="184765"/>
                    <a:pt x="481094" y="181387"/>
                  </a:cubicBezTo>
                  <a:cubicBezTo>
                    <a:pt x="478335" y="176587"/>
                    <a:pt x="480115" y="170365"/>
                    <a:pt x="485010" y="167699"/>
                  </a:cubicBezTo>
                  <a:lnTo>
                    <a:pt x="508325" y="154722"/>
                  </a:lnTo>
                  <a:cubicBezTo>
                    <a:pt x="507168" y="150544"/>
                    <a:pt x="506367" y="146189"/>
                    <a:pt x="506367" y="141567"/>
                  </a:cubicBezTo>
                  <a:cubicBezTo>
                    <a:pt x="506367" y="133834"/>
                    <a:pt x="508236" y="126635"/>
                    <a:pt x="511351" y="120057"/>
                  </a:cubicBezTo>
                  <a:lnTo>
                    <a:pt x="475220" y="105125"/>
                  </a:lnTo>
                  <a:cubicBezTo>
                    <a:pt x="469970" y="102992"/>
                    <a:pt x="467567" y="97125"/>
                    <a:pt x="469703" y="91970"/>
                  </a:cubicBezTo>
                  <a:cubicBezTo>
                    <a:pt x="471839" y="86815"/>
                    <a:pt x="477712" y="84326"/>
                    <a:pt x="482874" y="86459"/>
                  </a:cubicBezTo>
                  <a:close/>
                  <a:moveTo>
                    <a:pt x="124765" y="86459"/>
                  </a:moveTo>
                  <a:cubicBezTo>
                    <a:pt x="129927" y="84326"/>
                    <a:pt x="135800" y="86815"/>
                    <a:pt x="137936" y="91970"/>
                  </a:cubicBezTo>
                  <a:cubicBezTo>
                    <a:pt x="140072" y="97125"/>
                    <a:pt x="137580" y="102992"/>
                    <a:pt x="132419" y="105125"/>
                  </a:cubicBezTo>
                  <a:lnTo>
                    <a:pt x="96288" y="120057"/>
                  </a:lnTo>
                  <a:cubicBezTo>
                    <a:pt x="99403" y="126635"/>
                    <a:pt x="101272" y="133834"/>
                    <a:pt x="101272" y="141567"/>
                  </a:cubicBezTo>
                  <a:cubicBezTo>
                    <a:pt x="101272" y="146189"/>
                    <a:pt x="100382" y="150633"/>
                    <a:pt x="99225" y="154900"/>
                  </a:cubicBezTo>
                  <a:lnTo>
                    <a:pt x="122274" y="169299"/>
                  </a:lnTo>
                  <a:cubicBezTo>
                    <a:pt x="126990" y="172232"/>
                    <a:pt x="128414" y="178454"/>
                    <a:pt x="125477" y="183254"/>
                  </a:cubicBezTo>
                  <a:cubicBezTo>
                    <a:pt x="123519" y="186276"/>
                    <a:pt x="120227" y="187964"/>
                    <a:pt x="116845" y="187964"/>
                  </a:cubicBezTo>
                  <a:cubicBezTo>
                    <a:pt x="115065" y="187964"/>
                    <a:pt x="113196" y="187520"/>
                    <a:pt x="111506" y="186453"/>
                  </a:cubicBezTo>
                  <a:lnTo>
                    <a:pt x="89970" y="172943"/>
                  </a:lnTo>
                  <a:cubicBezTo>
                    <a:pt x="82672" y="182009"/>
                    <a:pt x="72528" y="188675"/>
                    <a:pt x="60781" y="191075"/>
                  </a:cubicBezTo>
                  <a:lnTo>
                    <a:pt x="60781" y="222451"/>
                  </a:lnTo>
                  <a:cubicBezTo>
                    <a:pt x="60781" y="228051"/>
                    <a:pt x="56242" y="232584"/>
                    <a:pt x="50636" y="232584"/>
                  </a:cubicBezTo>
                  <a:cubicBezTo>
                    <a:pt x="45029" y="232584"/>
                    <a:pt x="40491" y="228051"/>
                    <a:pt x="40491" y="222451"/>
                  </a:cubicBezTo>
                  <a:lnTo>
                    <a:pt x="40491" y="191075"/>
                  </a:lnTo>
                  <a:cubicBezTo>
                    <a:pt x="17442" y="186364"/>
                    <a:pt x="0" y="166010"/>
                    <a:pt x="0" y="141567"/>
                  </a:cubicBezTo>
                  <a:cubicBezTo>
                    <a:pt x="0" y="113658"/>
                    <a:pt x="22692" y="90992"/>
                    <a:pt x="50636" y="90992"/>
                  </a:cubicBezTo>
                  <a:cubicBezTo>
                    <a:pt x="63539" y="90992"/>
                    <a:pt x="75197" y="95970"/>
                    <a:pt x="84185" y="103969"/>
                  </a:cubicBezTo>
                  <a:cubicBezTo>
                    <a:pt x="85075" y="103080"/>
                    <a:pt x="86054" y="102369"/>
                    <a:pt x="87300" y="101836"/>
                  </a:cubicBezTo>
                  <a:close/>
                  <a:moveTo>
                    <a:pt x="408024" y="55605"/>
                  </a:moveTo>
                  <a:lnTo>
                    <a:pt x="436061" y="67171"/>
                  </a:lnTo>
                  <a:cubicBezTo>
                    <a:pt x="441223" y="69306"/>
                    <a:pt x="443715" y="75266"/>
                    <a:pt x="441579" y="80426"/>
                  </a:cubicBezTo>
                  <a:cubicBezTo>
                    <a:pt x="439977" y="84341"/>
                    <a:pt x="436150" y="86654"/>
                    <a:pt x="432234" y="86654"/>
                  </a:cubicBezTo>
                  <a:cubicBezTo>
                    <a:pt x="430898" y="86654"/>
                    <a:pt x="429652" y="86476"/>
                    <a:pt x="428317" y="85942"/>
                  </a:cubicBezTo>
                  <a:lnTo>
                    <a:pt x="400281" y="74377"/>
                  </a:lnTo>
                  <a:cubicBezTo>
                    <a:pt x="395118" y="72242"/>
                    <a:pt x="392626" y="66281"/>
                    <a:pt x="394762" y="61121"/>
                  </a:cubicBezTo>
                  <a:cubicBezTo>
                    <a:pt x="396899" y="55961"/>
                    <a:pt x="402773" y="53559"/>
                    <a:pt x="408024" y="55605"/>
                  </a:cubicBezTo>
                  <a:close/>
                  <a:moveTo>
                    <a:pt x="199615" y="55605"/>
                  </a:moveTo>
                  <a:cubicBezTo>
                    <a:pt x="204777" y="53559"/>
                    <a:pt x="210741" y="55961"/>
                    <a:pt x="212877" y="61121"/>
                  </a:cubicBezTo>
                  <a:cubicBezTo>
                    <a:pt x="215013" y="66281"/>
                    <a:pt x="212521" y="72242"/>
                    <a:pt x="207358" y="74377"/>
                  </a:cubicBezTo>
                  <a:lnTo>
                    <a:pt x="179233" y="85942"/>
                  </a:lnTo>
                  <a:cubicBezTo>
                    <a:pt x="177987" y="86476"/>
                    <a:pt x="176651" y="86654"/>
                    <a:pt x="175405" y="86654"/>
                  </a:cubicBezTo>
                  <a:cubicBezTo>
                    <a:pt x="171400" y="86654"/>
                    <a:pt x="167662" y="84341"/>
                    <a:pt x="166060" y="80426"/>
                  </a:cubicBezTo>
                  <a:cubicBezTo>
                    <a:pt x="163924" y="75266"/>
                    <a:pt x="166327" y="69306"/>
                    <a:pt x="171578" y="67171"/>
                  </a:cubicBezTo>
                  <a:close/>
                  <a:moveTo>
                    <a:pt x="303785" y="0"/>
                  </a:moveTo>
                  <a:cubicBezTo>
                    <a:pt x="325231" y="0"/>
                    <a:pt x="343474" y="13418"/>
                    <a:pt x="350860" y="32166"/>
                  </a:cubicBezTo>
                  <a:lnTo>
                    <a:pt x="370526" y="40253"/>
                  </a:lnTo>
                  <a:cubicBezTo>
                    <a:pt x="375688" y="42385"/>
                    <a:pt x="378090" y="48339"/>
                    <a:pt x="376044" y="53492"/>
                  </a:cubicBezTo>
                  <a:cubicBezTo>
                    <a:pt x="374353" y="57402"/>
                    <a:pt x="370615" y="59712"/>
                    <a:pt x="366611" y="59712"/>
                  </a:cubicBezTo>
                  <a:cubicBezTo>
                    <a:pt x="365365" y="59712"/>
                    <a:pt x="364030" y="59446"/>
                    <a:pt x="362784" y="59001"/>
                  </a:cubicBezTo>
                  <a:lnTo>
                    <a:pt x="353974" y="55358"/>
                  </a:lnTo>
                  <a:cubicBezTo>
                    <a:pt x="351483" y="80949"/>
                    <a:pt x="330125" y="101120"/>
                    <a:pt x="303785" y="101120"/>
                  </a:cubicBezTo>
                  <a:cubicBezTo>
                    <a:pt x="277533" y="101120"/>
                    <a:pt x="256176" y="80949"/>
                    <a:pt x="253684" y="55358"/>
                  </a:cubicBezTo>
                  <a:lnTo>
                    <a:pt x="244874" y="59001"/>
                  </a:lnTo>
                  <a:cubicBezTo>
                    <a:pt x="243628" y="59446"/>
                    <a:pt x="242294" y="59712"/>
                    <a:pt x="240959" y="59712"/>
                  </a:cubicBezTo>
                  <a:cubicBezTo>
                    <a:pt x="237043" y="59712"/>
                    <a:pt x="233217" y="57402"/>
                    <a:pt x="231615" y="53492"/>
                  </a:cubicBezTo>
                  <a:cubicBezTo>
                    <a:pt x="229479" y="48339"/>
                    <a:pt x="231971" y="42385"/>
                    <a:pt x="237132" y="40253"/>
                  </a:cubicBezTo>
                  <a:lnTo>
                    <a:pt x="256799" y="32166"/>
                  </a:lnTo>
                  <a:cubicBezTo>
                    <a:pt x="264185" y="13418"/>
                    <a:pt x="282427" y="0"/>
                    <a:pt x="303785" y="0"/>
                  </a:cubicBezTo>
                  <a:close/>
                </a:path>
              </a:pathLst>
            </a:custGeom>
            <a:solidFill>
              <a:srgbClr val="F2F2F2"/>
            </a:solidFill>
            <a:ln>
              <a:noFill/>
            </a:ln>
          </p:spPr>
        </p:sp>
      </p:grpSp>
      <p:sp>
        <p:nvSpPr>
          <p:cNvPr id="23" name="文本框 22"/>
          <p:cNvSpPr txBox="1"/>
          <p:nvPr/>
        </p:nvSpPr>
        <p:spPr>
          <a:xfrm>
            <a:off x="6062796" y="3224383"/>
            <a:ext cx="1786525" cy="369332"/>
          </a:xfrm>
          <a:prstGeom prst="rect">
            <a:avLst/>
          </a:prstGeom>
          <a:noFill/>
        </p:spPr>
        <p:txBody>
          <a:bodyPr wrap="square" rtlCol="0">
            <a:spAutoFit/>
          </a:bodyPr>
          <a:lstStyle/>
          <a:p>
            <a:r>
              <a:rPr lang="en-US" altLang="zh-CN" sz="1800" b="1" dirty="0" smtClean="0">
                <a:solidFill>
                  <a:srgbClr val="D13E3E"/>
                </a:solidFill>
                <a:latin typeface="微软雅黑" panose="020B0503020204020204" pitchFamily="34" charset="-122"/>
                <a:ea typeface="微软雅黑" panose="020B0503020204020204" pitchFamily="34" charset="-122"/>
              </a:rPr>
              <a:t>PaaS CRM</a:t>
            </a:r>
            <a:endParaRPr lang="zh-CN" altLang="en-US" sz="1800" b="1" dirty="0" smtClean="0">
              <a:solidFill>
                <a:srgbClr val="D13E3E"/>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5"/>
            <a:ext cx="764399" cy="493161"/>
          </a:xfrm>
          <a:prstGeom prst="rect">
            <a:avLst/>
          </a:prstGeom>
        </p:spPr>
      </p:pic>
    </p:spTree>
    <p:extLst>
      <p:ext uri="{BB962C8B-B14F-4D97-AF65-F5344CB8AC3E}">
        <p14:creationId xmlns:p14="http://schemas.microsoft.com/office/powerpoint/2010/main" val="333390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梯形 3"/>
          <p:cNvSpPr/>
          <p:nvPr/>
        </p:nvSpPr>
        <p:spPr>
          <a:xfrm>
            <a:off x="1460500" y="788224"/>
            <a:ext cx="7683500" cy="5148497"/>
          </a:xfrm>
          <a:custGeom>
            <a:avLst/>
            <a:gdLst>
              <a:gd name="connsiteX0" fmla="*/ 0 w 5059017"/>
              <a:gd name="connsiteY0" fmla="*/ 5143500 h 5143500"/>
              <a:gd name="connsiteX1" fmla="*/ 1048279 w 5059017"/>
              <a:gd name="connsiteY1" fmla="*/ 0 h 5143500"/>
              <a:gd name="connsiteX2" fmla="*/ 4010738 w 5059017"/>
              <a:gd name="connsiteY2" fmla="*/ 0 h 5143500"/>
              <a:gd name="connsiteX3" fmla="*/ 5059017 w 5059017"/>
              <a:gd name="connsiteY3" fmla="*/ 5143500 h 5143500"/>
              <a:gd name="connsiteX4" fmla="*/ 0 w 5059017"/>
              <a:gd name="connsiteY4" fmla="*/ 5143500 h 5143500"/>
              <a:gd name="connsiteX0" fmla="*/ 0 w 5064286"/>
              <a:gd name="connsiteY0" fmla="*/ 5143500 h 5143500"/>
              <a:gd name="connsiteX1" fmla="*/ 1048279 w 5064286"/>
              <a:gd name="connsiteY1" fmla="*/ 0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1868715 w 5064286"/>
              <a:gd name="connsiteY1" fmla="*/ 9993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2048635 w 5064286"/>
              <a:gd name="connsiteY1" fmla="*/ 9993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2437263 w 5064286"/>
              <a:gd name="connsiteY1" fmla="*/ 9993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2563207 w 5064286"/>
              <a:gd name="connsiteY1" fmla="*/ 19986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8497 h 5148497"/>
              <a:gd name="connsiteX1" fmla="*/ 2721537 w 5064286"/>
              <a:gd name="connsiteY1" fmla="*/ 0 h 5148497"/>
              <a:gd name="connsiteX2" fmla="*/ 5064286 w 5064286"/>
              <a:gd name="connsiteY2" fmla="*/ 4997 h 5148497"/>
              <a:gd name="connsiteX3" fmla="*/ 5059017 w 5064286"/>
              <a:gd name="connsiteY3" fmla="*/ 5148497 h 5148497"/>
              <a:gd name="connsiteX4" fmla="*/ 0 w 5064286"/>
              <a:gd name="connsiteY4" fmla="*/ 5148497 h 5148497"/>
              <a:gd name="connsiteX0" fmla="*/ 0 w 5064286"/>
              <a:gd name="connsiteY0" fmla="*/ 5148497 h 5148497"/>
              <a:gd name="connsiteX1" fmla="*/ 2804300 w 5064286"/>
              <a:gd name="connsiteY1" fmla="*/ 0 h 5148497"/>
              <a:gd name="connsiteX2" fmla="*/ 5064286 w 5064286"/>
              <a:gd name="connsiteY2" fmla="*/ 4997 h 5148497"/>
              <a:gd name="connsiteX3" fmla="*/ 5059017 w 5064286"/>
              <a:gd name="connsiteY3" fmla="*/ 5148497 h 5148497"/>
              <a:gd name="connsiteX4" fmla="*/ 0 w 5064286"/>
              <a:gd name="connsiteY4" fmla="*/ 5148497 h 5148497"/>
              <a:gd name="connsiteX0" fmla="*/ 0 w 5232473"/>
              <a:gd name="connsiteY0" fmla="*/ 5148497 h 5148497"/>
              <a:gd name="connsiteX1" fmla="*/ 2972487 w 5232473"/>
              <a:gd name="connsiteY1" fmla="*/ 0 h 5148497"/>
              <a:gd name="connsiteX2" fmla="*/ 5232473 w 5232473"/>
              <a:gd name="connsiteY2" fmla="*/ 4997 h 5148497"/>
              <a:gd name="connsiteX3" fmla="*/ 5227204 w 5232473"/>
              <a:gd name="connsiteY3" fmla="*/ 5148497 h 5148497"/>
              <a:gd name="connsiteX4" fmla="*/ 0 w 5232473"/>
              <a:gd name="connsiteY4" fmla="*/ 5148497 h 514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473" h="5148497">
                <a:moveTo>
                  <a:pt x="0" y="5148497"/>
                </a:moveTo>
                <a:lnTo>
                  <a:pt x="2972487" y="0"/>
                </a:lnTo>
                <a:lnTo>
                  <a:pt x="5232473" y="4997"/>
                </a:lnTo>
                <a:cubicBezTo>
                  <a:pt x="5230717" y="1719497"/>
                  <a:pt x="5228960" y="3433997"/>
                  <a:pt x="5227204" y="5148497"/>
                </a:cubicBezTo>
                <a:lnTo>
                  <a:pt x="0" y="5148497"/>
                </a:lnTo>
                <a:close/>
              </a:path>
            </a:pathLst>
          </a:cu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圆角矩形 1"/>
          <p:cNvSpPr/>
          <p:nvPr/>
        </p:nvSpPr>
        <p:spPr>
          <a:xfrm>
            <a:off x="5383369" y="2171271"/>
            <a:ext cx="2535288" cy="810470"/>
          </a:xfrm>
          <a:prstGeom prst="roundRect">
            <a:avLst>
              <a:gd name="adj" fmla="val 15727"/>
            </a:avLst>
          </a:prstGeom>
          <a:solidFill>
            <a:srgbClr val="D13E3E">
              <a:alpha val="30000"/>
            </a:srgb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9" name="图表 68"/>
          <p:cNvGraphicFramePr/>
          <p:nvPr>
            <p:extLst>
              <p:ext uri="{D42A27DB-BD31-4B8C-83A1-F6EECF244321}">
                <p14:modId xmlns:p14="http://schemas.microsoft.com/office/powerpoint/2010/main" val="639794550"/>
              </p:ext>
            </p:extLst>
          </p:nvPr>
        </p:nvGraphicFramePr>
        <p:xfrm>
          <a:off x="4653504" y="1104172"/>
          <a:ext cx="4332792" cy="20482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图表 89"/>
          <p:cNvGraphicFramePr/>
          <p:nvPr>
            <p:extLst>
              <p:ext uri="{D42A27DB-BD31-4B8C-83A1-F6EECF244321}">
                <p14:modId xmlns:p14="http://schemas.microsoft.com/office/powerpoint/2010/main" val="3782150811"/>
              </p:ext>
            </p:extLst>
          </p:nvPr>
        </p:nvGraphicFramePr>
        <p:xfrm>
          <a:off x="3488547" y="3392526"/>
          <a:ext cx="5487937" cy="1591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p:nvPr>
            <p:extLst/>
          </p:nvPr>
        </p:nvGraphicFramePr>
        <p:xfrm>
          <a:off x="-143220" y="1319413"/>
          <a:ext cx="5253611" cy="3712405"/>
        </p:xfrm>
        <a:graphic>
          <a:graphicData uri="http://schemas.openxmlformats.org/drawingml/2006/chart">
            <c:chart xmlns:c="http://schemas.openxmlformats.org/drawingml/2006/chart" xmlns:r="http://schemas.openxmlformats.org/officeDocument/2006/relationships" r:id="rId5"/>
          </a:graphicData>
        </a:graphic>
      </p:graphicFrame>
      <p:cxnSp>
        <p:nvCxnSpPr>
          <p:cNvPr id="101" name="直接连接符 100"/>
          <p:cNvCxnSpPr/>
          <p:nvPr/>
        </p:nvCxnSpPr>
        <p:spPr>
          <a:xfrm>
            <a:off x="3598031" y="1139010"/>
            <a:ext cx="1910594" cy="0"/>
          </a:xfrm>
          <a:prstGeom prst="line">
            <a:avLst/>
          </a:prstGeom>
          <a:ln w="15875">
            <a:solidFill>
              <a:srgbClr val="373D4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en-US" altLang="zh-CN" sz="1800" b="1" dirty="0" smtClean="0">
                <a:latin typeface="微软雅黑"/>
                <a:ea typeface="微软雅黑"/>
                <a:cs typeface="微软雅黑"/>
              </a:rPr>
              <a:t>SaaS CRM</a:t>
            </a:r>
            <a:r>
              <a:rPr kumimoji="1" lang="zh-CN" altLang="en-US" sz="1800" b="1" dirty="0" smtClean="0">
                <a:latin typeface="微软雅黑"/>
                <a:ea typeface="微软雅黑"/>
                <a:cs typeface="微软雅黑"/>
              </a:rPr>
              <a:t>企业用户的重要标签：高新技术、中小型</a:t>
            </a:r>
            <a:r>
              <a:rPr kumimoji="1" lang="zh-CN" altLang="en-US" sz="1800" b="1" dirty="0">
                <a:latin typeface="微软雅黑"/>
                <a:ea typeface="微软雅黑"/>
                <a:cs typeface="微软雅黑"/>
              </a:rPr>
              <a:t>民营</a:t>
            </a:r>
            <a:r>
              <a:rPr kumimoji="1" lang="zh-CN" altLang="en-US" sz="1800" b="1" dirty="0" smtClean="0">
                <a:latin typeface="微软雅黑"/>
                <a:ea typeface="微软雅黑"/>
                <a:cs typeface="微软雅黑"/>
              </a:rPr>
              <a:t>企业</a:t>
            </a:r>
            <a:endParaRPr kumimoji="1" lang="zh-CN" altLang="en-US" sz="1800" b="1" dirty="0">
              <a:latin typeface="微软雅黑"/>
              <a:ea typeface="微软雅黑"/>
              <a:cs typeface="微软雅黑"/>
            </a:endParaRPr>
          </a:p>
        </p:txBody>
      </p:sp>
      <p:sp>
        <p:nvSpPr>
          <p:cNvPr id="32" name="文本框 31"/>
          <p:cNvSpPr txBox="1"/>
          <p:nvPr/>
        </p:nvSpPr>
        <p:spPr>
          <a:xfrm>
            <a:off x="264778" y="1000511"/>
            <a:ext cx="3030041" cy="276999"/>
          </a:xfrm>
          <a:prstGeom prst="rect">
            <a:avLst/>
          </a:prstGeom>
          <a:noFill/>
        </p:spPr>
        <p:txBody>
          <a:bodyPr wrap="square" rtlCol="0" anchor="ctr">
            <a:spAutoFit/>
          </a:bodyPr>
          <a:lstStyle/>
          <a:p>
            <a:r>
              <a:rPr lang="zh-CN" altLang="en-US" sz="1200" b="1" dirty="0" smtClean="0">
                <a:latin typeface="微软雅黑" panose="020B0503020204020204" pitchFamily="34" charset="-122"/>
                <a:ea typeface="微软雅黑" panose="020B0503020204020204" pitchFamily="34" charset="-122"/>
              </a:rPr>
              <a:t>制造、</a:t>
            </a:r>
            <a:r>
              <a:rPr lang="en-US" altLang="zh-CN" sz="1200" b="1" dirty="0" smtClean="0">
                <a:latin typeface="微软雅黑" panose="020B0503020204020204" pitchFamily="34" charset="-122"/>
                <a:ea typeface="微软雅黑" panose="020B0503020204020204" pitchFamily="34" charset="-122"/>
              </a:rPr>
              <a:t>TMT</a:t>
            </a:r>
            <a:r>
              <a:rPr lang="zh-CN" altLang="en-US" sz="1200" b="1" dirty="0">
                <a:latin typeface="微软雅黑" panose="020B0503020204020204" pitchFamily="34" charset="-122"/>
                <a:ea typeface="微软雅黑" panose="020B0503020204020204" pitchFamily="34" charset="-122"/>
              </a:rPr>
              <a:t>成为</a:t>
            </a:r>
            <a:r>
              <a:rPr lang="en-US" altLang="zh-CN" sz="1200" b="1" dirty="0" smtClean="0">
                <a:latin typeface="微软雅黑" panose="020B0503020204020204" pitchFamily="34" charset="-122"/>
                <a:ea typeface="微软雅黑" panose="020B0503020204020204" pitchFamily="34" charset="-122"/>
              </a:rPr>
              <a:t>SaaS</a:t>
            </a:r>
            <a:r>
              <a:rPr lang="zh-CN" altLang="en-US" sz="1200" b="1" dirty="0" smtClean="0">
                <a:latin typeface="微软雅黑" panose="020B0503020204020204" pitchFamily="34" charset="-122"/>
                <a:ea typeface="微软雅黑" panose="020B0503020204020204" pitchFamily="34" charset="-122"/>
              </a:rPr>
              <a:t>用户最集中的行业</a:t>
            </a:r>
          </a:p>
        </p:txBody>
      </p:sp>
      <p:grpSp>
        <p:nvGrpSpPr>
          <p:cNvPr id="47" name="组合 46"/>
          <p:cNvGrpSpPr/>
          <p:nvPr/>
        </p:nvGrpSpPr>
        <p:grpSpPr>
          <a:xfrm>
            <a:off x="3124968" y="949279"/>
            <a:ext cx="379463" cy="379463"/>
            <a:chOff x="3124968" y="1824793"/>
            <a:chExt cx="379463" cy="379463"/>
          </a:xfrm>
        </p:grpSpPr>
        <p:sp>
          <p:nvSpPr>
            <p:cNvPr id="34" name="椭圆 33"/>
            <p:cNvSpPr/>
            <p:nvPr/>
          </p:nvSpPr>
          <p:spPr>
            <a:xfrm>
              <a:off x="3124968" y="1824793"/>
              <a:ext cx="379463" cy="379463"/>
            </a:xfrm>
            <a:prstGeom prst="ellipse">
              <a:avLst/>
            </a:prstGeom>
            <a:noFill/>
            <a:ln w="15875">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211902" y="1911727"/>
              <a:ext cx="205594" cy="205595"/>
              <a:chOff x="7087260" y="2190892"/>
              <a:chExt cx="484779" cy="484780"/>
            </a:xfrm>
          </p:grpSpPr>
          <p:sp>
            <p:nvSpPr>
              <p:cNvPr id="36" name="Oval 675"/>
              <p:cNvSpPr>
                <a:spLocks noChangeArrowheads="1"/>
              </p:cNvSpPr>
              <p:nvPr/>
            </p:nvSpPr>
            <p:spPr bwMode="auto">
              <a:xfrm>
                <a:off x="7383707" y="2190892"/>
                <a:ext cx="188332" cy="188332"/>
              </a:xfrm>
              <a:prstGeom prst="ellipse">
                <a:avLst/>
              </a:prstGeom>
              <a:noFill/>
              <a:ln w="15875"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676"/>
              <p:cNvSpPr>
                <a:spLocks noChangeArrowheads="1"/>
              </p:cNvSpPr>
              <p:nvPr/>
            </p:nvSpPr>
            <p:spPr bwMode="auto">
              <a:xfrm>
                <a:off x="7087260" y="2435026"/>
                <a:ext cx="156944" cy="153455"/>
              </a:xfrm>
              <a:prstGeom prst="ellipse">
                <a:avLst/>
              </a:prstGeom>
              <a:noFill/>
              <a:ln w="15875"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677"/>
              <p:cNvSpPr>
                <a:spLocks noChangeArrowheads="1"/>
              </p:cNvSpPr>
              <p:nvPr/>
            </p:nvSpPr>
            <p:spPr bwMode="auto">
              <a:xfrm>
                <a:off x="7394171" y="2550118"/>
                <a:ext cx="122068" cy="125554"/>
              </a:xfrm>
              <a:prstGeom prst="ellipse">
                <a:avLst/>
              </a:prstGeom>
              <a:noFill/>
              <a:ln w="15875"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678"/>
              <p:cNvSpPr>
                <a:spLocks noChangeShapeType="1"/>
              </p:cNvSpPr>
              <p:nvPr/>
            </p:nvSpPr>
            <p:spPr bwMode="auto">
              <a:xfrm flipH="1" flipV="1">
                <a:off x="7237227" y="2543143"/>
                <a:ext cx="156944" cy="62777"/>
              </a:xfrm>
              <a:prstGeom prst="line">
                <a:avLst/>
              </a:prstGeom>
              <a:noFill/>
              <a:ln w="15875"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679"/>
              <p:cNvSpPr>
                <a:spLocks noChangeShapeType="1"/>
              </p:cNvSpPr>
              <p:nvPr/>
            </p:nvSpPr>
            <p:spPr bwMode="auto">
              <a:xfrm flipV="1">
                <a:off x="7230252" y="2347836"/>
                <a:ext cx="170895" cy="108117"/>
              </a:xfrm>
              <a:prstGeom prst="line">
                <a:avLst/>
              </a:prstGeom>
              <a:noFill/>
              <a:ln w="15875"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7" name="组合 66"/>
          <p:cNvGrpSpPr/>
          <p:nvPr/>
        </p:nvGrpSpPr>
        <p:grpSpPr>
          <a:xfrm>
            <a:off x="5810781" y="949279"/>
            <a:ext cx="379463" cy="379463"/>
            <a:chOff x="5895778" y="1000079"/>
            <a:chExt cx="379463" cy="379463"/>
          </a:xfrm>
        </p:grpSpPr>
        <p:sp>
          <p:nvSpPr>
            <p:cNvPr id="49" name="椭圆 48"/>
            <p:cNvSpPr/>
            <p:nvPr/>
          </p:nvSpPr>
          <p:spPr>
            <a:xfrm>
              <a:off x="5895778" y="1000079"/>
              <a:ext cx="379463" cy="379463"/>
            </a:xfrm>
            <a:prstGeom prst="ellipse">
              <a:avLst/>
            </a:prstGeom>
            <a:noFill/>
            <a:ln w="158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6014611" y="1102408"/>
              <a:ext cx="141797" cy="174804"/>
              <a:chOff x="9124031" y="2183917"/>
              <a:chExt cx="404564" cy="498731"/>
            </a:xfrm>
          </p:grpSpPr>
          <p:sp>
            <p:nvSpPr>
              <p:cNvPr id="58" name="Line 223"/>
              <p:cNvSpPr>
                <a:spLocks noChangeShapeType="1"/>
              </p:cNvSpPr>
              <p:nvPr/>
            </p:nvSpPr>
            <p:spPr bwMode="auto">
              <a:xfrm>
                <a:off x="9169369" y="2333886"/>
                <a:ext cx="0" cy="34876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Line 224"/>
              <p:cNvSpPr>
                <a:spLocks noChangeShapeType="1"/>
              </p:cNvSpPr>
              <p:nvPr/>
            </p:nvSpPr>
            <p:spPr bwMode="auto">
              <a:xfrm>
                <a:off x="9483255" y="2183917"/>
                <a:ext cx="0" cy="352251"/>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225"/>
              <p:cNvSpPr>
                <a:spLocks noChangeShapeType="1"/>
              </p:cNvSpPr>
              <p:nvPr/>
            </p:nvSpPr>
            <p:spPr bwMode="auto">
              <a:xfrm>
                <a:off x="9326313" y="2480366"/>
                <a:ext cx="0" cy="20228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Line 226"/>
              <p:cNvSpPr>
                <a:spLocks noChangeShapeType="1"/>
              </p:cNvSpPr>
              <p:nvPr/>
            </p:nvSpPr>
            <p:spPr bwMode="auto">
              <a:xfrm>
                <a:off x="9326313" y="2183917"/>
                <a:ext cx="0" cy="20228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227"/>
              <p:cNvSpPr>
                <a:spLocks noChangeArrowheads="1"/>
              </p:cNvSpPr>
              <p:nvPr/>
            </p:nvSpPr>
            <p:spPr bwMode="auto">
              <a:xfrm>
                <a:off x="9124031" y="2239719"/>
                <a:ext cx="94167" cy="94167"/>
              </a:xfrm>
              <a:prstGeom prst="ellipse">
                <a:avLst/>
              </a:prstGeom>
              <a:noFill/>
              <a:ln w="15875"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228"/>
              <p:cNvSpPr>
                <a:spLocks noChangeArrowheads="1"/>
              </p:cNvSpPr>
              <p:nvPr/>
            </p:nvSpPr>
            <p:spPr bwMode="auto">
              <a:xfrm>
                <a:off x="9434428" y="2536168"/>
                <a:ext cx="94167" cy="90678"/>
              </a:xfrm>
              <a:prstGeom prst="ellipse">
                <a:avLst/>
              </a:prstGeom>
              <a:noFill/>
              <a:ln w="15875"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Line 230"/>
              <p:cNvSpPr>
                <a:spLocks noChangeShapeType="1"/>
              </p:cNvSpPr>
              <p:nvPr/>
            </p:nvSpPr>
            <p:spPr bwMode="auto">
              <a:xfrm>
                <a:off x="9169369" y="2183917"/>
                <a:ext cx="0" cy="5580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Line 231"/>
              <p:cNvSpPr>
                <a:spLocks noChangeShapeType="1"/>
              </p:cNvSpPr>
              <p:nvPr/>
            </p:nvSpPr>
            <p:spPr bwMode="auto">
              <a:xfrm>
                <a:off x="9483255" y="2626846"/>
                <a:ext cx="0" cy="5580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7" name="组合 86"/>
          <p:cNvGrpSpPr/>
          <p:nvPr/>
        </p:nvGrpSpPr>
        <p:grpSpPr>
          <a:xfrm>
            <a:off x="3979122" y="3101222"/>
            <a:ext cx="379463" cy="379463"/>
            <a:chOff x="4262592" y="2923422"/>
            <a:chExt cx="379463" cy="379463"/>
          </a:xfrm>
        </p:grpSpPr>
        <p:sp>
          <p:nvSpPr>
            <p:cNvPr id="73" name="椭圆 72"/>
            <p:cNvSpPr/>
            <p:nvPr/>
          </p:nvSpPr>
          <p:spPr>
            <a:xfrm>
              <a:off x="4262592" y="2923422"/>
              <a:ext cx="379463" cy="379463"/>
            </a:xfrm>
            <a:prstGeom prst="ellipse">
              <a:avLst/>
            </a:prstGeom>
            <a:noFill/>
            <a:ln w="158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4356809" y="3030008"/>
              <a:ext cx="191029" cy="166291"/>
              <a:chOff x="3093935" y="3219742"/>
              <a:chExt cx="484780" cy="422003"/>
            </a:xfrm>
          </p:grpSpPr>
          <p:sp>
            <p:nvSpPr>
              <p:cNvPr id="84" name="Freeform 16"/>
              <p:cNvSpPr>
                <a:spLocks/>
              </p:cNvSpPr>
              <p:nvPr/>
            </p:nvSpPr>
            <p:spPr bwMode="auto">
              <a:xfrm>
                <a:off x="3093935" y="3219742"/>
                <a:ext cx="484780" cy="422003"/>
              </a:xfrm>
              <a:custGeom>
                <a:avLst/>
                <a:gdLst>
                  <a:gd name="T0" fmla="*/ 0 w 139"/>
                  <a:gd name="T1" fmla="*/ 121 h 121"/>
                  <a:gd name="T2" fmla="*/ 47 w 139"/>
                  <a:gd name="T3" fmla="*/ 103 h 121"/>
                  <a:gd name="T4" fmla="*/ 92 w 139"/>
                  <a:gd name="T5" fmla="*/ 121 h 121"/>
                  <a:gd name="T6" fmla="*/ 139 w 139"/>
                  <a:gd name="T7" fmla="*/ 103 h 121"/>
                  <a:gd name="T8" fmla="*/ 139 w 139"/>
                  <a:gd name="T9" fmla="*/ 0 h 121"/>
                  <a:gd name="T10" fmla="*/ 92 w 139"/>
                  <a:gd name="T11" fmla="*/ 18 h 121"/>
                  <a:gd name="T12" fmla="*/ 47 w 139"/>
                  <a:gd name="T13" fmla="*/ 0 h 121"/>
                  <a:gd name="T14" fmla="*/ 0 w 139"/>
                  <a:gd name="T15" fmla="*/ 18 h 121"/>
                  <a:gd name="T16" fmla="*/ 0 w 13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1">
                    <a:moveTo>
                      <a:pt x="0" y="121"/>
                    </a:moveTo>
                    <a:lnTo>
                      <a:pt x="47" y="103"/>
                    </a:lnTo>
                    <a:lnTo>
                      <a:pt x="92" y="121"/>
                    </a:lnTo>
                    <a:lnTo>
                      <a:pt x="139" y="103"/>
                    </a:lnTo>
                    <a:lnTo>
                      <a:pt x="139" y="0"/>
                    </a:lnTo>
                    <a:lnTo>
                      <a:pt x="92" y="18"/>
                    </a:lnTo>
                    <a:lnTo>
                      <a:pt x="47" y="0"/>
                    </a:lnTo>
                    <a:lnTo>
                      <a:pt x="0" y="18"/>
                    </a:lnTo>
                    <a:lnTo>
                      <a:pt x="0" y="121"/>
                    </a:lnTo>
                    <a:close/>
                  </a:path>
                </a:pathLst>
              </a:custGeom>
              <a:noFill/>
              <a:ln w="15875"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Line 17"/>
              <p:cNvSpPr>
                <a:spLocks noChangeShapeType="1"/>
              </p:cNvSpPr>
              <p:nvPr/>
            </p:nvSpPr>
            <p:spPr bwMode="auto">
              <a:xfrm>
                <a:off x="3257852" y="3219742"/>
                <a:ext cx="0" cy="359226"/>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Line 18"/>
              <p:cNvSpPr>
                <a:spLocks noChangeShapeType="1"/>
              </p:cNvSpPr>
              <p:nvPr/>
            </p:nvSpPr>
            <p:spPr bwMode="auto">
              <a:xfrm>
                <a:off x="3414796" y="3282519"/>
                <a:ext cx="0" cy="359226"/>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矩形 90"/>
          <p:cNvSpPr/>
          <p:nvPr/>
        </p:nvSpPr>
        <p:spPr>
          <a:xfrm>
            <a:off x="3859985" y="4436019"/>
            <a:ext cx="576287"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4902179" y="4224404"/>
            <a:ext cx="576287"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5944373" y="3810735"/>
            <a:ext cx="576287"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986567" y="4399220"/>
            <a:ext cx="576287"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028759" y="4550319"/>
            <a:ext cx="576287"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p:cNvCxnSpPr/>
          <p:nvPr/>
        </p:nvCxnSpPr>
        <p:spPr>
          <a:xfrm flipV="1">
            <a:off x="4364016" y="1347535"/>
            <a:ext cx="1433425" cy="1702826"/>
          </a:xfrm>
          <a:prstGeom prst="line">
            <a:avLst/>
          </a:prstGeom>
          <a:ln w="15875">
            <a:solidFill>
              <a:srgbClr val="F2F2F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508625" y="1139010"/>
            <a:ext cx="193566" cy="0"/>
          </a:xfrm>
          <a:prstGeom prst="line">
            <a:avLst/>
          </a:prstGeom>
          <a:ln w="15875">
            <a:solidFill>
              <a:srgbClr val="F2F2F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5915925" y="4886325"/>
            <a:ext cx="2977250" cy="200055"/>
          </a:xfrm>
          <a:prstGeom prst="rect">
            <a:avLst/>
          </a:prstGeom>
          <a:noFill/>
        </p:spPr>
        <p:txBody>
          <a:bodyPr wrap="square" rtlCol="0">
            <a:spAutoFit/>
          </a:bodyPr>
          <a:lstStyle/>
          <a:p>
            <a:pPr algn="r"/>
            <a:r>
              <a:rPr lang="zh-CN" altLang="en-US" sz="700" dirty="0" smtClean="0">
                <a:solidFill>
                  <a:srgbClr val="F2F2F2"/>
                </a:solidFill>
                <a:latin typeface="微软雅黑" panose="020B0503020204020204" pitchFamily="34" charset="-122"/>
                <a:ea typeface="微软雅黑" panose="020B0503020204020204" pitchFamily="34" charset="-122"/>
              </a:rPr>
              <a:t>数据来源：移动信息化研究中心，</a:t>
            </a:r>
            <a:r>
              <a:rPr lang="en-US" altLang="zh-CN" sz="700" dirty="0" smtClean="0">
                <a:solidFill>
                  <a:srgbClr val="F2F2F2"/>
                </a:solidFill>
                <a:latin typeface="微软雅黑" panose="020B0503020204020204" pitchFamily="34" charset="-122"/>
                <a:ea typeface="微软雅黑" panose="020B0503020204020204" pitchFamily="34" charset="-122"/>
              </a:rPr>
              <a:t>2017/07</a:t>
            </a:r>
            <a:endParaRPr lang="zh-CN" altLang="en-US" sz="700" dirty="0" smtClean="0">
              <a:solidFill>
                <a:srgbClr val="F2F2F2"/>
              </a:solidFill>
              <a:latin typeface="微软雅黑" panose="020B0503020204020204" pitchFamily="34" charset="-122"/>
              <a:ea typeface="微软雅黑" panose="020B0503020204020204" pitchFamily="34" charset="-122"/>
            </a:endParaRPr>
          </a:p>
        </p:txBody>
      </p:sp>
      <p:pic>
        <p:nvPicPr>
          <p:cNvPr id="68" name="图片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56" name="文本框 55"/>
          <p:cNvSpPr txBox="1"/>
          <p:nvPr/>
        </p:nvSpPr>
        <p:spPr>
          <a:xfrm>
            <a:off x="6192759" y="1000511"/>
            <a:ext cx="3010328" cy="276999"/>
          </a:xfrm>
          <a:prstGeom prst="rect">
            <a:avLst/>
          </a:prstGeom>
          <a:noFill/>
        </p:spPr>
        <p:txBody>
          <a:bodyPr wrap="square" rtlCol="0" anchor="ctr">
            <a:spAutoFit/>
          </a:bodyPr>
          <a:lstStyle/>
          <a:p>
            <a:r>
              <a:rPr lang="en-US" altLang="zh-CN" sz="1200" b="1" dirty="0" smtClean="0">
                <a:solidFill>
                  <a:srgbClr val="F2F2F2"/>
                </a:solidFill>
                <a:latin typeface="微软雅黑" panose="020B0503020204020204" pitchFamily="34" charset="-122"/>
                <a:ea typeface="微软雅黑" panose="020B0503020204020204" pitchFamily="34" charset="-122"/>
              </a:rPr>
              <a:t>SaaS</a:t>
            </a:r>
            <a:r>
              <a:rPr lang="zh-CN" altLang="en-US" sz="1200" b="1" dirty="0" smtClean="0">
                <a:solidFill>
                  <a:srgbClr val="F2F2F2"/>
                </a:solidFill>
                <a:latin typeface="微软雅黑" panose="020B0503020204020204" pitchFamily="34" charset="-122"/>
                <a:ea typeface="微软雅黑" panose="020B0503020204020204" pitchFamily="34" charset="-122"/>
              </a:rPr>
              <a:t>企业用户人员规模呈上探态势</a:t>
            </a:r>
            <a:endParaRPr lang="zh-CN" altLang="en-US" sz="1200" b="1" dirty="0">
              <a:solidFill>
                <a:srgbClr val="F2F2F2"/>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4361100" y="3152454"/>
            <a:ext cx="3285462" cy="276999"/>
          </a:xfrm>
          <a:prstGeom prst="rect">
            <a:avLst/>
          </a:prstGeom>
          <a:noFill/>
        </p:spPr>
        <p:txBody>
          <a:bodyPr wrap="square" rtlCol="0" anchor="ctr">
            <a:spAutoFit/>
          </a:bodyPr>
          <a:lstStyle/>
          <a:p>
            <a:r>
              <a:rPr lang="en-US" altLang="zh-CN" sz="1200" b="1" dirty="0" smtClean="0">
                <a:solidFill>
                  <a:srgbClr val="F2F2F2"/>
                </a:solidFill>
                <a:latin typeface="微软雅黑" panose="020B0503020204020204" pitchFamily="34" charset="-122"/>
                <a:ea typeface="微软雅黑" panose="020B0503020204020204" pitchFamily="34" charset="-122"/>
              </a:rPr>
              <a:t>SaaS CRM</a:t>
            </a:r>
            <a:r>
              <a:rPr lang="zh-CN" altLang="en-US" sz="1200" b="1" dirty="0" smtClean="0">
                <a:solidFill>
                  <a:srgbClr val="F2F2F2"/>
                </a:solidFill>
                <a:latin typeface="微软雅黑" panose="020B0503020204020204" pitchFamily="34" charset="-122"/>
                <a:ea typeface="微软雅黑" panose="020B0503020204020204" pitchFamily="34" charset="-122"/>
              </a:rPr>
              <a:t>企业用户以民营企业为主</a:t>
            </a:r>
            <a:endParaRPr lang="zh-CN" altLang="en-US" sz="1200" b="1" dirty="0">
              <a:solidFill>
                <a:srgbClr val="F2F2F2"/>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50825" y="4876800"/>
            <a:ext cx="4249256" cy="215444"/>
          </a:xfrm>
          <a:prstGeom prst="rect">
            <a:avLst/>
          </a:prstGeom>
          <a:noFill/>
        </p:spPr>
        <p:txBody>
          <a:bodyPr wrap="square" rtlCol="0">
            <a:spAutoFit/>
          </a:bodyPr>
          <a:lstStyle/>
          <a:p>
            <a:r>
              <a:rPr lang="zh-CN" altLang="en-US" sz="800" i="1" dirty="0" smtClean="0">
                <a:latin typeface="微软雅黑" panose="020B0503020204020204" pitchFamily="34" charset="-122"/>
                <a:ea typeface="微软雅黑" panose="020B0503020204020204" pitchFamily="34" charset="-122"/>
              </a:rPr>
              <a:t>注：医院包括</a:t>
            </a:r>
            <a:r>
              <a:rPr lang="zh-CN" altLang="en-US" sz="800" i="1" dirty="0">
                <a:latin typeface="微软雅黑" panose="020B0503020204020204" pitchFamily="34" charset="-122"/>
                <a:ea typeface="微软雅黑" panose="020B0503020204020204" pitchFamily="34" charset="-122"/>
              </a:rPr>
              <a:t>社区医院、体检中心等</a:t>
            </a:r>
            <a:endParaRPr lang="zh-CN" altLang="en-US" sz="800" i="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036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extLst>
              <p:ext uri="{D42A27DB-BD31-4B8C-83A1-F6EECF244321}">
                <p14:modId xmlns:p14="http://schemas.microsoft.com/office/powerpoint/2010/main" val="3829010584"/>
              </p:ext>
            </p:extLst>
          </p:nvPr>
        </p:nvGraphicFramePr>
        <p:xfrm>
          <a:off x="5507253" y="2143478"/>
          <a:ext cx="3243600" cy="13326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图表 42"/>
          <p:cNvGraphicFramePr/>
          <p:nvPr>
            <p:extLst>
              <p:ext uri="{D42A27DB-BD31-4B8C-83A1-F6EECF244321}">
                <p14:modId xmlns:p14="http://schemas.microsoft.com/office/powerpoint/2010/main" val="3761188226"/>
              </p:ext>
            </p:extLst>
          </p:nvPr>
        </p:nvGraphicFramePr>
        <p:xfrm>
          <a:off x="4294484" y="3831014"/>
          <a:ext cx="4716505" cy="1051530"/>
        </p:xfrm>
        <a:graphic>
          <a:graphicData uri="http://schemas.openxmlformats.org/drawingml/2006/chart">
            <c:chart xmlns:c="http://schemas.openxmlformats.org/drawingml/2006/chart" xmlns:r="http://schemas.openxmlformats.org/officeDocument/2006/relationships" r:id="rId4"/>
          </a:graphicData>
        </a:graphic>
      </p:graphicFrame>
      <p:sp>
        <p:nvSpPr>
          <p:cNvPr id="13" name="椭圆 12"/>
          <p:cNvSpPr/>
          <p:nvPr/>
        </p:nvSpPr>
        <p:spPr>
          <a:xfrm>
            <a:off x="3311545" y="2000085"/>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948617" y="2000085"/>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29502" y="2763924"/>
            <a:ext cx="1974958" cy="239611"/>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信息获取通道（</a:t>
            </a:r>
            <a:r>
              <a:rPr lang="en-US" altLang="zh-CN" sz="1200" b="1" dirty="0" smtClean="0">
                <a:latin typeface="微软雅黑" panose="020B0503020204020204" pitchFamily="34" charset="-122"/>
                <a:ea typeface="微软雅黑" panose="020B0503020204020204" pitchFamily="34" charset="-122"/>
              </a:rPr>
              <a:t>TOP5</a:t>
            </a:r>
            <a:r>
              <a:rPr lang="zh-CN" altLang="en-US" sz="1200" b="1" dirty="0" smtClean="0">
                <a:latin typeface="微软雅黑" panose="020B0503020204020204" pitchFamily="34" charset="-122"/>
                <a:ea typeface="微软雅黑" panose="020B0503020204020204" pitchFamily="34" charset="-122"/>
              </a:rPr>
              <a:t>）</a:t>
            </a:r>
          </a:p>
        </p:txBody>
      </p:sp>
      <p:sp>
        <p:nvSpPr>
          <p:cNvPr id="37" name="文本框 36"/>
          <p:cNvSpPr txBox="1"/>
          <p:nvPr/>
        </p:nvSpPr>
        <p:spPr>
          <a:xfrm>
            <a:off x="5609014" y="2066706"/>
            <a:ext cx="1134738" cy="246221"/>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采购渠道</a:t>
            </a:r>
          </a:p>
        </p:txBody>
      </p:sp>
      <p:sp>
        <p:nvSpPr>
          <p:cNvPr id="38" name="文本框 37"/>
          <p:cNvSpPr txBox="1"/>
          <p:nvPr/>
        </p:nvSpPr>
        <p:spPr>
          <a:xfrm>
            <a:off x="2425803" y="2769539"/>
            <a:ext cx="2146197" cy="239611"/>
          </a:xfrm>
          <a:prstGeom prst="rect">
            <a:avLst/>
          </a:prstGeom>
          <a:noFill/>
        </p:spPr>
        <p:txBody>
          <a:bodyPr wrap="square" rtlCol="0" anchor="ctr">
            <a:noAutofit/>
          </a:bodyPr>
          <a:lstStyle/>
          <a:p>
            <a:pPr algn="ctr"/>
            <a:r>
              <a:rPr lang="zh-CN" altLang="en-US" sz="1200" b="1" dirty="0" smtClean="0">
                <a:latin typeface="微软雅黑" panose="020B0503020204020204" pitchFamily="34" charset="-122"/>
                <a:ea typeface="微软雅黑" panose="020B0503020204020204" pitchFamily="34" charset="-122"/>
              </a:rPr>
              <a:t>选型</a:t>
            </a:r>
            <a:r>
              <a:rPr lang="zh-CN" altLang="en-US" sz="1200" b="1" dirty="0">
                <a:latin typeface="微软雅黑" panose="020B0503020204020204" pitchFamily="34" charset="-122"/>
                <a:ea typeface="微软雅黑" panose="020B0503020204020204" pitchFamily="34" charset="-122"/>
              </a:rPr>
              <a:t>关注</a:t>
            </a:r>
            <a:r>
              <a:rPr lang="zh-CN" altLang="en-US" sz="1200" b="1" dirty="0" smtClean="0">
                <a:latin typeface="微软雅黑" panose="020B0503020204020204" pitchFamily="34" charset="-122"/>
                <a:ea typeface="微软雅黑" panose="020B0503020204020204" pitchFamily="34" charset="-122"/>
              </a:rPr>
              <a:t>要素（</a:t>
            </a:r>
            <a:r>
              <a:rPr lang="en-US" altLang="zh-CN" sz="1200" b="1" dirty="0" smtClean="0">
                <a:latin typeface="微软雅黑" panose="020B0503020204020204" pitchFamily="34" charset="-122"/>
                <a:ea typeface="微软雅黑" panose="020B0503020204020204" pitchFamily="34" charset="-122"/>
              </a:rPr>
              <a:t>TOP5</a:t>
            </a:r>
            <a:r>
              <a:rPr lang="zh-CN" altLang="en-US" sz="1200" b="1" dirty="0" smtClean="0">
                <a:latin typeface="微软雅黑" panose="020B0503020204020204" pitchFamily="34" charset="-122"/>
                <a:ea typeface="微软雅黑" panose="020B0503020204020204" pitchFamily="34" charset="-122"/>
              </a:rPr>
              <a:t>）</a:t>
            </a:r>
          </a:p>
        </p:txBody>
      </p:sp>
      <p:sp>
        <p:nvSpPr>
          <p:cNvPr id="39" name="文本框 38"/>
          <p:cNvSpPr txBox="1"/>
          <p:nvPr/>
        </p:nvSpPr>
        <p:spPr>
          <a:xfrm>
            <a:off x="5609014" y="3619303"/>
            <a:ext cx="2803601" cy="226873"/>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规划和部署阶段的困难（</a:t>
            </a:r>
            <a:r>
              <a:rPr lang="en-US" altLang="zh-CN" sz="1200" b="1" dirty="0" smtClean="0">
                <a:latin typeface="微软雅黑" panose="020B0503020204020204" pitchFamily="34" charset="-122"/>
                <a:ea typeface="微软雅黑" panose="020B0503020204020204" pitchFamily="34" charset="-122"/>
              </a:rPr>
              <a:t>TOP3</a:t>
            </a:r>
            <a:r>
              <a:rPr lang="zh-CN" altLang="en-US" sz="1200" b="1" dirty="0" smtClean="0">
                <a:latin typeface="微软雅黑" panose="020B0503020204020204" pitchFamily="34" charset="-122"/>
                <a:ea typeface="微软雅黑" panose="020B0503020204020204" pitchFamily="34" charset="-122"/>
              </a:rPr>
              <a:t>）</a:t>
            </a:r>
          </a:p>
        </p:txBody>
      </p:sp>
      <p:cxnSp>
        <p:nvCxnSpPr>
          <p:cNvPr id="10" name="直接连接符 9"/>
          <p:cNvCxnSpPr/>
          <p:nvPr/>
        </p:nvCxnSpPr>
        <p:spPr>
          <a:xfrm>
            <a:off x="1595589" y="2189816"/>
            <a:ext cx="1627080"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779884" y="2189816"/>
            <a:ext cx="1080000"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138348" y="2480238"/>
            <a:ext cx="0" cy="995913"/>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燕尾形 57"/>
          <p:cNvSpPr/>
          <p:nvPr/>
        </p:nvSpPr>
        <p:spPr>
          <a:xfrm rot="10800000" flipH="1" flipV="1">
            <a:off x="2317267" y="2067415"/>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燕尾形 60"/>
          <p:cNvSpPr/>
          <p:nvPr/>
        </p:nvSpPr>
        <p:spPr>
          <a:xfrm rot="10800000" flipH="1" flipV="1">
            <a:off x="4212274" y="2067416"/>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燕尾形 63"/>
          <p:cNvSpPr/>
          <p:nvPr/>
        </p:nvSpPr>
        <p:spPr>
          <a:xfrm rot="16200000" flipH="1" flipV="1">
            <a:off x="5030738" y="2840678"/>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2" name="直接连接符 21"/>
          <p:cNvCxnSpPr/>
          <p:nvPr/>
        </p:nvCxnSpPr>
        <p:spPr>
          <a:xfrm>
            <a:off x="5138348" y="4040372"/>
            <a:ext cx="0" cy="1389417"/>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燕尾形 24"/>
          <p:cNvSpPr/>
          <p:nvPr/>
        </p:nvSpPr>
        <p:spPr>
          <a:xfrm rot="16200000" flipH="1" flipV="1">
            <a:off x="5030738" y="4402723"/>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rot="16200000" flipH="1" flipV="1">
            <a:off x="1266779" y="2445275"/>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rot="16200000" flipH="1" flipV="1">
            <a:off x="3448700" y="2495475"/>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rot="10800000" flipH="1" flipV="1">
            <a:off x="5457052" y="2066706"/>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rot="10800000" flipH="1" flipV="1">
            <a:off x="5457052" y="3621466"/>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文本框 3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en-US" altLang="zh-CN" sz="1800" b="1" dirty="0" smtClean="0">
                <a:latin typeface="微软雅黑"/>
                <a:ea typeface="微软雅黑"/>
                <a:cs typeface="微软雅黑"/>
              </a:rPr>
              <a:t>SaaS CRM</a:t>
            </a:r>
            <a:r>
              <a:rPr kumimoji="1" lang="zh-CN" altLang="en-US" sz="1800" b="1" dirty="0">
                <a:latin typeface="微软雅黑"/>
                <a:ea typeface="微软雅黑"/>
                <a:cs typeface="微软雅黑"/>
              </a:rPr>
              <a:t>的</a:t>
            </a:r>
            <a:r>
              <a:rPr kumimoji="1" lang="zh-CN" altLang="en-US" sz="1800" b="1" dirty="0" smtClean="0">
                <a:latin typeface="微软雅黑"/>
                <a:ea typeface="微软雅黑"/>
                <a:cs typeface="微软雅黑"/>
              </a:rPr>
              <a:t>互联网化程度较高</a:t>
            </a:r>
            <a:endParaRPr kumimoji="1" lang="zh-CN" altLang="en-US" sz="1800" b="1" dirty="0">
              <a:latin typeface="微软雅黑"/>
              <a:ea typeface="微软雅黑"/>
              <a:cs typeface="微软雅黑"/>
            </a:endParaRPr>
          </a:p>
        </p:txBody>
      </p:sp>
      <p:graphicFrame>
        <p:nvGraphicFramePr>
          <p:cNvPr id="16" name="图表 15"/>
          <p:cNvGraphicFramePr/>
          <p:nvPr>
            <p:extLst>
              <p:ext uri="{D42A27DB-BD31-4B8C-83A1-F6EECF244321}">
                <p14:modId xmlns:p14="http://schemas.microsoft.com/office/powerpoint/2010/main" val="4016393026"/>
              </p:ext>
            </p:extLst>
          </p:nvPr>
        </p:nvGraphicFramePr>
        <p:xfrm>
          <a:off x="2309990" y="3028152"/>
          <a:ext cx="2232000" cy="1848648"/>
        </p:xfrm>
        <a:graphic>
          <a:graphicData uri="http://schemas.openxmlformats.org/drawingml/2006/chart">
            <c:chart xmlns:c="http://schemas.openxmlformats.org/drawingml/2006/chart" xmlns:r="http://schemas.openxmlformats.org/officeDocument/2006/relationships" r:id="rId5"/>
          </a:graphicData>
        </a:graphic>
      </p:graphicFrame>
      <p:grpSp>
        <p:nvGrpSpPr>
          <p:cNvPr id="45" name="组合 44"/>
          <p:cNvGrpSpPr/>
          <p:nvPr/>
        </p:nvGrpSpPr>
        <p:grpSpPr>
          <a:xfrm>
            <a:off x="1127250" y="2000085"/>
            <a:ext cx="379463" cy="379463"/>
            <a:chOff x="1127250" y="920907"/>
            <a:chExt cx="379463" cy="379463"/>
          </a:xfrm>
        </p:grpSpPr>
        <p:sp>
          <p:nvSpPr>
            <p:cNvPr id="5" name="椭圆 4"/>
            <p:cNvSpPr/>
            <p:nvPr/>
          </p:nvSpPr>
          <p:spPr>
            <a:xfrm>
              <a:off x="1127250" y="920907"/>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235165" y="1028099"/>
              <a:ext cx="163632" cy="165079"/>
              <a:chOff x="9085666" y="1280624"/>
              <a:chExt cx="394103" cy="397589"/>
            </a:xfrm>
          </p:grpSpPr>
          <p:sp>
            <p:nvSpPr>
              <p:cNvPr id="67" name="Freeform 658"/>
              <p:cNvSpPr>
                <a:spLocks/>
              </p:cNvSpPr>
              <p:nvPr/>
            </p:nvSpPr>
            <p:spPr bwMode="auto">
              <a:xfrm>
                <a:off x="9137982" y="1280624"/>
                <a:ext cx="341787" cy="341787"/>
              </a:xfrm>
              <a:custGeom>
                <a:avLst/>
                <a:gdLst>
                  <a:gd name="T0" fmla="*/ 175 w 175"/>
                  <a:gd name="T1" fmla="*/ 175 h 175"/>
                  <a:gd name="T2" fmla="*/ 0 w 175"/>
                  <a:gd name="T3" fmla="*/ 0 h 175"/>
                </a:gdLst>
                <a:ahLst/>
                <a:cxnLst>
                  <a:cxn ang="0">
                    <a:pos x="T0" y="T1"/>
                  </a:cxn>
                  <a:cxn ang="0">
                    <a:pos x="T2" y="T3"/>
                  </a:cxn>
                </a:cxnLst>
                <a:rect l="0" t="0" r="r" b="b"/>
                <a:pathLst>
                  <a:path w="175" h="175">
                    <a:moveTo>
                      <a:pt x="175" y="175"/>
                    </a:moveTo>
                    <a:cubicBezTo>
                      <a:pt x="175" y="78"/>
                      <a:pt x="97" y="0"/>
                      <a:pt x="0" y="0"/>
                    </a:cubicBezTo>
                  </a:path>
                </a:pathLst>
              </a:cu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9"/>
              <p:cNvSpPr>
                <a:spLocks/>
              </p:cNvSpPr>
              <p:nvPr/>
            </p:nvSpPr>
            <p:spPr bwMode="auto">
              <a:xfrm>
                <a:off x="9137982" y="1367814"/>
                <a:ext cx="254597" cy="254597"/>
              </a:xfrm>
              <a:custGeom>
                <a:avLst/>
                <a:gdLst>
                  <a:gd name="T0" fmla="*/ 130 w 130"/>
                  <a:gd name="T1" fmla="*/ 130 h 130"/>
                  <a:gd name="T2" fmla="*/ 0 w 130"/>
                  <a:gd name="T3" fmla="*/ 0 h 130"/>
                </a:gdLst>
                <a:ahLst/>
                <a:cxnLst>
                  <a:cxn ang="0">
                    <a:pos x="T0" y="T1"/>
                  </a:cxn>
                  <a:cxn ang="0">
                    <a:pos x="T2" y="T3"/>
                  </a:cxn>
                </a:cxnLst>
                <a:rect l="0" t="0" r="r" b="b"/>
                <a:pathLst>
                  <a:path w="130" h="130">
                    <a:moveTo>
                      <a:pt x="130" y="130"/>
                    </a:moveTo>
                    <a:cubicBezTo>
                      <a:pt x="130" y="58"/>
                      <a:pt x="72" y="0"/>
                      <a:pt x="0" y="0"/>
                    </a:cubicBezTo>
                  </a:path>
                </a:pathLst>
              </a:cu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0"/>
              <p:cNvSpPr>
                <a:spLocks/>
              </p:cNvSpPr>
              <p:nvPr/>
            </p:nvSpPr>
            <p:spPr bwMode="auto">
              <a:xfrm>
                <a:off x="9137982" y="1458492"/>
                <a:ext cx="167406" cy="163919"/>
              </a:xfrm>
              <a:custGeom>
                <a:avLst/>
                <a:gdLst>
                  <a:gd name="T0" fmla="*/ 85 w 85"/>
                  <a:gd name="T1" fmla="*/ 85 h 85"/>
                  <a:gd name="T2" fmla="*/ 0 w 85"/>
                  <a:gd name="T3" fmla="*/ 0 h 85"/>
                </a:gdLst>
                <a:ahLst/>
                <a:cxnLst>
                  <a:cxn ang="0">
                    <a:pos x="T0" y="T1"/>
                  </a:cxn>
                  <a:cxn ang="0">
                    <a:pos x="T2" y="T3"/>
                  </a:cxn>
                </a:cxnLst>
                <a:rect l="0" t="0" r="r" b="b"/>
                <a:pathLst>
                  <a:path w="85" h="85">
                    <a:moveTo>
                      <a:pt x="85" y="85"/>
                    </a:moveTo>
                    <a:cubicBezTo>
                      <a:pt x="85" y="38"/>
                      <a:pt x="47" y="0"/>
                      <a:pt x="0" y="0"/>
                    </a:cubicBezTo>
                  </a:path>
                </a:pathLst>
              </a:cu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Oval 661"/>
              <p:cNvSpPr>
                <a:spLocks noChangeArrowheads="1"/>
              </p:cNvSpPr>
              <p:nvPr/>
            </p:nvSpPr>
            <p:spPr bwMode="auto">
              <a:xfrm>
                <a:off x="9085666" y="1566609"/>
                <a:ext cx="108117" cy="111604"/>
              </a:xfrm>
              <a:prstGeom prst="ellipse">
                <a:avLst/>
              </a:pr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1" name="组合 70"/>
          <p:cNvGrpSpPr/>
          <p:nvPr/>
        </p:nvGrpSpPr>
        <p:grpSpPr>
          <a:xfrm>
            <a:off x="3429531" y="2096615"/>
            <a:ext cx="143491" cy="186403"/>
            <a:chOff x="9235520" y="3176827"/>
            <a:chExt cx="372176" cy="483479"/>
          </a:xfrm>
        </p:grpSpPr>
        <p:sp>
          <p:nvSpPr>
            <p:cNvPr id="72" name="Freeform 466"/>
            <p:cNvSpPr>
              <a:spLocks/>
            </p:cNvSpPr>
            <p:nvPr/>
          </p:nvSpPr>
          <p:spPr bwMode="auto">
            <a:xfrm>
              <a:off x="9235520" y="3239435"/>
              <a:ext cx="302610" cy="420871"/>
            </a:xfrm>
            <a:custGeom>
              <a:avLst/>
              <a:gdLst>
                <a:gd name="T0" fmla="*/ 26 w 87"/>
                <a:gd name="T1" fmla="*/ 0 h 121"/>
                <a:gd name="T2" fmla="*/ 87 w 87"/>
                <a:gd name="T3" fmla="*/ 0 h 121"/>
                <a:gd name="T4" fmla="*/ 87 w 87"/>
                <a:gd name="T5" fmla="*/ 121 h 121"/>
                <a:gd name="T6" fmla="*/ 0 w 87"/>
                <a:gd name="T7" fmla="*/ 121 h 121"/>
                <a:gd name="T8" fmla="*/ 0 w 87"/>
                <a:gd name="T9" fmla="*/ 27 h 121"/>
                <a:gd name="T10" fmla="*/ 26 w 87"/>
                <a:gd name="T11" fmla="*/ 0 h 121"/>
              </a:gdLst>
              <a:ahLst/>
              <a:cxnLst>
                <a:cxn ang="0">
                  <a:pos x="T0" y="T1"/>
                </a:cxn>
                <a:cxn ang="0">
                  <a:pos x="T2" y="T3"/>
                </a:cxn>
                <a:cxn ang="0">
                  <a:pos x="T4" y="T5"/>
                </a:cxn>
                <a:cxn ang="0">
                  <a:pos x="T6" y="T7"/>
                </a:cxn>
                <a:cxn ang="0">
                  <a:pos x="T8" y="T9"/>
                </a:cxn>
                <a:cxn ang="0">
                  <a:pos x="T10" y="T11"/>
                </a:cxn>
              </a:cxnLst>
              <a:rect l="0" t="0" r="r" b="b"/>
              <a:pathLst>
                <a:path w="87" h="121">
                  <a:moveTo>
                    <a:pt x="26" y="0"/>
                  </a:moveTo>
                  <a:lnTo>
                    <a:pt x="87" y="0"/>
                  </a:lnTo>
                  <a:lnTo>
                    <a:pt x="87" y="121"/>
                  </a:lnTo>
                  <a:lnTo>
                    <a:pt x="0" y="121"/>
                  </a:lnTo>
                  <a:lnTo>
                    <a:pt x="0" y="27"/>
                  </a:lnTo>
                  <a:lnTo>
                    <a:pt x="26" y="0"/>
                  </a:lnTo>
                  <a:close/>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67"/>
            <p:cNvSpPr>
              <a:spLocks/>
            </p:cNvSpPr>
            <p:nvPr/>
          </p:nvSpPr>
          <p:spPr bwMode="auto">
            <a:xfrm>
              <a:off x="9357261" y="3176827"/>
              <a:ext cx="250435" cy="420871"/>
            </a:xfrm>
            <a:custGeom>
              <a:avLst/>
              <a:gdLst>
                <a:gd name="T0" fmla="*/ 0 w 72"/>
                <a:gd name="T1" fmla="*/ 11 h 121"/>
                <a:gd name="T2" fmla="*/ 12 w 72"/>
                <a:gd name="T3" fmla="*/ 0 h 121"/>
                <a:gd name="T4" fmla="*/ 72 w 72"/>
                <a:gd name="T5" fmla="*/ 0 h 121"/>
                <a:gd name="T6" fmla="*/ 72 w 72"/>
                <a:gd name="T7" fmla="*/ 121 h 121"/>
                <a:gd name="T8" fmla="*/ 56 w 72"/>
                <a:gd name="T9" fmla="*/ 121 h 121"/>
              </a:gdLst>
              <a:ahLst/>
              <a:cxnLst>
                <a:cxn ang="0">
                  <a:pos x="T0" y="T1"/>
                </a:cxn>
                <a:cxn ang="0">
                  <a:pos x="T2" y="T3"/>
                </a:cxn>
                <a:cxn ang="0">
                  <a:pos x="T4" y="T5"/>
                </a:cxn>
                <a:cxn ang="0">
                  <a:pos x="T6" y="T7"/>
                </a:cxn>
                <a:cxn ang="0">
                  <a:pos x="T8" y="T9"/>
                </a:cxn>
              </a:cxnLst>
              <a:rect l="0" t="0" r="r" b="b"/>
              <a:pathLst>
                <a:path w="72" h="121">
                  <a:moveTo>
                    <a:pt x="0" y="11"/>
                  </a:moveTo>
                  <a:lnTo>
                    <a:pt x="12" y="0"/>
                  </a:lnTo>
                  <a:lnTo>
                    <a:pt x="72" y="0"/>
                  </a:lnTo>
                  <a:lnTo>
                    <a:pt x="72" y="121"/>
                  </a:lnTo>
                  <a:lnTo>
                    <a:pt x="56" y="121"/>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68"/>
            <p:cNvSpPr>
              <a:spLocks/>
            </p:cNvSpPr>
            <p:nvPr/>
          </p:nvSpPr>
          <p:spPr bwMode="auto">
            <a:xfrm>
              <a:off x="9235520" y="3239435"/>
              <a:ext cx="90435" cy="93914"/>
            </a:xfrm>
            <a:custGeom>
              <a:avLst/>
              <a:gdLst>
                <a:gd name="T0" fmla="*/ 0 w 26"/>
                <a:gd name="T1" fmla="*/ 27 h 27"/>
                <a:gd name="T2" fmla="*/ 26 w 26"/>
                <a:gd name="T3" fmla="*/ 27 h 27"/>
                <a:gd name="T4" fmla="*/ 26 w 26"/>
                <a:gd name="T5" fmla="*/ 0 h 27"/>
              </a:gdLst>
              <a:ahLst/>
              <a:cxnLst>
                <a:cxn ang="0">
                  <a:pos x="T0" y="T1"/>
                </a:cxn>
                <a:cxn ang="0">
                  <a:pos x="T2" y="T3"/>
                </a:cxn>
                <a:cxn ang="0">
                  <a:pos x="T4" y="T5"/>
                </a:cxn>
              </a:cxnLst>
              <a:rect l="0" t="0" r="r" b="b"/>
              <a:pathLst>
                <a:path w="26" h="27">
                  <a:moveTo>
                    <a:pt x="0" y="27"/>
                  </a:moveTo>
                  <a:lnTo>
                    <a:pt x="26" y="27"/>
                  </a:lnTo>
                  <a:lnTo>
                    <a:pt x="26" y="0"/>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5" name="组合 74"/>
          <p:cNvGrpSpPr/>
          <p:nvPr/>
        </p:nvGrpSpPr>
        <p:grpSpPr>
          <a:xfrm>
            <a:off x="5065202" y="2105698"/>
            <a:ext cx="146293" cy="168237"/>
            <a:chOff x="8216391" y="2182044"/>
            <a:chExt cx="417391" cy="480002"/>
          </a:xfrm>
        </p:grpSpPr>
        <p:sp>
          <p:nvSpPr>
            <p:cNvPr id="76" name="Freeform 480"/>
            <p:cNvSpPr>
              <a:spLocks/>
            </p:cNvSpPr>
            <p:nvPr/>
          </p:nvSpPr>
          <p:spPr bwMode="auto">
            <a:xfrm>
              <a:off x="8216391" y="2182044"/>
              <a:ext cx="417391" cy="309566"/>
            </a:xfrm>
            <a:custGeom>
              <a:avLst/>
              <a:gdLst>
                <a:gd name="T0" fmla="*/ 0 w 120"/>
                <a:gd name="T1" fmla="*/ 89 h 89"/>
                <a:gd name="T2" fmla="*/ 13 w 120"/>
                <a:gd name="T3" fmla="*/ 0 h 89"/>
                <a:gd name="T4" fmla="*/ 107 w 120"/>
                <a:gd name="T5" fmla="*/ 0 h 89"/>
                <a:gd name="T6" fmla="*/ 120 w 120"/>
                <a:gd name="T7" fmla="*/ 89 h 89"/>
              </a:gdLst>
              <a:ahLst/>
              <a:cxnLst>
                <a:cxn ang="0">
                  <a:pos x="T0" y="T1"/>
                </a:cxn>
                <a:cxn ang="0">
                  <a:pos x="T2" y="T3"/>
                </a:cxn>
                <a:cxn ang="0">
                  <a:pos x="T4" y="T5"/>
                </a:cxn>
                <a:cxn ang="0">
                  <a:pos x="T6" y="T7"/>
                </a:cxn>
              </a:cxnLst>
              <a:rect l="0" t="0" r="r" b="b"/>
              <a:pathLst>
                <a:path w="120" h="89">
                  <a:moveTo>
                    <a:pt x="0" y="89"/>
                  </a:moveTo>
                  <a:lnTo>
                    <a:pt x="13" y="0"/>
                  </a:lnTo>
                  <a:lnTo>
                    <a:pt x="107" y="0"/>
                  </a:lnTo>
                  <a:lnTo>
                    <a:pt x="120" y="89"/>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81"/>
            <p:cNvSpPr>
              <a:spLocks/>
            </p:cNvSpPr>
            <p:nvPr/>
          </p:nvSpPr>
          <p:spPr bwMode="auto">
            <a:xfrm>
              <a:off x="8216391" y="2491610"/>
              <a:ext cx="417391" cy="170436"/>
            </a:xfrm>
            <a:custGeom>
              <a:avLst/>
              <a:gdLst>
                <a:gd name="T0" fmla="*/ 64 w 216"/>
                <a:gd name="T1" fmla="*/ 0 h 88"/>
                <a:gd name="T2" fmla="*/ 108 w 216"/>
                <a:gd name="T3" fmla="*/ 44 h 88"/>
                <a:gd name="T4" fmla="*/ 152 w 216"/>
                <a:gd name="T5" fmla="*/ 0 h 88"/>
                <a:gd name="T6" fmla="*/ 216 w 216"/>
                <a:gd name="T7" fmla="*/ 0 h 88"/>
                <a:gd name="T8" fmla="*/ 216 w 216"/>
                <a:gd name="T9" fmla="*/ 88 h 88"/>
                <a:gd name="T10" fmla="*/ 0 w 216"/>
                <a:gd name="T11" fmla="*/ 88 h 88"/>
                <a:gd name="T12" fmla="*/ 0 w 216"/>
                <a:gd name="T13" fmla="*/ 0 h 88"/>
                <a:gd name="T14" fmla="*/ 64 w 216"/>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88">
                  <a:moveTo>
                    <a:pt x="64" y="0"/>
                  </a:moveTo>
                  <a:cubicBezTo>
                    <a:pt x="64" y="24"/>
                    <a:pt x="84" y="44"/>
                    <a:pt x="108" y="44"/>
                  </a:cubicBezTo>
                  <a:cubicBezTo>
                    <a:pt x="132" y="44"/>
                    <a:pt x="152" y="24"/>
                    <a:pt x="152" y="0"/>
                  </a:cubicBezTo>
                  <a:cubicBezTo>
                    <a:pt x="216" y="0"/>
                    <a:pt x="216" y="0"/>
                    <a:pt x="216" y="0"/>
                  </a:cubicBezTo>
                  <a:cubicBezTo>
                    <a:pt x="216" y="88"/>
                    <a:pt x="216" y="88"/>
                    <a:pt x="216" y="88"/>
                  </a:cubicBezTo>
                  <a:cubicBezTo>
                    <a:pt x="0" y="88"/>
                    <a:pt x="0" y="88"/>
                    <a:pt x="0" y="88"/>
                  </a:cubicBezTo>
                  <a:cubicBezTo>
                    <a:pt x="0" y="0"/>
                    <a:pt x="0" y="0"/>
                    <a:pt x="0" y="0"/>
                  </a:cubicBezTo>
                  <a:lnTo>
                    <a:pt x="64" y="0"/>
                  </a:lnTo>
                  <a:close/>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4948617" y="3543008"/>
            <a:ext cx="379463" cy="379463"/>
            <a:chOff x="4948617" y="3499680"/>
            <a:chExt cx="379463" cy="379463"/>
          </a:xfrm>
        </p:grpSpPr>
        <p:sp>
          <p:nvSpPr>
            <p:cNvPr id="29" name="椭圆 28"/>
            <p:cNvSpPr/>
            <p:nvPr/>
          </p:nvSpPr>
          <p:spPr>
            <a:xfrm>
              <a:off x="4948617" y="3499680"/>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082294" y="3585415"/>
              <a:ext cx="112109" cy="207993"/>
              <a:chOff x="2320739" y="5166392"/>
              <a:chExt cx="264348" cy="490435"/>
            </a:xfrm>
          </p:grpSpPr>
          <p:sp>
            <p:nvSpPr>
              <p:cNvPr id="79" name="Line 526"/>
              <p:cNvSpPr>
                <a:spLocks noChangeShapeType="1"/>
              </p:cNvSpPr>
              <p:nvPr/>
            </p:nvSpPr>
            <p:spPr bwMode="auto">
              <a:xfrm flipV="1">
                <a:off x="2452913" y="5441175"/>
                <a:ext cx="0" cy="215652"/>
              </a:xfrm>
              <a:prstGeom prst="line">
                <a:avLst/>
              </a:prstGeom>
              <a:noFill/>
              <a:ln w="19050"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27"/>
              <p:cNvSpPr>
                <a:spLocks/>
              </p:cNvSpPr>
              <p:nvPr/>
            </p:nvSpPr>
            <p:spPr bwMode="auto">
              <a:xfrm>
                <a:off x="2320739" y="5166392"/>
                <a:ext cx="132174" cy="274784"/>
              </a:xfrm>
              <a:custGeom>
                <a:avLst/>
                <a:gdLst>
                  <a:gd name="T0" fmla="*/ 38 w 38"/>
                  <a:gd name="T1" fmla="*/ 0 h 79"/>
                  <a:gd name="T2" fmla="*/ 15 w 38"/>
                  <a:gd name="T3" fmla="*/ 0 h 79"/>
                  <a:gd name="T4" fmla="*/ 15 w 38"/>
                  <a:gd name="T5" fmla="*/ 9 h 79"/>
                  <a:gd name="T6" fmla="*/ 27 w 38"/>
                  <a:gd name="T7" fmla="*/ 18 h 79"/>
                  <a:gd name="T8" fmla="*/ 22 w 38"/>
                  <a:gd name="T9" fmla="*/ 56 h 79"/>
                  <a:gd name="T10" fmla="*/ 2 w 38"/>
                  <a:gd name="T11" fmla="*/ 65 h 79"/>
                  <a:gd name="T12" fmla="*/ 0 w 38"/>
                  <a:gd name="T13" fmla="*/ 79 h 79"/>
                  <a:gd name="T14" fmla="*/ 38 w 3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9">
                    <a:moveTo>
                      <a:pt x="38" y="0"/>
                    </a:moveTo>
                    <a:lnTo>
                      <a:pt x="15" y="0"/>
                    </a:lnTo>
                    <a:lnTo>
                      <a:pt x="15" y="9"/>
                    </a:lnTo>
                    <a:lnTo>
                      <a:pt x="27" y="18"/>
                    </a:lnTo>
                    <a:lnTo>
                      <a:pt x="22" y="56"/>
                    </a:lnTo>
                    <a:lnTo>
                      <a:pt x="2" y="65"/>
                    </a:lnTo>
                    <a:lnTo>
                      <a:pt x="0" y="79"/>
                    </a:lnTo>
                    <a:lnTo>
                      <a:pt x="38" y="79"/>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28"/>
              <p:cNvSpPr>
                <a:spLocks/>
              </p:cNvSpPr>
              <p:nvPr/>
            </p:nvSpPr>
            <p:spPr bwMode="auto">
              <a:xfrm>
                <a:off x="2452913" y="5166392"/>
                <a:ext cx="132174" cy="274784"/>
              </a:xfrm>
              <a:custGeom>
                <a:avLst/>
                <a:gdLst>
                  <a:gd name="T0" fmla="*/ 0 w 38"/>
                  <a:gd name="T1" fmla="*/ 0 h 79"/>
                  <a:gd name="T2" fmla="*/ 22 w 38"/>
                  <a:gd name="T3" fmla="*/ 0 h 79"/>
                  <a:gd name="T4" fmla="*/ 22 w 38"/>
                  <a:gd name="T5" fmla="*/ 9 h 79"/>
                  <a:gd name="T6" fmla="*/ 11 w 38"/>
                  <a:gd name="T7" fmla="*/ 18 h 79"/>
                  <a:gd name="T8" fmla="*/ 15 w 38"/>
                  <a:gd name="T9" fmla="*/ 56 h 79"/>
                  <a:gd name="T10" fmla="*/ 35 w 38"/>
                  <a:gd name="T11" fmla="*/ 65 h 79"/>
                  <a:gd name="T12" fmla="*/ 38 w 38"/>
                  <a:gd name="T13" fmla="*/ 79 h 79"/>
                  <a:gd name="T14" fmla="*/ 0 w 3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9">
                    <a:moveTo>
                      <a:pt x="0" y="0"/>
                    </a:moveTo>
                    <a:lnTo>
                      <a:pt x="22" y="0"/>
                    </a:lnTo>
                    <a:lnTo>
                      <a:pt x="22" y="9"/>
                    </a:lnTo>
                    <a:lnTo>
                      <a:pt x="11" y="18"/>
                    </a:lnTo>
                    <a:lnTo>
                      <a:pt x="15" y="56"/>
                    </a:lnTo>
                    <a:lnTo>
                      <a:pt x="35" y="65"/>
                    </a:lnTo>
                    <a:lnTo>
                      <a:pt x="38" y="79"/>
                    </a:lnTo>
                    <a:lnTo>
                      <a:pt x="0" y="79"/>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48" name="图片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aphicFrame>
        <p:nvGraphicFramePr>
          <p:cNvPr id="4" name="图表 3"/>
          <p:cNvGraphicFramePr/>
          <p:nvPr>
            <p:extLst>
              <p:ext uri="{D42A27DB-BD31-4B8C-83A1-F6EECF244321}">
                <p14:modId xmlns:p14="http://schemas.microsoft.com/office/powerpoint/2010/main" val="2876280448"/>
              </p:ext>
            </p:extLst>
          </p:nvPr>
        </p:nvGraphicFramePr>
        <p:xfrm>
          <a:off x="404736" y="3028152"/>
          <a:ext cx="2232000" cy="1848648"/>
        </p:xfrm>
        <a:graphic>
          <a:graphicData uri="http://schemas.openxmlformats.org/drawingml/2006/chart">
            <c:chart xmlns:c="http://schemas.openxmlformats.org/drawingml/2006/chart" xmlns:r="http://schemas.openxmlformats.org/officeDocument/2006/relationships" r:id="rId7"/>
          </a:graphicData>
        </a:graphic>
      </p:graphicFrame>
      <p:sp>
        <p:nvSpPr>
          <p:cNvPr id="53" name="文本框 52"/>
          <p:cNvSpPr txBox="1"/>
          <p:nvPr/>
        </p:nvSpPr>
        <p:spPr>
          <a:xfrm>
            <a:off x="5457051" y="4886325"/>
            <a:ext cx="3436124"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
        <p:nvSpPr>
          <p:cNvPr id="50" name="文本框 49"/>
          <p:cNvSpPr txBox="1"/>
          <p:nvPr/>
        </p:nvSpPr>
        <p:spPr>
          <a:xfrm>
            <a:off x="471538" y="3185264"/>
            <a:ext cx="911225" cy="200055"/>
          </a:xfrm>
          <a:prstGeom prst="rect">
            <a:avLst/>
          </a:prstGeom>
          <a:solidFill>
            <a:srgbClr val="F2F2F2"/>
          </a:solid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传统互联网媒体</a:t>
            </a:r>
          </a:p>
        </p:txBody>
      </p:sp>
      <p:sp>
        <p:nvSpPr>
          <p:cNvPr id="51" name="文本框 50"/>
          <p:cNvSpPr txBox="1"/>
          <p:nvPr/>
        </p:nvSpPr>
        <p:spPr>
          <a:xfrm>
            <a:off x="352426" y="675595"/>
            <a:ext cx="8540750" cy="1388269"/>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2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gn="just">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现阶段</a:t>
            </a:r>
            <a:r>
              <a:rPr lang="en-US" altLang="zh-CN" sz="1200" dirty="0" smtClean="0">
                <a:latin typeface="微软雅黑" panose="020B0503020204020204" pitchFamily="34" charset="-122"/>
                <a:ea typeface="微软雅黑" panose="020B0503020204020204" pitchFamily="34" charset="-122"/>
              </a:rPr>
              <a:t>SaaS CRM</a:t>
            </a:r>
            <a:r>
              <a:rPr lang="zh-CN" altLang="en-US" sz="1200" dirty="0">
                <a:latin typeface="微软雅黑" panose="020B0503020204020204" pitchFamily="34" charset="-122"/>
                <a:ea typeface="微软雅黑" panose="020B0503020204020204" pitchFamily="34" charset="-122"/>
              </a:rPr>
              <a:t>有着</a:t>
            </a:r>
            <a:r>
              <a:rPr lang="zh-CN" altLang="en-US" sz="1200" dirty="0" smtClean="0">
                <a:latin typeface="微软雅黑" panose="020B0503020204020204" pitchFamily="34" charset="-122"/>
                <a:ea typeface="微软雅黑" panose="020B0503020204020204" pitchFamily="34" charset="-122"/>
              </a:rPr>
              <a:t>较高的互联网</a:t>
            </a:r>
            <a:r>
              <a:rPr lang="zh-CN" altLang="en-US" sz="1200" dirty="0">
                <a:latin typeface="微软雅黑" panose="020B0503020204020204" pitchFamily="34" charset="-122"/>
                <a:ea typeface="微软雅黑" panose="020B0503020204020204" pitchFamily="34" charset="-122"/>
              </a:rPr>
              <a:t>化</a:t>
            </a:r>
            <a:r>
              <a:rPr lang="zh-CN" altLang="en-US" sz="1200" dirty="0" smtClean="0">
                <a:latin typeface="微软雅黑" panose="020B0503020204020204" pitchFamily="34" charset="-122"/>
                <a:ea typeface="微软雅黑" panose="020B0503020204020204" pitchFamily="34" charset="-122"/>
              </a:rPr>
              <a:t>程度：</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）企业在获取</a:t>
            </a:r>
            <a:r>
              <a:rPr lang="en-US" altLang="zh-CN" sz="1200" dirty="0">
                <a:latin typeface="微软雅黑" panose="020B0503020204020204" pitchFamily="34" charset="-122"/>
                <a:ea typeface="微软雅黑" panose="020B0503020204020204" pitchFamily="34" charset="-122"/>
              </a:rPr>
              <a:t>SaaS </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对于信息获取通道的选择侧重快速、高效，</a:t>
            </a:r>
            <a:r>
              <a:rPr lang="zh-CN" altLang="en-US" sz="1200" dirty="0">
                <a:latin typeface="微软雅黑" panose="020B0503020204020204" pitchFamily="34" charset="-122"/>
                <a:ea typeface="微软雅黑" panose="020B0503020204020204" pitchFamily="34" charset="-122"/>
              </a:rPr>
              <a:t>主要</a:t>
            </a:r>
            <a:r>
              <a:rPr lang="zh-CN" altLang="en-US" sz="1200" dirty="0" smtClean="0">
                <a:latin typeface="微软雅黑" panose="020B0503020204020204" pitchFamily="34" charset="-122"/>
                <a:ea typeface="微软雅黑" panose="020B0503020204020204" pitchFamily="34" charset="-122"/>
              </a:rPr>
              <a:t>集中于互联网</a:t>
            </a:r>
            <a:r>
              <a:rPr lang="zh-CN" altLang="en-US" sz="1200" dirty="0">
                <a:latin typeface="微软雅黑" panose="020B0503020204020204" pitchFamily="34" charset="-122"/>
                <a:ea typeface="微软雅黑" panose="020B0503020204020204" pitchFamily="34" charset="-122"/>
              </a:rPr>
              <a:t>相关</a:t>
            </a:r>
            <a:r>
              <a:rPr lang="zh-CN" altLang="en-US" sz="1200" dirty="0" smtClean="0">
                <a:latin typeface="微软雅黑" panose="020B0503020204020204" pitchFamily="34" charset="-122"/>
                <a:ea typeface="微软雅黑" panose="020B0503020204020204" pitchFamily="34" charset="-122"/>
              </a:rPr>
              <a:t>通道</a:t>
            </a:r>
            <a:r>
              <a:rPr lang="zh-CN" altLang="en-US" sz="1200" dirty="0">
                <a:latin typeface="微软雅黑" panose="020B0503020204020204" pitchFamily="34" charset="-122"/>
                <a:ea typeface="微软雅黑" panose="020B0503020204020204" pitchFamily="34" charset="-122"/>
              </a:rPr>
              <a:t>和</a:t>
            </a:r>
            <a:r>
              <a:rPr lang="zh-CN" altLang="en-US" sz="1200" dirty="0" smtClean="0">
                <a:latin typeface="微软雅黑" panose="020B0503020204020204" pitchFamily="34" charset="-122"/>
                <a:ea typeface="微软雅黑" panose="020B0503020204020204" pitchFamily="34" charset="-122"/>
              </a:rPr>
              <a:t>朋友推荐；</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rPr>
              <a:t>）在选型时，企业关注的要素同选择消费级产品时类似，注重简单</a:t>
            </a:r>
            <a:r>
              <a:rPr lang="zh-CN" altLang="en-US" sz="1200" dirty="0">
                <a:latin typeface="微软雅黑" panose="020B0503020204020204" pitchFamily="34" charset="-122"/>
                <a:ea typeface="微软雅黑" panose="020B0503020204020204" pitchFamily="34" charset="-122"/>
              </a:rPr>
              <a:t>直接</a:t>
            </a:r>
            <a:r>
              <a:rPr lang="zh-CN" altLang="en-US" sz="1200" dirty="0" smtClean="0">
                <a:latin typeface="微软雅黑" panose="020B0503020204020204" pitchFamily="34" charset="-122"/>
                <a:ea typeface="微软雅黑" panose="020B0503020204020204" pitchFamily="34" charset="-122"/>
              </a:rPr>
              <a:t>，产品的易用性和成本为主要关注点；（</a:t>
            </a:r>
            <a:r>
              <a:rPr lang="en-US" altLang="zh-CN" sz="1200" dirty="0">
                <a:latin typeface="微软雅黑" panose="020B0503020204020204" pitchFamily="34" charset="-122"/>
                <a:ea typeface="微软雅黑" panose="020B0503020204020204" pitchFamily="34" charset="-122"/>
              </a:rPr>
              <a:t>3</a:t>
            </a:r>
            <a:r>
              <a:rPr lang="zh-CN" altLang="en-US" sz="1200" dirty="0" smtClean="0">
                <a:latin typeface="微软雅黑" panose="020B0503020204020204" pitchFamily="34" charset="-122"/>
                <a:ea typeface="微软雅黑" panose="020B0503020204020204" pitchFamily="34" charset="-122"/>
              </a:rPr>
              <a:t>）在最终采购时，企业倾向于选择线上直销渠道，能够快速获取厂商的产品</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服务。</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569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980034" y="3252666"/>
            <a:ext cx="3546036" cy="252000"/>
          </a:xfrm>
          <a:prstGeom prst="roundRect">
            <a:avLst/>
          </a:prstGeom>
          <a:solidFill>
            <a:srgbClr val="D13E3E">
              <a:alpha val="30000"/>
            </a:srgbClr>
          </a:solidFill>
          <a:ln w="9525">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681398" y="3252666"/>
            <a:ext cx="3797813" cy="248137"/>
          </a:xfrm>
          <a:prstGeom prst="roundRect">
            <a:avLst/>
          </a:prstGeom>
          <a:solidFill>
            <a:srgbClr val="D13E3E">
              <a:alpha val="30000"/>
            </a:srgbClr>
          </a:solidFill>
          <a:ln w="9525">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3" name="图表 42"/>
          <p:cNvGraphicFramePr/>
          <p:nvPr>
            <p:extLst>
              <p:ext uri="{D42A27DB-BD31-4B8C-83A1-F6EECF244321}">
                <p14:modId xmlns:p14="http://schemas.microsoft.com/office/powerpoint/2010/main" val="646289976"/>
              </p:ext>
            </p:extLst>
          </p:nvPr>
        </p:nvGraphicFramePr>
        <p:xfrm>
          <a:off x="5030789" y="3076107"/>
          <a:ext cx="3707058" cy="181339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接连接符 3"/>
          <p:cNvCxnSpPr/>
          <p:nvPr/>
        </p:nvCxnSpPr>
        <p:spPr>
          <a:xfrm>
            <a:off x="5138348" y="-266803"/>
            <a:ext cx="0" cy="442391"/>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49525" y="2469642"/>
            <a:ext cx="3446500"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30769" y="176307"/>
            <a:ext cx="4213929"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6" name="图表 35"/>
          <p:cNvGraphicFramePr/>
          <p:nvPr>
            <p:extLst>
              <p:ext uri="{D42A27DB-BD31-4B8C-83A1-F6EECF244321}">
                <p14:modId xmlns:p14="http://schemas.microsoft.com/office/powerpoint/2010/main" val="934252404"/>
              </p:ext>
            </p:extLst>
          </p:nvPr>
        </p:nvGraphicFramePr>
        <p:xfrm>
          <a:off x="980034" y="3121267"/>
          <a:ext cx="3047069" cy="1768233"/>
        </p:xfrm>
        <a:graphic>
          <a:graphicData uri="http://schemas.openxmlformats.org/drawingml/2006/chart">
            <c:chart xmlns:c="http://schemas.openxmlformats.org/drawingml/2006/chart" xmlns:r="http://schemas.openxmlformats.org/officeDocument/2006/relationships" r:id="rId4"/>
          </a:graphicData>
        </a:graphic>
      </p:graphicFrame>
      <p:sp>
        <p:nvSpPr>
          <p:cNvPr id="39" name="文本框 38"/>
          <p:cNvSpPr txBox="1"/>
          <p:nvPr/>
        </p:nvSpPr>
        <p:spPr>
          <a:xfrm>
            <a:off x="5030789" y="2987028"/>
            <a:ext cx="3121230" cy="222545"/>
          </a:xfrm>
          <a:prstGeom prst="rect">
            <a:avLst/>
          </a:prstGeom>
          <a:noFill/>
        </p:spPr>
        <p:txBody>
          <a:bodyPr wrap="square" rtlCol="0" anchor="ctr">
            <a:noAutofit/>
          </a:bodyPr>
          <a:lstStyle/>
          <a:p>
            <a:pPr algn="ctr"/>
            <a:r>
              <a:rPr lang="zh-CN" altLang="en-US" sz="1200" b="1" dirty="0" smtClean="0">
                <a:latin typeface="微软雅黑" panose="020B0503020204020204" pitchFamily="34" charset="-122"/>
                <a:ea typeface="微软雅黑" panose="020B0503020204020204" pitchFamily="34" charset="-122"/>
              </a:rPr>
              <a:t>使用</a:t>
            </a:r>
            <a:r>
              <a:rPr lang="en-US" altLang="zh-CN" sz="1200" b="1" dirty="0" smtClean="0">
                <a:latin typeface="微软雅黑" panose="020B0503020204020204" pitchFamily="34" charset="-122"/>
                <a:ea typeface="微软雅黑" panose="020B0503020204020204" pitchFamily="34" charset="-122"/>
              </a:rPr>
              <a:t>SaaS CRM</a:t>
            </a:r>
            <a:r>
              <a:rPr lang="zh-CN" altLang="en-US" sz="1200" b="1" dirty="0" smtClean="0">
                <a:latin typeface="微软雅黑" panose="020B0503020204020204" pitchFamily="34" charset="-122"/>
                <a:ea typeface="微软雅黑" panose="020B0503020204020204" pitchFamily="34" charset="-122"/>
              </a:rPr>
              <a:t>的困难（</a:t>
            </a:r>
            <a:r>
              <a:rPr lang="en-US" altLang="zh-CN" sz="1200" b="1" dirty="0" smtClean="0">
                <a:latin typeface="微软雅黑" panose="020B0503020204020204" pitchFamily="34" charset="-122"/>
                <a:ea typeface="微软雅黑" panose="020B0503020204020204" pitchFamily="34" charset="-122"/>
              </a:rPr>
              <a:t>TOP5</a:t>
            </a:r>
            <a:r>
              <a:rPr lang="zh-CN" altLang="en-US"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49" name="燕尾形 48"/>
          <p:cNvSpPr/>
          <p:nvPr/>
        </p:nvSpPr>
        <p:spPr>
          <a:xfrm flipV="1">
            <a:off x="4466178" y="2347242"/>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2372310" y="2268072"/>
            <a:ext cx="379463" cy="379463"/>
            <a:chOff x="3485015" y="909068"/>
            <a:chExt cx="379463" cy="379463"/>
          </a:xfrm>
        </p:grpSpPr>
        <p:sp>
          <p:nvSpPr>
            <p:cNvPr id="17" name="椭圆 16"/>
            <p:cNvSpPr/>
            <p:nvPr/>
          </p:nvSpPr>
          <p:spPr>
            <a:xfrm>
              <a:off x="3485015" y="909068"/>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606890" y="993328"/>
              <a:ext cx="135712" cy="210943"/>
              <a:chOff x="4285957" y="5159435"/>
              <a:chExt cx="320000" cy="497392"/>
            </a:xfrm>
          </p:grpSpPr>
          <p:sp>
            <p:nvSpPr>
              <p:cNvPr id="62" name="Line 530"/>
              <p:cNvSpPr>
                <a:spLocks noChangeShapeType="1"/>
              </p:cNvSpPr>
              <p:nvPr/>
            </p:nvSpPr>
            <p:spPr bwMode="auto">
              <a:xfrm>
                <a:off x="4285957" y="5159435"/>
                <a:ext cx="0" cy="497392"/>
              </a:xfrm>
              <a:prstGeom prst="line">
                <a:avLst/>
              </a:prstGeom>
              <a:noFill/>
              <a:ln w="19050"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31"/>
              <p:cNvSpPr>
                <a:spLocks/>
              </p:cNvSpPr>
              <p:nvPr/>
            </p:nvSpPr>
            <p:spPr bwMode="auto">
              <a:xfrm>
                <a:off x="4285957" y="5208131"/>
                <a:ext cx="320000" cy="184349"/>
              </a:xfrm>
              <a:custGeom>
                <a:avLst/>
                <a:gdLst>
                  <a:gd name="T0" fmla="*/ 0 w 92"/>
                  <a:gd name="T1" fmla="*/ 0 h 53"/>
                  <a:gd name="T2" fmla="*/ 92 w 92"/>
                  <a:gd name="T3" fmla="*/ 0 h 53"/>
                  <a:gd name="T4" fmla="*/ 79 w 92"/>
                  <a:gd name="T5" fmla="*/ 26 h 53"/>
                  <a:gd name="T6" fmla="*/ 92 w 92"/>
                  <a:gd name="T7" fmla="*/ 53 h 53"/>
                  <a:gd name="T8" fmla="*/ 0 w 92"/>
                  <a:gd name="T9" fmla="*/ 53 h 53"/>
                </a:gdLst>
                <a:ahLst/>
                <a:cxnLst>
                  <a:cxn ang="0">
                    <a:pos x="T0" y="T1"/>
                  </a:cxn>
                  <a:cxn ang="0">
                    <a:pos x="T2" y="T3"/>
                  </a:cxn>
                  <a:cxn ang="0">
                    <a:pos x="T4" y="T5"/>
                  </a:cxn>
                  <a:cxn ang="0">
                    <a:pos x="T6" y="T7"/>
                  </a:cxn>
                  <a:cxn ang="0">
                    <a:pos x="T8" y="T9"/>
                  </a:cxn>
                </a:cxnLst>
                <a:rect l="0" t="0" r="r" b="b"/>
                <a:pathLst>
                  <a:path w="92" h="53">
                    <a:moveTo>
                      <a:pt x="0" y="0"/>
                    </a:moveTo>
                    <a:lnTo>
                      <a:pt x="92" y="0"/>
                    </a:lnTo>
                    <a:lnTo>
                      <a:pt x="79" y="26"/>
                    </a:lnTo>
                    <a:lnTo>
                      <a:pt x="92" y="53"/>
                    </a:lnTo>
                    <a:lnTo>
                      <a:pt x="0" y="53"/>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组合 2"/>
          <p:cNvGrpSpPr/>
          <p:nvPr/>
        </p:nvGrpSpPr>
        <p:grpSpPr>
          <a:xfrm>
            <a:off x="6410651" y="2279911"/>
            <a:ext cx="379463" cy="379463"/>
            <a:chOff x="4948617" y="920907"/>
            <a:chExt cx="379463" cy="379463"/>
          </a:xfrm>
        </p:grpSpPr>
        <p:sp>
          <p:nvSpPr>
            <p:cNvPr id="6" name="椭圆 5"/>
            <p:cNvSpPr/>
            <p:nvPr/>
          </p:nvSpPr>
          <p:spPr>
            <a:xfrm>
              <a:off x="4948617" y="920907"/>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5081799" y="991632"/>
              <a:ext cx="113098" cy="238012"/>
              <a:chOff x="1339870" y="5166392"/>
              <a:chExt cx="233045" cy="490435"/>
            </a:xfrm>
          </p:grpSpPr>
          <p:sp>
            <p:nvSpPr>
              <p:cNvPr id="65" name="Oval 523"/>
              <p:cNvSpPr>
                <a:spLocks noChangeArrowheads="1"/>
              </p:cNvSpPr>
              <p:nvPr/>
            </p:nvSpPr>
            <p:spPr bwMode="auto">
              <a:xfrm>
                <a:off x="1339870" y="5166392"/>
                <a:ext cx="233045" cy="233045"/>
              </a:xfrm>
              <a:prstGeom prst="ellipse">
                <a:avLst/>
              </a:pr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24"/>
              <p:cNvSpPr>
                <a:spLocks/>
              </p:cNvSpPr>
              <p:nvPr/>
            </p:nvSpPr>
            <p:spPr bwMode="auto">
              <a:xfrm>
                <a:off x="1378132" y="5208131"/>
                <a:ext cx="76522" cy="76522"/>
              </a:xfrm>
              <a:custGeom>
                <a:avLst/>
                <a:gdLst>
                  <a:gd name="T0" fmla="*/ 0 w 40"/>
                  <a:gd name="T1" fmla="*/ 40 h 40"/>
                  <a:gd name="T2" fmla="*/ 40 w 40"/>
                  <a:gd name="T3" fmla="*/ 0 h 40"/>
                </a:gdLst>
                <a:ahLst/>
                <a:cxnLst>
                  <a:cxn ang="0">
                    <a:pos x="T0" y="T1"/>
                  </a:cxn>
                  <a:cxn ang="0">
                    <a:pos x="T2" y="T3"/>
                  </a:cxn>
                </a:cxnLst>
                <a:rect l="0" t="0" r="r" b="b"/>
                <a:pathLst>
                  <a:path w="40" h="40">
                    <a:moveTo>
                      <a:pt x="0" y="40"/>
                    </a:moveTo>
                    <a:cubicBezTo>
                      <a:pt x="0" y="18"/>
                      <a:pt x="18" y="0"/>
                      <a:pt x="40" y="0"/>
                    </a:cubicBez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Line 525"/>
              <p:cNvSpPr>
                <a:spLocks noChangeShapeType="1"/>
              </p:cNvSpPr>
              <p:nvPr/>
            </p:nvSpPr>
            <p:spPr bwMode="auto">
              <a:xfrm flipV="1">
                <a:off x="1454653" y="5399436"/>
                <a:ext cx="0" cy="257391"/>
              </a:xfrm>
              <a:prstGeom prst="line">
                <a:avLst/>
              </a:prstGeom>
              <a:noFill/>
              <a:ln w="19050"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9" name="燕尾形 68"/>
          <p:cNvSpPr/>
          <p:nvPr/>
        </p:nvSpPr>
        <p:spPr>
          <a:xfrm rot="16200000" flipH="1" flipV="1">
            <a:off x="2511840" y="2697410"/>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燕尾形 69"/>
          <p:cNvSpPr/>
          <p:nvPr/>
        </p:nvSpPr>
        <p:spPr>
          <a:xfrm rot="16200000" flipH="1" flipV="1">
            <a:off x="6550181" y="2747610"/>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2" name="直接连接符 71"/>
          <p:cNvCxnSpPr/>
          <p:nvPr/>
        </p:nvCxnSpPr>
        <p:spPr>
          <a:xfrm>
            <a:off x="250825" y="2457803"/>
            <a:ext cx="2010637"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3" name="燕尾形 72"/>
          <p:cNvSpPr/>
          <p:nvPr/>
        </p:nvSpPr>
        <p:spPr>
          <a:xfrm flipV="1">
            <a:off x="1293672" y="2347242"/>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文本框 75"/>
          <p:cNvSpPr txBox="1"/>
          <p:nvPr/>
        </p:nvSpPr>
        <p:spPr>
          <a:xfrm>
            <a:off x="1574411" y="2987028"/>
            <a:ext cx="1974958" cy="239611"/>
          </a:xfrm>
          <a:prstGeom prst="rect">
            <a:avLst/>
          </a:prstGeom>
          <a:noFill/>
        </p:spPr>
        <p:txBody>
          <a:bodyPr wrap="square" rtlCol="0" anchor="ctr">
            <a:noAutofit/>
          </a:bodyPr>
          <a:lstStyle/>
          <a:p>
            <a:pPr algn="ctr"/>
            <a:r>
              <a:rPr lang="en-US" altLang="zh-CN" sz="1200" b="1" dirty="0" smtClean="0">
                <a:latin typeface="微软雅黑" panose="020B0503020204020204" pitchFamily="34" charset="-122"/>
                <a:ea typeface="微软雅黑" panose="020B0503020204020204" pitchFamily="34" charset="-122"/>
              </a:rPr>
              <a:t>SaaS CRM</a:t>
            </a:r>
            <a:r>
              <a:rPr lang="zh-CN" altLang="en-US" sz="1200" b="1" dirty="0">
                <a:latin typeface="微软雅黑" panose="020B0503020204020204" pitchFamily="34" charset="-122"/>
                <a:ea typeface="微软雅黑" panose="020B0503020204020204" pitchFamily="34" charset="-122"/>
              </a:rPr>
              <a:t>使用情况</a:t>
            </a:r>
          </a:p>
        </p:txBody>
      </p:sp>
      <p:sp>
        <p:nvSpPr>
          <p:cNvPr id="29" name="文本框 28"/>
          <p:cNvSpPr txBox="1"/>
          <p:nvPr/>
        </p:nvSpPr>
        <p:spPr>
          <a:xfrm>
            <a:off x="1828799" y="240358"/>
            <a:ext cx="7064375" cy="41969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“公司规定”仍难以提升员工使用</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的积极性</a:t>
            </a:r>
            <a:endParaRPr kumimoji="1" lang="zh-CN" altLang="en-US" sz="1800" b="1" dirty="0">
              <a:latin typeface="微软雅黑"/>
              <a:ea typeface="微软雅黑"/>
              <a:cs typeface="微软雅黑"/>
            </a:endParaRPr>
          </a:p>
        </p:txBody>
      </p:sp>
      <p:sp>
        <p:nvSpPr>
          <p:cNvPr id="31" name="文本框 30"/>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40" name="文本框 39"/>
          <p:cNvSpPr txBox="1"/>
          <p:nvPr/>
        </p:nvSpPr>
        <p:spPr>
          <a:xfrm>
            <a:off x="352425" y="675595"/>
            <a:ext cx="8540749" cy="1227110"/>
          </a:xfrm>
          <a:prstGeom prst="rect">
            <a:avLst/>
          </a:prstGeom>
          <a:noFill/>
        </p:spPr>
        <p:txBody>
          <a:bodyPr wrap="square" rtlCol="0">
            <a:noAutofit/>
          </a:bodyPr>
          <a:lstStyle/>
          <a:p>
            <a:pPr marL="171450" indent="-171450">
              <a:lnSpc>
                <a:spcPct val="150000"/>
              </a:lnSpc>
              <a:buFont typeface="Wingdings" panose="05000000000000000000" pitchFamily="2" charset="2"/>
              <a:buChar char="p"/>
            </a:pPr>
            <a:r>
              <a:rPr lang="zh-CN" altLang="en-US" sz="12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现阶段云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从销售管理工具变的更</a:t>
            </a:r>
            <a:r>
              <a:rPr lang="zh-CN" altLang="en-US" sz="1200" dirty="0">
                <a:latin typeface="微软雅黑" panose="020B0503020204020204" pitchFamily="34" charset="-122"/>
                <a:ea typeface="微软雅黑" panose="020B0503020204020204" pitchFamily="34" charset="-122"/>
              </a:rPr>
              <a:t>像“管理销售人员的工具</a:t>
            </a:r>
            <a:r>
              <a:rPr lang="zh-CN" altLang="en-US" sz="1200" dirty="0" smtClean="0">
                <a:latin typeface="微软雅黑" panose="020B0503020204020204" pitchFamily="34" charset="-122"/>
                <a:ea typeface="微软雅黑" panose="020B0503020204020204" pitchFamily="34" charset="-122"/>
              </a:rPr>
              <a:t>”。在</a:t>
            </a:r>
            <a:r>
              <a:rPr lang="zh-CN" altLang="en-US" sz="1200" dirty="0">
                <a:latin typeface="微软雅黑" panose="020B0503020204020204" pitchFamily="34" charset="-122"/>
                <a:ea typeface="微软雅黑" panose="020B0503020204020204" pitchFamily="34" charset="-122"/>
              </a:rPr>
              <a:t>企业的实际应用中</a:t>
            </a:r>
            <a:r>
              <a:rPr lang="zh-CN" altLang="en-US" sz="1200" dirty="0" smtClean="0">
                <a:latin typeface="微软雅黑" panose="020B0503020204020204" pitchFamily="34" charset="-122"/>
                <a:ea typeface="微软雅黑" panose="020B0503020204020204" pitchFamily="34" charset="-122"/>
              </a:rPr>
              <a:t>，云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更多的被用来管控员工的考勤、业绩、位置信息等，在优化销售业务体系方面并没有发挥出应有的价值。</a:t>
            </a:r>
            <a:endParaRPr lang="en-US" altLang="zh-CN" sz="12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虽然一定程度</a:t>
            </a:r>
            <a:r>
              <a:rPr lang="zh-CN" altLang="en-US" sz="1200" dirty="0">
                <a:latin typeface="微软雅黑" panose="020B0503020204020204" pitchFamily="34" charset="-122"/>
                <a:ea typeface="微软雅黑" panose="020B0503020204020204" pitchFamily="34" charset="-122"/>
              </a:rPr>
              <a:t>上能够帮助</a:t>
            </a:r>
            <a:r>
              <a:rPr lang="zh-CN" altLang="en-US" sz="1200" dirty="0" smtClean="0">
                <a:latin typeface="微软雅黑" panose="020B0503020204020204" pitchFamily="34" charset="-122"/>
                <a:ea typeface="微软雅黑" panose="020B0503020204020204" pitchFamily="34" charset="-122"/>
              </a:rPr>
              <a:t>企业提升销售业绩，但依旧建立在“公司规定”的基础上。对于企业用户而言，希望销售人员自发主动使用</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的愿景暂时还未实现。</a:t>
            </a:r>
            <a:endParaRPr lang="zh-CN" altLang="en-US" sz="1200" dirty="0">
              <a:latin typeface="微软雅黑" panose="020B0503020204020204" pitchFamily="34" charset="-122"/>
              <a:ea typeface="微软雅黑" panose="020B0503020204020204" pitchFamily="34" charset="-122"/>
            </a:endParaRPr>
          </a:p>
        </p:txBody>
      </p:sp>
      <p:sp>
        <p:nvSpPr>
          <p:cNvPr id="8" name="椭圆 7"/>
          <p:cNvSpPr/>
          <p:nvPr/>
        </p:nvSpPr>
        <p:spPr>
          <a:xfrm>
            <a:off x="299285" y="3182458"/>
            <a:ext cx="417289" cy="417289"/>
          </a:xfrm>
          <a:prstGeom prst="ellipse">
            <a:avLst/>
          </a:prstGeom>
          <a:solidFill>
            <a:srgbClr val="D13E3E">
              <a:alpha val="30000"/>
            </a:srgbClr>
          </a:solidFill>
          <a:ln w="9525">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205740" y="3275686"/>
            <a:ext cx="604379" cy="230832"/>
          </a:xfrm>
          <a:prstGeom prst="rect">
            <a:avLst/>
          </a:prstGeom>
          <a:noFill/>
        </p:spPr>
        <p:txBody>
          <a:bodyPr wrap="square" rtlCol="0">
            <a:spAutoFit/>
          </a:bodyPr>
          <a:lstStyle/>
          <a:p>
            <a:pPr algn="ctr"/>
            <a:r>
              <a:rPr lang="en-US" altLang="zh-CN" sz="900" b="1" dirty="0" smtClean="0">
                <a:latin typeface="微软雅黑" panose="020B0503020204020204" pitchFamily="34" charset="-122"/>
                <a:ea typeface="微软雅黑" panose="020B0503020204020204" pitchFamily="34" charset="-122"/>
              </a:rPr>
              <a:t>48.6%</a:t>
            </a:r>
            <a:endParaRPr lang="zh-CN" altLang="en-US" sz="900" b="1" dirty="0" smtClean="0">
              <a:latin typeface="微软雅黑" panose="020B0503020204020204" pitchFamily="34" charset="-122"/>
              <a:ea typeface="微软雅黑" panose="020B0503020204020204" pitchFamily="34" charset="-122"/>
            </a:endParaRPr>
          </a:p>
        </p:txBody>
      </p:sp>
      <p:sp>
        <p:nvSpPr>
          <p:cNvPr id="35" name="文本框 34"/>
          <p:cNvSpPr txBox="1"/>
          <p:nvPr/>
        </p:nvSpPr>
        <p:spPr>
          <a:xfrm>
            <a:off x="214081" y="3005924"/>
            <a:ext cx="604379" cy="215444"/>
          </a:xfrm>
          <a:prstGeom prst="rect">
            <a:avLst/>
          </a:prstGeom>
          <a:noFill/>
        </p:spPr>
        <p:txBody>
          <a:bodyPr wrap="square" rtlCol="0">
            <a:spAutoFit/>
          </a:bodyPr>
          <a:lstStyle/>
          <a:p>
            <a:pPr algn="ctr"/>
            <a:r>
              <a:rPr lang="en-US" altLang="zh-CN" sz="800" b="1" dirty="0" smtClean="0">
                <a:latin typeface="微软雅黑" panose="020B0503020204020204" pitchFamily="34" charset="-122"/>
                <a:ea typeface="微软雅黑" panose="020B0503020204020204" pitchFamily="34" charset="-122"/>
              </a:rPr>
              <a:t>2016</a:t>
            </a:r>
            <a:r>
              <a:rPr lang="zh-CN" altLang="en-US" sz="800" b="1" dirty="0" smtClean="0">
                <a:latin typeface="微软雅黑" panose="020B0503020204020204" pitchFamily="34" charset="-122"/>
                <a:ea typeface="微软雅黑" panose="020B0503020204020204" pitchFamily="34" charset="-122"/>
              </a:rPr>
              <a:t>年</a:t>
            </a:r>
          </a:p>
        </p:txBody>
      </p:sp>
      <p:sp>
        <p:nvSpPr>
          <p:cNvPr id="37" name="文本框 36"/>
          <p:cNvSpPr txBox="1"/>
          <p:nvPr/>
        </p:nvSpPr>
        <p:spPr>
          <a:xfrm>
            <a:off x="863155" y="3005924"/>
            <a:ext cx="604379" cy="215444"/>
          </a:xfrm>
          <a:prstGeom prst="rect">
            <a:avLst/>
          </a:prstGeom>
          <a:noFill/>
        </p:spPr>
        <p:txBody>
          <a:bodyPr wrap="square" rtlCol="0">
            <a:spAutoFit/>
          </a:bodyPr>
          <a:lstStyle/>
          <a:p>
            <a:pPr algn="ctr"/>
            <a:r>
              <a:rPr lang="en-US" altLang="zh-CN" sz="800" b="1" dirty="0" smtClean="0">
                <a:latin typeface="微软雅黑" panose="020B0503020204020204" pitchFamily="34" charset="-122"/>
                <a:ea typeface="微软雅黑" panose="020B0503020204020204" pitchFamily="34" charset="-122"/>
              </a:rPr>
              <a:t>2017</a:t>
            </a:r>
            <a:r>
              <a:rPr lang="zh-CN" altLang="en-US" sz="800" b="1" dirty="0" smtClean="0">
                <a:latin typeface="微软雅黑" panose="020B0503020204020204" pitchFamily="34" charset="-122"/>
                <a:ea typeface="微软雅黑" panose="020B0503020204020204" pitchFamily="34" charset="-122"/>
              </a:rPr>
              <a:t>年</a:t>
            </a:r>
          </a:p>
        </p:txBody>
      </p:sp>
      <p:grpSp>
        <p:nvGrpSpPr>
          <p:cNvPr id="38" name="组合 37"/>
          <p:cNvGrpSpPr/>
          <p:nvPr/>
        </p:nvGrpSpPr>
        <p:grpSpPr>
          <a:xfrm flipV="1">
            <a:off x="751525" y="3317225"/>
            <a:ext cx="179244" cy="133957"/>
            <a:chOff x="4268468" y="1581499"/>
            <a:chExt cx="361442" cy="234965"/>
          </a:xfrm>
          <a:solidFill>
            <a:srgbClr val="D13E3E"/>
          </a:solidFill>
        </p:grpSpPr>
        <p:sp>
          <p:nvSpPr>
            <p:cNvPr id="41" name="燕尾形 40"/>
            <p:cNvSpPr/>
            <p:nvPr/>
          </p:nvSpPr>
          <p:spPr>
            <a:xfrm>
              <a:off x="4268468" y="1581499"/>
              <a:ext cx="176533" cy="23496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453377" y="1581499"/>
              <a:ext cx="176533" cy="23496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4" name="直接连接符 43"/>
          <p:cNvCxnSpPr/>
          <p:nvPr/>
        </p:nvCxnSpPr>
        <p:spPr>
          <a:xfrm>
            <a:off x="937119" y="176307"/>
            <a:ext cx="0" cy="394767"/>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50825" y="571074"/>
            <a:ext cx="697495"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57465" y="571074"/>
            <a:ext cx="0" cy="1898568"/>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72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361818"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4</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en-US" altLang="zh-CN" sz="2800" b="1" dirty="0">
                <a:solidFill>
                  <a:schemeClr val="bg1"/>
                </a:solidFill>
                <a:latin typeface="Microsoft YaHei" charset="-122"/>
                <a:ea typeface="Microsoft YaHei" charset="-122"/>
                <a:cs typeface="Microsoft YaHei" charset="-122"/>
              </a:rPr>
              <a:t>PaaS </a:t>
            </a:r>
            <a:r>
              <a:rPr kumimoji="1" lang="en-US" altLang="zh-CN" sz="2800" b="1" dirty="0" smtClean="0">
                <a:solidFill>
                  <a:schemeClr val="bg1"/>
                </a:solidFill>
                <a:latin typeface="Microsoft YaHei" charset="-122"/>
                <a:ea typeface="Microsoft YaHei" charset="-122"/>
                <a:cs typeface="Microsoft YaHei" charset="-122"/>
              </a:rPr>
              <a:t>CRM</a:t>
            </a:r>
            <a:r>
              <a:rPr kumimoji="1" lang="zh-CN" altLang="en-US" sz="2800" b="1" dirty="0" smtClean="0">
                <a:solidFill>
                  <a:schemeClr val="bg1"/>
                </a:solidFill>
                <a:latin typeface="Microsoft YaHei" charset="-122"/>
                <a:ea typeface="Microsoft YaHei" charset="-122"/>
                <a:cs typeface="Microsoft YaHei" charset="-122"/>
              </a:rPr>
              <a:t>企业用户实践现状</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1" name="文本框 10"/>
          <p:cNvSpPr txBox="1"/>
          <p:nvPr/>
        </p:nvSpPr>
        <p:spPr>
          <a:xfrm>
            <a:off x="3247345" y="3967500"/>
            <a:ext cx="797013" cy="1015663"/>
          </a:xfrm>
          <a:prstGeom prst="rect">
            <a:avLst/>
          </a:prstGeom>
          <a:noFill/>
        </p:spPr>
        <p:txBody>
          <a:bodyPr wrap="none" rtlCol="0">
            <a:spAutoFit/>
          </a:bodyPr>
          <a:lstStyle/>
          <a:p>
            <a:r>
              <a:rPr kumimoji="1" lang="en-US" altLang="zh-CN" sz="6000" dirty="0" smtClean="0">
                <a:solidFill>
                  <a:srgbClr val="D13E3E"/>
                </a:solidFill>
                <a:latin typeface="Impact"/>
                <a:cs typeface="Impact"/>
              </a:rPr>
              <a:t>-2</a:t>
            </a:r>
            <a:endParaRPr kumimoji="1" lang="zh-CN" altLang="en-US" sz="6000" dirty="0">
              <a:solidFill>
                <a:srgbClr val="D13E3E"/>
              </a:solidFill>
              <a:latin typeface="Impact"/>
              <a:cs typeface="Impact"/>
            </a:endParaRPr>
          </a:p>
        </p:txBody>
      </p:sp>
    </p:spTree>
    <p:extLst>
      <p:ext uri="{BB962C8B-B14F-4D97-AF65-F5344CB8AC3E}">
        <p14:creationId xmlns:p14="http://schemas.microsoft.com/office/powerpoint/2010/main" val="3088864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图表 14"/>
          <p:cNvGraphicFramePr/>
          <p:nvPr>
            <p:extLst>
              <p:ext uri="{D42A27DB-BD31-4B8C-83A1-F6EECF244321}">
                <p14:modId xmlns:p14="http://schemas.microsoft.com/office/powerpoint/2010/main" val="1132431432"/>
              </p:ext>
            </p:extLst>
          </p:nvPr>
        </p:nvGraphicFramePr>
        <p:xfrm>
          <a:off x="-324562" y="1319413"/>
          <a:ext cx="5434954" cy="3712405"/>
        </p:xfrm>
        <a:graphic>
          <a:graphicData uri="http://schemas.openxmlformats.org/drawingml/2006/chart">
            <c:chart xmlns:c="http://schemas.openxmlformats.org/drawingml/2006/chart" xmlns:r="http://schemas.openxmlformats.org/officeDocument/2006/relationships" r:id="rId3"/>
          </a:graphicData>
        </a:graphic>
      </p:graphicFrame>
      <p:sp>
        <p:nvSpPr>
          <p:cNvPr id="5" name="梯形 3"/>
          <p:cNvSpPr/>
          <p:nvPr/>
        </p:nvSpPr>
        <p:spPr>
          <a:xfrm>
            <a:off x="1625600" y="788224"/>
            <a:ext cx="7556500" cy="5148497"/>
          </a:xfrm>
          <a:custGeom>
            <a:avLst/>
            <a:gdLst>
              <a:gd name="connsiteX0" fmla="*/ 0 w 5059017"/>
              <a:gd name="connsiteY0" fmla="*/ 5143500 h 5143500"/>
              <a:gd name="connsiteX1" fmla="*/ 1048279 w 5059017"/>
              <a:gd name="connsiteY1" fmla="*/ 0 h 5143500"/>
              <a:gd name="connsiteX2" fmla="*/ 4010738 w 5059017"/>
              <a:gd name="connsiteY2" fmla="*/ 0 h 5143500"/>
              <a:gd name="connsiteX3" fmla="*/ 5059017 w 5059017"/>
              <a:gd name="connsiteY3" fmla="*/ 5143500 h 5143500"/>
              <a:gd name="connsiteX4" fmla="*/ 0 w 5059017"/>
              <a:gd name="connsiteY4" fmla="*/ 5143500 h 5143500"/>
              <a:gd name="connsiteX0" fmla="*/ 0 w 5064286"/>
              <a:gd name="connsiteY0" fmla="*/ 5143500 h 5143500"/>
              <a:gd name="connsiteX1" fmla="*/ 1048279 w 5064286"/>
              <a:gd name="connsiteY1" fmla="*/ 0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1868715 w 5064286"/>
              <a:gd name="connsiteY1" fmla="*/ 9993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2048635 w 5064286"/>
              <a:gd name="connsiteY1" fmla="*/ 9993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2437263 w 5064286"/>
              <a:gd name="connsiteY1" fmla="*/ 9993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3500 h 5143500"/>
              <a:gd name="connsiteX1" fmla="*/ 2563207 w 5064286"/>
              <a:gd name="connsiteY1" fmla="*/ 19986 h 5143500"/>
              <a:gd name="connsiteX2" fmla="*/ 5064286 w 5064286"/>
              <a:gd name="connsiteY2" fmla="*/ 0 h 5143500"/>
              <a:gd name="connsiteX3" fmla="*/ 5059017 w 5064286"/>
              <a:gd name="connsiteY3" fmla="*/ 5143500 h 5143500"/>
              <a:gd name="connsiteX4" fmla="*/ 0 w 5064286"/>
              <a:gd name="connsiteY4" fmla="*/ 5143500 h 5143500"/>
              <a:gd name="connsiteX0" fmla="*/ 0 w 5064286"/>
              <a:gd name="connsiteY0" fmla="*/ 5148497 h 5148497"/>
              <a:gd name="connsiteX1" fmla="*/ 2721537 w 5064286"/>
              <a:gd name="connsiteY1" fmla="*/ 0 h 5148497"/>
              <a:gd name="connsiteX2" fmla="*/ 5064286 w 5064286"/>
              <a:gd name="connsiteY2" fmla="*/ 4997 h 5148497"/>
              <a:gd name="connsiteX3" fmla="*/ 5059017 w 5064286"/>
              <a:gd name="connsiteY3" fmla="*/ 5148497 h 5148497"/>
              <a:gd name="connsiteX4" fmla="*/ 0 w 5064286"/>
              <a:gd name="connsiteY4" fmla="*/ 5148497 h 5148497"/>
              <a:gd name="connsiteX0" fmla="*/ 0 w 5064286"/>
              <a:gd name="connsiteY0" fmla="*/ 5148497 h 5148497"/>
              <a:gd name="connsiteX1" fmla="*/ 2804300 w 5064286"/>
              <a:gd name="connsiteY1" fmla="*/ 0 h 5148497"/>
              <a:gd name="connsiteX2" fmla="*/ 5064286 w 5064286"/>
              <a:gd name="connsiteY2" fmla="*/ 4997 h 5148497"/>
              <a:gd name="connsiteX3" fmla="*/ 5059017 w 5064286"/>
              <a:gd name="connsiteY3" fmla="*/ 5148497 h 5148497"/>
              <a:gd name="connsiteX4" fmla="*/ 0 w 5064286"/>
              <a:gd name="connsiteY4" fmla="*/ 5148497 h 5148497"/>
              <a:gd name="connsiteX0" fmla="*/ 0 w 5232473"/>
              <a:gd name="connsiteY0" fmla="*/ 5148497 h 5148497"/>
              <a:gd name="connsiteX1" fmla="*/ 2972487 w 5232473"/>
              <a:gd name="connsiteY1" fmla="*/ 0 h 5148497"/>
              <a:gd name="connsiteX2" fmla="*/ 5232473 w 5232473"/>
              <a:gd name="connsiteY2" fmla="*/ 4997 h 5148497"/>
              <a:gd name="connsiteX3" fmla="*/ 5227204 w 5232473"/>
              <a:gd name="connsiteY3" fmla="*/ 5148497 h 5148497"/>
              <a:gd name="connsiteX4" fmla="*/ 0 w 5232473"/>
              <a:gd name="connsiteY4" fmla="*/ 5148497 h 514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473" h="5148497">
                <a:moveTo>
                  <a:pt x="0" y="5148497"/>
                </a:moveTo>
                <a:lnTo>
                  <a:pt x="2972487" y="0"/>
                </a:lnTo>
                <a:lnTo>
                  <a:pt x="5232473" y="4997"/>
                </a:lnTo>
                <a:cubicBezTo>
                  <a:pt x="5230717" y="1719497"/>
                  <a:pt x="5228960" y="3433997"/>
                  <a:pt x="5227204" y="5148497"/>
                </a:cubicBezTo>
                <a:lnTo>
                  <a:pt x="0" y="5148497"/>
                </a:lnTo>
                <a:close/>
              </a:path>
            </a:pathLst>
          </a:cu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圆角矩形 76"/>
          <p:cNvSpPr/>
          <p:nvPr/>
        </p:nvSpPr>
        <p:spPr>
          <a:xfrm>
            <a:off x="5995383" y="1787658"/>
            <a:ext cx="2945567" cy="468000"/>
          </a:xfrm>
          <a:prstGeom prst="roundRect">
            <a:avLst>
              <a:gd name="adj" fmla="val 15727"/>
            </a:avLst>
          </a:prstGeom>
          <a:solidFill>
            <a:srgbClr val="D13E3E">
              <a:alpha val="30000"/>
            </a:srgb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5" name="图表 74"/>
          <p:cNvGraphicFramePr/>
          <p:nvPr>
            <p:extLst>
              <p:ext uri="{D42A27DB-BD31-4B8C-83A1-F6EECF244321}">
                <p14:modId xmlns:p14="http://schemas.microsoft.com/office/powerpoint/2010/main" val="3499912392"/>
              </p:ext>
            </p:extLst>
          </p:nvPr>
        </p:nvGraphicFramePr>
        <p:xfrm>
          <a:off x="5317669" y="1104172"/>
          <a:ext cx="3932295" cy="1780840"/>
        </p:xfrm>
        <a:graphic>
          <a:graphicData uri="http://schemas.openxmlformats.org/drawingml/2006/chart">
            <c:chart xmlns:c="http://schemas.openxmlformats.org/drawingml/2006/chart" xmlns:r="http://schemas.openxmlformats.org/officeDocument/2006/relationships" r:id="rId4"/>
          </a:graphicData>
        </a:graphic>
      </p:graphicFrame>
      <p:cxnSp>
        <p:nvCxnSpPr>
          <p:cNvPr id="101" name="直接连接符 100"/>
          <p:cNvCxnSpPr/>
          <p:nvPr/>
        </p:nvCxnSpPr>
        <p:spPr>
          <a:xfrm>
            <a:off x="3598031" y="1139010"/>
            <a:ext cx="2045535" cy="0"/>
          </a:xfrm>
          <a:prstGeom prst="line">
            <a:avLst/>
          </a:prstGeom>
          <a:ln w="15875">
            <a:solidFill>
              <a:srgbClr val="373D4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en-US" altLang="zh-CN" sz="1800" b="1" dirty="0" smtClean="0">
                <a:latin typeface="微软雅黑"/>
                <a:ea typeface="微软雅黑"/>
                <a:cs typeface="微软雅黑"/>
              </a:rPr>
              <a:t>PaaS CRM</a:t>
            </a:r>
            <a:r>
              <a:rPr kumimoji="1" lang="zh-CN" altLang="en-US" sz="1800" b="1" dirty="0" smtClean="0">
                <a:latin typeface="微软雅黑"/>
                <a:ea typeface="微软雅黑"/>
                <a:cs typeface="微软雅黑"/>
              </a:rPr>
              <a:t>“玩家”的特征：具备一定的</a:t>
            </a:r>
            <a:r>
              <a:rPr kumimoji="1" lang="en-US" altLang="zh-CN" sz="1800" b="1" dirty="0" smtClean="0">
                <a:latin typeface="微软雅黑"/>
                <a:ea typeface="微软雅黑"/>
                <a:cs typeface="微软雅黑"/>
              </a:rPr>
              <a:t>IT</a:t>
            </a:r>
            <a:r>
              <a:rPr kumimoji="1" lang="zh-CN" altLang="en-US" sz="1800" b="1" dirty="0" smtClean="0">
                <a:latin typeface="微软雅黑"/>
                <a:ea typeface="微软雅黑"/>
                <a:cs typeface="微软雅黑"/>
              </a:rPr>
              <a:t>技术基础和人员规模</a:t>
            </a:r>
            <a:endParaRPr kumimoji="1" lang="zh-CN" altLang="en-US" sz="1800" b="1" dirty="0">
              <a:latin typeface="微软雅黑"/>
              <a:ea typeface="微软雅黑"/>
              <a:cs typeface="微软雅黑"/>
            </a:endParaRPr>
          </a:p>
        </p:txBody>
      </p:sp>
      <p:sp>
        <p:nvSpPr>
          <p:cNvPr id="32" name="文本框 31"/>
          <p:cNvSpPr txBox="1"/>
          <p:nvPr/>
        </p:nvSpPr>
        <p:spPr>
          <a:xfrm>
            <a:off x="270522" y="1000511"/>
            <a:ext cx="3129904" cy="276999"/>
          </a:xfrm>
          <a:prstGeom prst="rect">
            <a:avLst/>
          </a:prstGeom>
          <a:noFill/>
        </p:spPr>
        <p:txBody>
          <a:bodyPr wrap="square" rtlCol="0" anchor="ctr">
            <a:spAutoFit/>
          </a:bodyPr>
          <a:lstStyle/>
          <a:p>
            <a:r>
              <a:rPr lang="en-US" altLang="zh-CN" sz="1200" b="1" dirty="0">
                <a:latin typeface="微软雅黑" panose="020B0503020204020204" pitchFamily="34" charset="-122"/>
                <a:ea typeface="微软雅黑" panose="020B0503020204020204" pitchFamily="34" charset="-122"/>
              </a:rPr>
              <a:t>P</a:t>
            </a:r>
            <a:r>
              <a:rPr lang="en-US" altLang="zh-CN" sz="1200" b="1" dirty="0" smtClean="0">
                <a:latin typeface="微软雅黑" panose="020B0503020204020204" pitchFamily="34" charset="-122"/>
                <a:ea typeface="微软雅黑" panose="020B0503020204020204" pitchFamily="34" charset="-122"/>
              </a:rPr>
              <a:t>aaS</a:t>
            </a:r>
            <a:r>
              <a:rPr lang="zh-CN" altLang="en-US" sz="1200" b="1" dirty="0" smtClean="0">
                <a:latin typeface="微软雅黑" panose="020B0503020204020204" pitchFamily="34" charset="-122"/>
                <a:ea typeface="微软雅黑" panose="020B0503020204020204" pitchFamily="34" charset="-122"/>
              </a:rPr>
              <a:t>用户主要来源于制造</a:t>
            </a:r>
            <a:r>
              <a:rPr lang="zh-CN" altLang="en-US" sz="1200" b="1" dirty="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TMT</a:t>
            </a:r>
            <a:r>
              <a:rPr lang="zh-CN" altLang="en-US" sz="1200" b="1" dirty="0" smtClean="0">
                <a:latin typeface="微软雅黑" panose="020B0503020204020204" pitchFamily="34" charset="-122"/>
                <a:ea typeface="微软雅黑" panose="020B0503020204020204" pitchFamily="34" charset="-122"/>
              </a:rPr>
              <a:t>行业</a:t>
            </a:r>
            <a:endParaRPr lang="zh-CN" altLang="en-US" sz="1200" b="1" dirty="0">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124968" y="949279"/>
            <a:ext cx="379463" cy="379463"/>
            <a:chOff x="3124968" y="1824793"/>
            <a:chExt cx="379463" cy="379463"/>
          </a:xfrm>
        </p:grpSpPr>
        <p:sp>
          <p:nvSpPr>
            <p:cNvPr id="34" name="椭圆 33"/>
            <p:cNvSpPr/>
            <p:nvPr/>
          </p:nvSpPr>
          <p:spPr>
            <a:xfrm>
              <a:off x="3124968" y="1824793"/>
              <a:ext cx="379463" cy="379463"/>
            </a:xfrm>
            <a:prstGeom prst="ellipse">
              <a:avLst/>
            </a:prstGeom>
            <a:noFill/>
            <a:ln w="15875">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211902" y="1911727"/>
              <a:ext cx="205594" cy="205595"/>
              <a:chOff x="7087260" y="2190892"/>
              <a:chExt cx="484779" cy="484780"/>
            </a:xfrm>
          </p:grpSpPr>
          <p:sp>
            <p:nvSpPr>
              <p:cNvPr id="36" name="Oval 675"/>
              <p:cNvSpPr>
                <a:spLocks noChangeArrowheads="1"/>
              </p:cNvSpPr>
              <p:nvPr/>
            </p:nvSpPr>
            <p:spPr bwMode="auto">
              <a:xfrm>
                <a:off x="7383707" y="2190892"/>
                <a:ext cx="188332" cy="188332"/>
              </a:xfrm>
              <a:prstGeom prst="ellipse">
                <a:avLst/>
              </a:prstGeom>
              <a:noFill/>
              <a:ln w="15875"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676"/>
              <p:cNvSpPr>
                <a:spLocks noChangeArrowheads="1"/>
              </p:cNvSpPr>
              <p:nvPr/>
            </p:nvSpPr>
            <p:spPr bwMode="auto">
              <a:xfrm>
                <a:off x="7087260" y="2435026"/>
                <a:ext cx="156944" cy="153455"/>
              </a:xfrm>
              <a:prstGeom prst="ellipse">
                <a:avLst/>
              </a:prstGeom>
              <a:noFill/>
              <a:ln w="15875"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677"/>
              <p:cNvSpPr>
                <a:spLocks noChangeArrowheads="1"/>
              </p:cNvSpPr>
              <p:nvPr/>
            </p:nvSpPr>
            <p:spPr bwMode="auto">
              <a:xfrm>
                <a:off x="7394171" y="2550118"/>
                <a:ext cx="122068" cy="125554"/>
              </a:xfrm>
              <a:prstGeom prst="ellipse">
                <a:avLst/>
              </a:prstGeom>
              <a:noFill/>
              <a:ln w="15875"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678"/>
              <p:cNvSpPr>
                <a:spLocks noChangeShapeType="1"/>
              </p:cNvSpPr>
              <p:nvPr/>
            </p:nvSpPr>
            <p:spPr bwMode="auto">
              <a:xfrm flipH="1" flipV="1">
                <a:off x="7237227" y="2543143"/>
                <a:ext cx="156944" cy="62777"/>
              </a:xfrm>
              <a:prstGeom prst="line">
                <a:avLst/>
              </a:prstGeom>
              <a:noFill/>
              <a:ln w="15875"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679"/>
              <p:cNvSpPr>
                <a:spLocks noChangeShapeType="1"/>
              </p:cNvSpPr>
              <p:nvPr/>
            </p:nvSpPr>
            <p:spPr bwMode="auto">
              <a:xfrm flipV="1">
                <a:off x="7230252" y="2347836"/>
                <a:ext cx="170895" cy="108117"/>
              </a:xfrm>
              <a:prstGeom prst="line">
                <a:avLst/>
              </a:prstGeom>
              <a:noFill/>
              <a:ln w="15875"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6" name="文本框 55"/>
          <p:cNvSpPr txBox="1"/>
          <p:nvPr/>
        </p:nvSpPr>
        <p:spPr>
          <a:xfrm>
            <a:off x="6258705" y="1000511"/>
            <a:ext cx="3040783" cy="276999"/>
          </a:xfrm>
          <a:prstGeom prst="rect">
            <a:avLst/>
          </a:prstGeom>
          <a:noFill/>
        </p:spPr>
        <p:txBody>
          <a:bodyPr wrap="square" rtlCol="0" anchor="ctr">
            <a:spAutoFit/>
          </a:bodyPr>
          <a:lstStyle/>
          <a:p>
            <a:r>
              <a:rPr lang="en-US" altLang="zh-CN" sz="1200" b="1" dirty="0" smtClean="0">
                <a:solidFill>
                  <a:srgbClr val="F2F2F2"/>
                </a:solidFill>
                <a:latin typeface="微软雅黑" panose="020B0503020204020204" pitchFamily="34" charset="-122"/>
                <a:ea typeface="微软雅黑" panose="020B0503020204020204" pitchFamily="34" charset="-122"/>
              </a:rPr>
              <a:t>PaaS</a:t>
            </a:r>
            <a:r>
              <a:rPr lang="zh-CN" altLang="en-US" sz="1200" b="1" dirty="0" smtClean="0">
                <a:solidFill>
                  <a:srgbClr val="F2F2F2"/>
                </a:solidFill>
                <a:latin typeface="微软雅黑" panose="020B0503020204020204" pitchFamily="34" charset="-122"/>
                <a:ea typeface="微软雅黑" panose="020B0503020204020204" pitchFamily="34" charset="-122"/>
              </a:rPr>
              <a:t>企业用户主要集中于中大型企业</a:t>
            </a:r>
            <a:endParaRPr lang="zh-CN" altLang="en-US" sz="1200" b="1" dirty="0">
              <a:solidFill>
                <a:srgbClr val="F2F2F2"/>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5876728" y="949279"/>
            <a:ext cx="379463" cy="379463"/>
            <a:chOff x="5895778" y="1000079"/>
            <a:chExt cx="379463" cy="379463"/>
          </a:xfrm>
        </p:grpSpPr>
        <p:sp>
          <p:nvSpPr>
            <p:cNvPr id="49" name="椭圆 48"/>
            <p:cNvSpPr/>
            <p:nvPr/>
          </p:nvSpPr>
          <p:spPr>
            <a:xfrm>
              <a:off x="5895778" y="1000079"/>
              <a:ext cx="379463" cy="379463"/>
            </a:xfrm>
            <a:prstGeom prst="ellipse">
              <a:avLst/>
            </a:prstGeom>
            <a:noFill/>
            <a:ln w="158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6014611" y="1102408"/>
              <a:ext cx="141797" cy="174804"/>
              <a:chOff x="9124031" y="2183917"/>
              <a:chExt cx="404564" cy="498731"/>
            </a:xfrm>
          </p:grpSpPr>
          <p:sp>
            <p:nvSpPr>
              <p:cNvPr id="58" name="Line 223"/>
              <p:cNvSpPr>
                <a:spLocks noChangeShapeType="1"/>
              </p:cNvSpPr>
              <p:nvPr/>
            </p:nvSpPr>
            <p:spPr bwMode="auto">
              <a:xfrm>
                <a:off x="9169369" y="2333886"/>
                <a:ext cx="0" cy="34876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Line 224"/>
              <p:cNvSpPr>
                <a:spLocks noChangeShapeType="1"/>
              </p:cNvSpPr>
              <p:nvPr/>
            </p:nvSpPr>
            <p:spPr bwMode="auto">
              <a:xfrm>
                <a:off x="9483255" y="2183917"/>
                <a:ext cx="0" cy="352251"/>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225"/>
              <p:cNvSpPr>
                <a:spLocks noChangeShapeType="1"/>
              </p:cNvSpPr>
              <p:nvPr/>
            </p:nvSpPr>
            <p:spPr bwMode="auto">
              <a:xfrm>
                <a:off x="9326313" y="2480366"/>
                <a:ext cx="0" cy="20228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Line 226"/>
              <p:cNvSpPr>
                <a:spLocks noChangeShapeType="1"/>
              </p:cNvSpPr>
              <p:nvPr/>
            </p:nvSpPr>
            <p:spPr bwMode="auto">
              <a:xfrm>
                <a:off x="9326313" y="2183917"/>
                <a:ext cx="0" cy="20228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227"/>
              <p:cNvSpPr>
                <a:spLocks noChangeArrowheads="1"/>
              </p:cNvSpPr>
              <p:nvPr/>
            </p:nvSpPr>
            <p:spPr bwMode="auto">
              <a:xfrm>
                <a:off x="9124031" y="2239719"/>
                <a:ext cx="94167" cy="94167"/>
              </a:xfrm>
              <a:prstGeom prst="ellipse">
                <a:avLst/>
              </a:prstGeom>
              <a:noFill/>
              <a:ln w="15875"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228"/>
              <p:cNvSpPr>
                <a:spLocks noChangeArrowheads="1"/>
              </p:cNvSpPr>
              <p:nvPr/>
            </p:nvSpPr>
            <p:spPr bwMode="auto">
              <a:xfrm>
                <a:off x="9434428" y="2536168"/>
                <a:ext cx="94167" cy="90678"/>
              </a:xfrm>
              <a:prstGeom prst="ellipse">
                <a:avLst/>
              </a:prstGeom>
              <a:noFill/>
              <a:ln w="15875"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Line 230"/>
              <p:cNvSpPr>
                <a:spLocks noChangeShapeType="1"/>
              </p:cNvSpPr>
              <p:nvPr/>
            </p:nvSpPr>
            <p:spPr bwMode="auto">
              <a:xfrm>
                <a:off x="9169369" y="2183917"/>
                <a:ext cx="0" cy="5580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Line 231"/>
              <p:cNvSpPr>
                <a:spLocks noChangeShapeType="1"/>
              </p:cNvSpPr>
              <p:nvPr/>
            </p:nvSpPr>
            <p:spPr bwMode="auto">
              <a:xfrm>
                <a:off x="9483255" y="2626846"/>
                <a:ext cx="0" cy="55802"/>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7" name="组合 86"/>
          <p:cNvGrpSpPr/>
          <p:nvPr/>
        </p:nvGrpSpPr>
        <p:grpSpPr>
          <a:xfrm>
            <a:off x="4248078" y="2923422"/>
            <a:ext cx="379463" cy="379463"/>
            <a:chOff x="4262592" y="2923422"/>
            <a:chExt cx="379463" cy="379463"/>
          </a:xfrm>
        </p:grpSpPr>
        <p:sp>
          <p:nvSpPr>
            <p:cNvPr id="73" name="椭圆 72"/>
            <p:cNvSpPr/>
            <p:nvPr/>
          </p:nvSpPr>
          <p:spPr>
            <a:xfrm>
              <a:off x="4262592" y="2923422"/>
              <a:ext cx="379463" cy="379463"/>
            </a:xfrm>
            <a:prstGeom prst="ellipse">
              <a:avLst/>
            </a:prstGeom>
            <a:noFill/>
            <a:ln w="158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4356809" y="3030008"/>
              <a:ext cx="191029" cy="166291"/>
              <a:chOff x="3093935" y="3219742"/>
              <a:chExt cx="484780" cy="422003"/>
            </a:xfrm>
          </p:grpSpPr>
          <p:sp>
            <p:nvSpPr>
              <p:cNvPr id="84" name="Freeform 16"/>
              <p:cNvSpPr>
                <a:spLocks/>
              </p:cNvSpPr>
              <p:nvPr/>
            </p:nvSpPr>
            <p:spPr bwMode="auto">
              <a:xfrm>
                <a:off x="3093935" y="3219742"/>
                <a:ext cx="484780" cy="422003"/>
              </a:xfrm>
              <a:custGeom>
                <a:avLst/>
                <a:gdLst>
                  <a:gd name="T0" fmla="*/ 0 w 139"/>
                  <a:gd name="T1" fmla="*/ 121 h 121"/>
                  <a:gd name="T2" fmla="*/ 47 w 139"/>
                  <a:gd name="T3" fmla="*/ 103 h 121"/>
                  <a:gd name="T4" fmla="*/ 92 w 139"/>
                  <a:gd name="T5" fmla="*/ 121 h 121"/>
                  <a:gd name="T6" fmla="*/ 139 w 139"/>
                  <a:gd name="T7" fmla="*/ 103 h 121"/>
                  <a:gd name="T8" fmla="*/ 139 w 139"/>
                  <a:gd name="T9" fmla="*/ 0 h 121"/>
                  <a:gd name="T10" fmla="*/ 92 w 139"/>
                  <a:gd name="T11" fmla="*/ 18 h 121"/>
                  <a:gd name="T12" fmla="*/ 47 w 139"/>
                  <a:gd name="T13" fmla="*/ 0 h 121"/>
                  <a:gd name="T14" fmla="*/ 0 w 139"/>
                  <a:gd name="T15" fmla="*/ 18 h 121"/>
                  <a:gd name="T16" fmla="*/ 0 w 13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1">
                    <a:moveTo>
                      <a:pt x="0" y="121"/>
                    </a:moveTo>
                    <a:lnTo>
                      <a:pt x="47" y="103"/>
                    </a:lnTo>
                    <a:lnTo>
                      <a:pt x="92" y="121"/>
                    </a:lnTo>
                    <a:lnTo>
                      <a:pt x="139" y="103"/>
                    </a:lnTo>
                    <a:lnTo>
                      <a:pt x="139" y="0"/>
                    </a:lnTo>
                    <a:lnTo>
                      <a:pt x="92" y="18"/>
                    </a:lnTo>
                    <a:lnTo>
                      <a:pt x="47" y="0"/>
                    </a:lnTo>
                    <a:lnTo>
                      <a:pt x="0" y="18"/>
                    </a:lnTo>
                    <a:lnTo>
                      <a:pt x="0" y="121"/>
                    </a:lnTo>
                    <a:close/>
                  </a:path>
                </a:pathLst>
              </a:custGeom>
              <a:noFill/>
              <a:ln w="15875"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Line 17"/>
              <p:cNvSpPr>
                <a:spLocks noChangeShapeType="1"/>
              </p:cNvSpPr>
              <p:nvPr/>
            </p:nvSpPr>
            <p:spPr bwMode="auto">
              <a:xfrm>
                <a:off x="3257852" y="3219742"/>
                <a:ext cx="0" cy="359226"/>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Line 18"/>
              <p:cNvSpPr>
                <a:spLocks noChangeShapeType="1"/>
              </p:cNvSpPr>
              <p:nvPr/>
            </p:nvSpPr>
            <p:spPr bwMode="auto">
              <a:xfrm>
                <a:off x="3414796" y="3282519"/>
                <a:ext cx="0" cy="359226"/>
              </a:xfrm>
              <a:prstGeom prst="line">
                <a:avLst/>
              </a:prstGeom>
              <a:noFill/>
              <a:ln w="15875"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aphicFrame>
        <p:nvGraphicFramePr>
          <p:cNvPr id="90" name="图表 89"/>
          <p:cNvGraphicFramePr/>
          <p:nvPr>
            <p:extLst>
              <p:ext uri="{D42A27DB-BD31-4B8C-83A1-F6EECF244321}">
                <p14:modId xmlns:p14="http://schemas.microsoft.com/office/powerpoint/2010/main" val="1154731824"/>
              </p:ext>
            </p:extLst>
          </p:nvPr>
        </p:nvGraphicFramePr>
        <p:xfrm>
          <a:off x="3656063" y="3059517"/>
          <a:ext cx="5487937" cy="1913498"/>
        </p:xfrm>
        <a:graphic>
          <a:graphicData uri="http://schemas.openxmlformats.org/drawingml/2006/chart">
            <c:chart xmlns:c="http://schemas.openxmlformats.org/drawingml/2006/chart" xmlns:r="http://schemas.openxmlformats.org/officeDocument/2006/relationships" r:id="rId5"/>
          </a:graphicData>
        </a:graphic>
      </p:graphicFrame>
      <p:sp>
        <p:nvSpPr>
          <p:cNvPr id="91" name="矩形 90"/>
          <p:cNvSpPr/>
          <p:nvPr/>
        </p:nvSpPr>
        <p:spPr>
          <a:xfrm>
            <a:off x="4016694" y="4428052"/>
            <a:ext cx="633916"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6086690" y="3645826"/>
            <a:ext cx="633916"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121688" y="4281554"/>
            <a:ext cx="633916"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8156685" y="4540287"/>
            <a:ext cx="633916"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p:cNvCxnSpPr/>
          <p:nvPr/>
        </p:nvCxnSpPr>
        <p:spPr>
          <a:xfrm flipV="1">
            <a:off x="4643328" y="1341184"/>
            <a:ext cx="1236663" cy="1550747"/>
          </a:xfrm>
          <a:prstGeom prst="line">
            <a:avLst/>
          </a:prstGeom>
          <a:ln w="15875">
            <a:solidFill>
              <a:srgbClr val="F2F2F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621547" y="1139010"/>
            <a:ext cx="157747" cy="0"/>
          </a:xfrm>
          <a:prstGeom prst="line">
            <a:avLst/>
          </a:prstGeom>
          <a:ln w="15875">
            <a:solidFill>
              <a:srgbClr val="F2F2F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5915925" y="4886325"/>
            <a:ext cx="2977250" cy="200055"/>
          </a:xfrm>
          <a:prstGeom prst="rect">
            <a:avLst/>
          </a:prstGeom>
          <a:noFill/>
        </p:spPr>
        <p:txBody>
          <a:bodyPr wrap="square" rtlCol="0">
            <a:spAutoFit/>
          </a:bodyPr>
          <a:lstStyle/>
          <a:p>
            <a:pPr algn="r"/>
            <a:r>
              <a:rPr lang="zh-CN" altLang="en-US" sz="700" dirty="0" smtClean="0">
                <a:solidFill>
                  <a:srgbClr val="F2F2F2"/>
                </a:solidFill>
                <a:latin typeface="微软雅黑" panose="020B0503020204020204" pitchFamily="34" charset="-122"/>
                <a:ea typeface="微软雅黑" panose="020B0503020204020204" pitchFamily="34" charset="-122"/>
              </a:rPr>
              <a:t>数据来源：移动信息化研究中心，</a:t>
            </a:r>
            <a:r>
              <a:rPr lang="en-US" altLang="zh-CN" sz="700" dirty="0" smtClean="0">
                <a:solidFill>
                  <a:srgbClr val="F2F2F2"/>
                </a:solidFill>
                <a:latin typeface="微软雅黑" panose="020B0503020204020204" pitchFamily="34" charset="-122"/>
                <a:ea typeface="微软雅黑" panose="020B0503020204020204" pitchFamily="34" charset="-122"/>
              </a:rPr>
              <a:t>2017/07</a:t>
            </a:r>
            <a:endParaRPr lang="zh-CN" altLang="en-US" sz="700" dirty="0" smtClean="0">
              <a:solidFill>
                <a:srgbClr val="F2F2F2"/>
              </a:solidFill>
              <a:latin typeface="微软雅黑" panose="020B0503020204020204" pitchFamily="34" charset="-122"/>
              <a:ea typeface="微软雅黑" panose="020B0503020204020204" pitchFamily="34" charset="-122"/>
            </a:endParaRPr>
          </a:p>
        </p:txBody>
      </p:sp>
      <p:pic>
        <p:nvPicPr>
          <p:cNvPr id="68" name="图片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71" name="文本框 70"/>
          <p:cNvSpPr txBox="1"/>
          <p:nvPr/>
        </p:nvSpPr>
        <p:spPr>
          <a:xfrm>
            <a:off x="4630056" y="2974654"/>
            <a:ext cx="3097898" cy="276999"/>
          </a:xfrm>
          <a:prstGeom prst="rect">
            <a:avLst/>
          </a:prstGeom>
          <a:noFill/>
        </p:spPr>
        <p:txBody>
          <a:bodyPr wrap="square" rtlCol="0" anchor="ctr">
            <a:spAutoFit/>
          </a:bodyPr>
          <a:lstStyle/>
          <a:p>
            <a:r>
              <a:rPr lang="en-US" altLang="zh-CN" sz="1200" b="1" dirty="0" smtClean="0">
                <a:solidFill>
                  <a:srgbClr val="F2F2F2"/>
                </a:solidFill>
                <a:latin typeface="微软雅黑" panose="020B0503020204020204" pitchFamily="34" charset="-122"/>
                <a:ea typeface="微软雅黑" panose="020B0503020204020204" pitchFamily="34" charset="-122"/>
              </a:rPr>
              <a:t>PaaS CRM</a:t>
            </a:r>
            <a:r>
              <a:rPr lang="zh-CN" altLang="en-US" sz="1200" b="1" dirty="0" smtClean="0">
                <a:solidFill>
                  <a:srgbClr val="F2F2F2"/>
                </a:solidFill>
                <a:latin typeface="微软雅黑" panose="020B0503020204020204" pitchFamily="34" charset="-122"/>
                <a:ea typeface="微软雅黑" panose="020B0503020204020204" pitchFamily="34" charset="-122"/>
              </a:rPr>
              <a:t>以民营企业为主</a:t>
            </a:r>
            <a:endParaRPr lang="zh-CN" altLang="en-US" sz="1200" b="1" dirty="0">
              <a:solidFill>
                <a:srgbClr val="F2F2F2"/>
              </a:solidFill>
              <a:latin typeface="微软雅黑" panose="020B0503020204020204" pitchFamily="34" charset="-122"/>
              <a:ea typeface="微软雅黑" panose="020B0503020204020204" pitchFamily="34" charset="-122"/>
            </a:endParaRPr>
          </a:p>
        </p:txBody>
      </p:sp>
      <p:sp>
        <p:nvSpPr>
          <p:cNvPr id="76" name="矩形 75"/>
          <p:cNvSpPr/>
          <p:nvPr/>
        </p:nvSpPr>
        <p:spPr>
          <a:xfrm>
            <a:off x="5051692" y="4023337"/>
            <a:ext cx="633916" cy="68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250825" y="4876800"/>
            <a:ext cx="4249256" cy="215444"/>
          </a:xfrm>
          <a:prstGeom prst="rect">
            <a:avLst/>
          </a:prstGeom>
          <a:noFill/>
        </p:spPr>
        <p:txBody>
          <a:bodyPr wrap="square" rtlCol="0">
            <a:spAutoFit/>
          </a:bodyPr>
          <a:lstStyle/>
          <a:p>
            <a:r>
              <a:rPr lang="zh-CN" altLang="en-US" sz="800" i="1" dirty="0" smtClean="0">
                <a:latin typeface="微软雅黑" panose="020B0503020204020204" pitchFamily="34" charset="-122"/>
                <a:ea typeface="微软雅黑" panose="020B0503020204020204" pitchFamily="34" charset="-122"/>
              </a:rPr>
              <a:t>注：医院包括</a:t>
            </a:r>
            <a:r>
              <a:rPr lang="zh-CN" altLang="en-US" sz="800" i="1" dirty="0">
                <a:latin typeface="微软雅黑" panose="020B0503020204020204" pitchFamily="34" charset="-122"/>
                <a:ea typeface="微软雅黑" panose="020B0503020204020204" pitchFamily="34" charset="-122"/>
              </a:rPr>
              <a:t>社区医院、体检中心等</a:t>
            </a:r>
            <a:endParaRPr lang="zh-CN" altLang="en-US" sz="800" i="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041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图表 54"/>
          <p:cNvGraphicFramePr/>
          <p:nvPr>
            <p:extLst>
              <p:ext uri="{D42A27DB-BD31-4B8C-83A1-F6EECF244321}">
                <p14:modId xmlns:p14="http://schemas.microsoft.com/office/powerpoint/2010/main" val="1322280435"/>
              </p:ext>
            </p:extLst>
          </p:nvPr>
        </p:nvGraphicFramePr>
        <p:xfrm>
          <a:off x="5624983" y="2185245"/>
          <a:ext cx="3242792" cy="1172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图表 52"/>
          <p:cNvGraphicFramePr/>
          <p:nvPr>
            <p:extLst>
              <p:ext uri="{D42A27DB-BD31-4B8C-83A1-F6EECF244321}">
                <p14:modId xmlns:p14="http://schemas.microsoft.com/office/powerpoint/2010/main" val="1717600343"/>
              </p:ext>
            </p:extLst>
          </p:nvPr>
        </p:nvGraphicFramePr>
        <p:xfrm>
          <a:off x="-78271" y="3006506"/>
          <a:ext cx="2675421" cy="1870294"/>
        </p:xfrm>
        <a:graphic>
          <a:graphicData uri="http://schemas.openxmlformats.org/drawingml/2006/chart">
            <c:chart xmlns:c="http://schemas.openxmlformats.org/drawingml/2006/chart" xmlns:r="http://schemas.openxmlformats.org/officeDocument/2006/relationships" r:id="rId4"/>
          </a:graphicData>
        </a:graphic>
      </p:graphicFrame>
      <p:sp>
        <p:nvSpPr>
          <p:cNvPr id="51" name="文本框 50"/>
          <p:cNvSpPr txBox="1"/>
          <p:nvPr/>
        </p:nvSpPr>
        <p:spPr>
          <a:xfrm>
            <a:off x="250825" y="219373"/>
            <a:ext cx="8642350" cy="461665"/>
          </a:xfrm>
          <a:prstGeom prst="rect">
            <a:avLst/>
          </a:prstGeom>
          <a:noFill/>
        </p:spPr>
        <p:txBody>
          <a:bodyPr wrap="none" rtlCol="0" anchor="ctr">
            <a:noAutofit/>
          </a:bodyPr>
          <a:lstStyle/>
          <a:p>
            <a:pPr algn="r"/>
            <a:r>
              <a:rPr kumimoji="1" lang="en-US" altLang="zh-CN" sz="1800" b="1" dirty="0" smtClean="0">
                <a:latin typeface="微软雅黑"/>
                <a:ea typeface="微软雅黑"/>
                <a:cs typeface="微软雅黑"/>
              </a:rPr>
              <a:t>PaaS CRM</a:t>
            </a:r>
            <a:r>
              <a:rPr kumimoji="1" lang="zh-CN" altLang="en-US" sz="1800" b="1" dirty="0" smtClean="0">
                <a:latin typeface="微软雅黑"/>
                <a:ea typeface="微软雅黑"/>
                <a:cs typeface="微软雅黑"/>
              </a:rPr>
              <a:t>的互联网化进程刚刚开始</a:t>
            </a:r>
            <a:endParaRPr kumimoji="1" lang="zh-CN" altLang="en-US" sz="1800" b="1" dirty="0">
              <a:latin typeface="微软雅黑"/>
              <a:ea typeface="微软雅黑"/>
              <a:cs typeface="微软雅黑"/>
            </a:endParaRPr>
          </a:p>
        </p:txBody>
      </p:sp>
      <p:graphicFrame>
        <p:nvGraphicFramePr>
          <p:cNvPr id="59" name="图表 58"/>
          <p:cNvGraphicFramePr/>
          <p:nvPr>
            <p:extLst>
              <p:ext uri="{D42A27DB-BD31-4B8C-83A1-F6EECF244321}">
                <p14:modId xmlns:p14="http://schemas.microsoft.com/office/powerpoint/2010/main" val="1914223525"/>
              </p:ext>
            </p:extLst>
          </p:nvPr>
        </p:nvGraphicFramePr>
        <p:xfrm>
          <a:off x="4242901" y="3691642"/>
          <a:ext cx="4716505" cy="119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图表 51"/>
          <p:cNvGraphicFramePr/>
          <p:nvPr>
            <p:extLst>
              <p:ext uri="{D42A27DB-BD31-4B8C-83A1-F6EECF244321}">
                <p14:modId xmlns:p14="http://schemas.microsoft.com/office/powerpoint/2010/main" val="822217197"/>
              </p:ext>
            </p:extLst>
          </p:nvPr>
        </p:nvGraphicFramePr>
        <p:xfrm>
          <a:off x="2309990" y="3007917"/>
          <a:ext cx="2232000" cy="1868883"/>
        </p:xfrm>
        <a:graphic>
          <a:graphicData uri="http://schemas.openxmlformats.org/drawingml/2006/chart">
            <c:chart xmlns:c="http://schemas.openxmlformats.org/drawingml/2006/chart" xmlns:r="http://schemas.openxmlformats.org/officeDocument/2006/relationships" r:id="rId6"/>
          </a:graphicData>
        </a:graphic>
      </p:graphicFrame>
      <p:sp>
        <p:nvSpPr>
          <p:cNvPr id="13" name="椭圆 12"/>
          <p:cNvSpPr/>
          <p:nvPr/>
        </p:nvSpPr>
        <p:spPr>
          <a:xfrm>
            <a:off x="3311545" y="1995515"/>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948617" y="1995515"/>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29502" y="2748620"/>
            <a:ext cx="1974958" cy="239611"/>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信息获取通道（</a:t>
            </a:r>
            <a:r>
              <a:rPr lang="en-US" altLang="zh-CN" sz="1200" b="1" dirty="0" smtClean="0">
                <a:latin typeface="微软雅黑" panose="020B0503020204020204" pitchFamily="34" charset="-122"/>
                <a:ea typeface="微软雅黑" panose="020B0503020204020204" pitchFamily="34" charset="-122"/>
              </a:rPr>
              <a:t>TOP5</a:t>
            </a:r>
            <a:r>
              <a:rPr lang="zh-CN" altLang="en-US" sz="1200" b="1" dirty="0" smtClean="0">
                <a:latin typeface="微软雅黑" panose="020B0503020204020204" pitchFamily="34" charset="-122"/>
                <a:ea typeface="微软雅黑" panose="020B0503020204020204" pitchFamily="34" charset="-122"/>
              </a:rPr>
              <a:t>）</a:t>
            </a:r>
          </a:p>
        </p:txBody>
      </p:sp>
      <p:sp>
        <p:nvSpPr>
          <p:cNvPr id="37" name="文本框 36"/>
          <p:cNvSpPr txBox="1"/>
          <p:nvPr/>
        </p:nvSpPr>
        <p:spPr>
          <a:xfrm>
            <a:off x="5609014" y="2062136"/>
            <a:ext cx="1134738" cy="246221"/>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采购渠道</a:t>
            </a:r>
          </a:p>
        </p:txBody>
      </p:sp>
      <p:sp>
        <p:nvSpPr>
          <p:cNvPr id="38" name="文本框 37"/>
          <p:cNvSpPr txBox="1"/>
          <p:nvPr/>
        </p:nvSpPr>
        <p:spPr>
          <a:xfrm>
            <a:off x="2425803" y="2754235"/>
            <a:ext cx="2146197" cy="239611"/>
          </a:xfrm>
          <a:prstGeom prst="rect">
            <a:avLst/>
          </a:prstGeom>
          <a:noFill/>
        </p:spPr>
        <p:txBody>
          <a:bodyPr wrap="square" rtlCol="0" anchor="ctr">
            <a:noAutofit/>
          </a:bodyPr>
          <a:lstStyle/>
          <a:p>
            <a:pPr algn="ctr"/>
            <a:r>
              <a:rPr lang="zh-CN" altLang="en-US" sz="1200" b="1" dirty="0" smtClean="0">
                <a:latin typeface="微软雅黑" panose="020B0503020204020204" pitchFamily="34" charset="-122"/>
                <a:ea typeface="微软雅黑" panose="020B0503020204020204" pitchFamily="34" charset="-122"/>
              </a:rPr>
              <a:t>选型</a:t>
            </a:r>
            <a:r>
              <a:rPr lang="zh-CN" altLang="en-US" sz="1200" b="1" dirty="0">
                <a:latin typeface="微软雅黑" panose="020B0503020204020204" pitchFamily="34" charset="-122"/>
                <a:ea typeface="微软雅黑" panose="020B0503020204020204" pitchFamily="34" charset="-122"/>
              </a:rPr>
              <a:t>关注</a:t>
            </a:r>
            <a:r>
              <a:rPr lang="zh-CN" altLang="en-US" sz="1200" b="1" dirty="0" smtClean="0">
                <a:latin typeface="微软雅黑" panose="020B0503020204020204" pitchFamily="34" charset="-122"/>
                <a:ea typeface="微软雅黑" panose="020B0503020204020204" pitchFamily="34" charset="-122"/>
              </a:rPr>
              <a:t>要素（</a:t>
            </a:r>
            <a:r>
              <a:rPr lang="en-US" altLang="zh-CN" sz="1200" b="1" dirty="0" smtClean="0">
                <a:latin typeface="微软雅黑" panose="020B0503020204020204" pitchFamily="34" charset="-122"/>
                <a:ea typeface="微软雅黑" panose="020B0503020204020204" pitchFamily="34" charset="-122"/>
              </a:rPr>
              <a:t>TOP5</a:t>
            </a:r>
            <a:r>
              <a:rPr lang="zh-CN" altLang="en-US" sz="1200" b="1" dirty="0" smtClean="0">
                <a:latin typeface="微软雅黑" panose="020B0503020204020204" pitchFamily="34" charset="-122"/>
                <a:ea typeface="微软雅黑" panose="020B0503020204020204" pitchFamily="34" charset="-122"/>
              </a:rPr>
              <a:t>）</a:t>
            </a:r>
          </a:p>
        </p:txBody>
      </p:sp>
      <p:sp>
        <p:nvSpPr>
          <p:cNvPr id="39" name="文本框 38"/>
          <p:cNvSpPr txBox="1"/>
          <p:nvPr/>
        </p:nvSpPr>
        <p:spPr>
          <a:xfrm>
            <a:off x="5609014" y="3556925"/>
            <a:ext cx="2803601" cy="226873"/>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规划部署阶段的困难（</a:t>
            </a:r>
            <a:r>
              <a:rPr lang="en-US" altLang="zh-CN" sz="1200" b="1" dirty="0" smtClean="0">
                <a:latin typeface="微软雅黑" panose="020B0503020204020204" pitchFamily="34" charset="-122"/>
                <a:ea typeface="微软雅黑" panose="020B0503020204020204" pitchFamily="34" charset="-122"/>
              </a:rPr>
              <a:t>TOP3</a:t>
            </a:r>
            <a:r>
              <a:rPr lang="zh-CN" altLang="en-US" sz="1200" b="1" dirty="0" smtClean="0">
                <a:latin typeface="微软雅黑" panose="020B0503020204020204" pitchFamily="34" charset="-122"/>
                <a:ea typeface="微软雅黑" panose="020B0503020204020204" pitchFamily="34" charset="-122"/>
              </a:rPr>
              <a:t>）</a:t>
            </a:r>
          </a:p>
        </p:txBody>
      </p:sp>
      <p:cxnSp>
        <p:nvCxnSpPr>
          <p:cNvPr id="10" name="直接连接符 9"/>
          <p:cNvCxnSpPr/>
          <p:nvPr/>
        </p:nvCxnSpPr>
        <p:spPr>
          <a:xfrm>
            <a:off x="1595589" y="2185246"/>
            <a:ext cx="1627080"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779884" y="2185246"/>
            <a:ext cx="1080000"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138348" y="2501068"/>
            <a:ext cx="0" cy="713366"/>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燕尾形 57"/>
          <p:cNvSpPr/>
          <p:nvPr/>
        </p:nvSpPr>
        <p:spPr>
          <a:xfrm rot="10800000" flipH="1" flipV="1">
            <a:off x="2317267" y="2062845"/>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燕尾形 60"/>
          <p:cNvSpPr/>
          <p:nvPr/>
        </p:nvSpPr>
        <p:spPr>
          <a:xfrm rot="10800000" flipH="1" flipV="1">
            <a:off x="4212274" y="2062846"/>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燕尾形 63"/>
          <p:cNvSpPr/>
          <p:nvPr/>
        </p:nvSpPr>
        <p:spPr>
          <a:xfrm rot="16200000" flipH="1" flipV="1">
            <a:off x="5030738" y="2669971"/>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2" name="直接连接符 21"/>
          <p:cNvCxnSpPr/>
          <p:nvPr/>
        </p:nvCxnSpPr>
        <p:spPr>
          <a:xfrm>
            <a:off x="5138348" y="3944679"/>
            <a:ext cx="0" cy="1083415"/>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燕尾形 24"/>
          <p:cNvSpPr/>
          <p:nvPr/>
        </p:nvSpPr>
        <p:spPr>
          <a:xfrm rot="16200000" flipH="1" flipV="1">
            <a:off x="5030738" y="4249297"/>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rot="16200000" flipH="1" flipV="1">
            <a:off x="1266779" y="2446833"/>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rot="16200000" flipH="1" flipV="1">
            <a:off x="3448700" y="2497033"/>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rot="10800000" flipH="1" flipV="1">
            <a:off x="5457052" y="2062136"/>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rot="10800000" flipH="1" flipV="1">
            <a:off x="5457052" y="3559088"/>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5" name="组合 44"/>
          <p:cNvGrpSpPr/>
          <p:nvPr/>
        </p:nvGrpSpPr>
        <p:grpSpPr>
          <a:xfrm>
            <a:off x="1127250" y="1995515"/>
            <a:ext cx="379463" cy="379463"/>
            <a:chOff x="1127250" y="920907"/>
            <a:chExt cx="379463" cy="379463"/>
          </a:xfrm>
        </p:grpSpPr>
        <p:sp>
          <p:nvSpPr>
            <p:cNvPr id="5" name="椭圆 4"/>
            <p:cNvSpPr/>
            <p:nvPr/>
          </p:nvSpPr>
          <p:spPr>
            <a:xfrm>
              <a:off x="1127250" y="920907"/>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235165" y="1028099"/>
              <a:ext cx="163632" cy="165079"/>
              <a:chOff x="9085666" y="1280624"/>
              <a:chExt cx="394103" cy="397589"/>
            </a:xfrm>
          </p:grpSpPr>
          <p:sp>
            <p:nvSpPr>
              <p:cNvPr id="67" name="Freeform 658"/>
              <p:cNvSpPr>
                <a:spLocks/>
              </p:cNvSpPr>
              <p:nvPr/>
            </p:nvSpPr>
            <p:spPr bwMode="auto">
              <a:xfrm>
                <a:off x="9137982" y="1280624"/>
                <a:ext cx="341787" cy="341787"/>
              </a:xfrm>
              <a:custGeom>
                <a:avLst/>
                <a:gdLst>
                  <a:gd name="T0" fmla="*/ 175 w 175"/>
                  <a:gd name="T1" fmla="*/ 175 h 175"/>
                  <a:gd name="T2" fmla="*/ 0 w 175"/>
                  <a:gd name="T3" fmla="*/ 0 h 175"/>
                </a:gdLst>
                <a:ahLst/>
                <a:cxnLst>
                  <a:cxn ang="0">
                    <a:pos x="T0" y="T1"/>
                  </a:cxn>
                  <a:cxn ang="0">
                    <a:pos x="T2" y="T3"/>
                  </a:cxn>
                </a:cxnLst>
                <a:rect l="0" t="0" r="r" b="b"/>
                <a:pathLst>
                  <a:path w="175" h="175">
                    <a:moveTo>
                      <a:pt x="175" y="175"/>
                    </a:moveTo>
                    <a:cubicBezTo>
                      <a:pt x="175" y="78"/>
                      <a:pt x="97" y="0"/>
                      <a:pt x="0" y="0"/>
                    </a:cubicBezTo>
                  </a:path>
                </a:pathLst>
              </a:cu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9"/>
              <p:cNvSpPr>
                <a:spLocks/>
              </p:cNvSpPr>
              <p:nvPr/>
            </p:nvSpPr>
            <p:spPr bwMode="auto">
              <a:xfrm>
                <a:off x="9137982" y="1367814"/>
                <a:ext cx="254597" cy="254597"/>
              </a:xfrm>
              <a:custGeom>
                <a:avLst/>
                <a:gdLst>
                  <a:gd name="T0" fmla="*/ 130 w 130"/>
                  <a:gd name="T1" fmla="*/ 130 h 130"/>
                  <a:gd name="T2" fmla="*/ 0 w 130"/>
                  <a:gd name="T3" fmla="*/ 0 h 130"/>
                </a:gdLst>
                <a:ahLst/>
                <a:cxnLst>
                  <a:cxn ang="0">
                    <a:pos x="T0" y="T1"/>
                  </a:cxn>
                  <a:cxn ang="0">
                    <a:pos x="T2" y="T3"/>
                  </a:cxn>
                </a:cxnLst>
                <a:rect l="0" t="0" r="r" b="b"/>
                <a:pathLst>
                  <a:path w="130" h="130">
                    <a:moveTo>
                      <a:pt x="130" y="130"/>
                    </a:moveTo>
                    <a:cubicBezTo>
                      <a:pt x="130" y="58"/>
                      <a:pt x="72" y="0"/>
                      <a:pt x="0" y="0"/>
                    </a:cubicBezTo>
                  </a:path>
                </a:pathLst>
              </a:cu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0"/>
              <p:cNvSpPr>
                <a:spLocks/>
              </p:cNvSpPr>
              <p:nvPr/>
            </p:nvSpPr>
            <p:spPr bwMode="auto">
              <a:xfrm>
                <a:off x="9137982" y="1458492"/>
                <a:ext cx="167406" cy="163919"/>
              </a:xfrm>
              <a:custGeom>
                <a:avLst/>
                <a:gdLst>
                  <a:gd name="T0" fmla="*/ 85 w 85"/>
                  <a:gd name="T1" fmla="*/ 85 h 85"/>
                  <a:gd name="T2" fmla="*/ 0 w 85"/>
                  <a:gd name="T3" fmla="*/ 0 h 85"/>
                </a:gdLst>
                <a:ahLst/>
                <a:cxnLst>
                  <a:cxn ang="0">
                    <a:pos x="T0" y="T1"/>
                  </a:cxn>
                  <a:cxn ang="0">
                    <a:pos x="T2" y="T3"/>
                  </a:cxn>
                </a:cxnLst>
                <a:rect l="0" t="0" r="r" b="b"/>
                <a:pathLst>
                  <a:path w="85" h="85">
                    <a:moveTo>
                      <a:pt x="85" y="85"/>
                    </a:moveTo>
                    <a:cubicBezTo>
                      <a:pt x="85" y="38"/>
                      <a:pt x="47" y="0"/>
                      <a:pt x="0" y="0"/>
                    </a:cubicBezTo>
                  </a:path>
                </a:pathLst>
              </a:cu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Oval 661"/>
              <p:cNvSpPr>
                <a:spLocks noChangeArrowheads="1"/>
              </p:cNvSpPr>
              <p:nvPr/>
            </p:nvSpPr>
            <p:spPr bwMode="auto">
              <a:xfrm>
                <a:off x="9085666" y="1566609"/>
                <a:ext cx="108117" cy="111604"/>
              </a:xfrm>
              <a:prstGeom prst="ellipse">
                <a:avLst/>
              </a:prstGeom>
              <a:noFill/>
              <a:ln w="19050" cap="flat">
                <a:solidFill>
                  <a:srgbClr val="373D41"/>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1" name="组合 70"/>
          <p:cNvGrpSpPr/>
          <p:nvPr/>
        </p:nvGrpSpPr>
        <p:grpSpPr>
          <a:xfrm>
            <a:off x="3429531" y="2092045"/>
            <a:ext cx="143491" cy="186403"/>
            <a:chOff x="9235520" y="3176827"/>
            <a:chExt cx="372176" cy="483479"/>
          </a:xfrm>
        </p:grpSpPr>
        <p:sp>
          <p:nvSpPr>
            <p:cNvPr id="72" name="Freeform 466"/>
            <p:cNvSpPr>
              <a:spLocks/>
            </p:cNvSpPr>
            <p:nvPr/>
          </p:nvSpPr>
          <p:spPr bwMode="auto">
            <a:xfrm>
              <a:off x="9235520" y="3239435"/>
              <a:ext cx="302610" cy="420871"/>
            </a:xfrm>
            <a:custGeom>
              <a:avLst/>
              <a:gdLst>
                <a:gd name="T0" fmla="*/ 26 w 87"/>
                <a:gd name="T1" fmla="*/ 0 h 121"/>
                <a:gd name="T2" fmla="*/ 87 w 87"/>
                <a:gd name="T3" fmla="*/ 0 h 121"/>
                <a:gd name="T4" fmla="*/ 87 w 87"/>
                <a:gd name="T5" fmla="*/ 121 h 121"/>
                <a:gd name="T6" fmla="*/ 0 w 87"/>
                <a:gd name="T7" fmla="*/ 121 h 121"/>
                <a:gd name="T8" fmla="*/ 0 w 87"/>
                <a:gd name="T9" fmla="*/ 27 h 121"/>
                <a:gd name="T10" fmla="*/ 26 w 87"/>
                <a:gd name="T11" fmla="*/ 0 h 121"/>
              </a:gdLst>
              <a:ahLst/>
              <a:cxnLst>
                <a:cxn ang="0">
                  <a:pos x="T0" y="T1"/>
                </a:cxn>
                <a:cxn ang="0">
                  <a:pos x="T2" y="T3"/>
                </a:cxn>
                <a:cxn ang="0">
                  <a:pos x="T4" y="T5"/>
                </a:cxn>
                <a:cxn ang="0">
                  <a:pos x="T6" y="T7"/>
                </a:cxn>
                <a:cxn ang="0">
                  <a:pos x="T8" y="T9"/>
                </a:cxn>
                <a:cxn ang="0">
                  <a:pos x="T10" y="T11"/>
                </a:cxn>
              </a:cxnLst>
              <a:rect l="0" t="0" r="r" b="b"/>
              <a:pathLst>
                <a:path w="87" h="121">
                  <a:moveTo>
                    <a:pt x="26" y="0"/>
                  </a:moveTo>
                  <a:lnTo>
                    <a:pt x="87" y="0"/>
                  </a:lnTo>
                  <a:lnTo>
                    <a:pt x="87" y="121"/>
                  </a:lnTo>
                  <a:lnTo>
                    <a:pt x="0" y="121"/>
                  </a:lnTo>
                  <a:lnTo>
                    <a:pt x="0" y="27"/>
                  </a:lnTo>
                  <a:lnTo>
                    <a:pt x="26" y="0"/>
                  </a:lnTo>
                  <a:close/>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67"/>
            <p:cNvSpPr>
              <a:spLocks/>
            </p:cNvSpPr>
            <p:nvPr/>
          </p:nvSpPr>
          <p:spPr bwMode="auto">
            <a:xfrm>
              <a:off x="9357261" y="3176827"/>
              <a:ext cx="250435" cy="420871"/>
            </a:xfrm>
            <a:custGeom>
              <a:avLst/>
              <a:gdLst>
                <a:gd name="T0" fmla="*/ 0 w 72"/>
                <a:gd name="T1" fmla="*/ 11 h 121"/>
                <a:gd name="T2" fmla="*/ 12 w 72"/>
                <a:gd name="T3" fmla="*/ 0 h 121"/>
                <a:gd name="T4" fmla="*/ 72 w 72"/>
                <a:gd name="T5" fmla="*/ 0 h 121"/>
                <a:gd name="T6" fmla="*/ 72 w 72"/>
                <a:gd name="T7" fmla="*/ 121 h 121"/>
                <a:gd name="T8" fmla="*/ 56 w 72"/>
                <a:gd name="T9" fmla="*/ 121 h 121"/>
              </a:gdLst>
              <a:ahLst/>
              <a:cxnLst>
                <a:cxn ang="0">
                  <a:pos x="T0" y="T1"/>
                </a:cxn>
                <a:cxn ang="0">
                  <a:pos x="T2" y="T3"/>
                </a:cxn>
                <a:cxn ang="0">
                  <a:pos x="T4" y="T5"/>
                </a:cxn>
                <a:cxn ang="0">
                  <a:pos x="T6" y="T7"/>
                </a:cxn>
                <a:cxn ang="0">
                  <a:pos x="T8" y="T9"/>
                </a:cxn>
              </a:cxnLst>
              <a:rect l="0" t="0" r="r" b="b"/>
              <a:pathLst>
                <a:path w="72" h="121">
                  <a:moveTo>
                    <a:pt x="0" y="11"/>
                  </a:moveTo>
                  <a:lnTo>
                    <a:pt x="12" y="0"/>
                  </a:lnTo>
                  <a:lnTo>
                    <a:pt x="72" y="0"/>
                  </a:lnTo>
                  <a:lnTo>
                    <a:pt x="72" y="121"/>
                  </a:lnTo>
                  <a:lnTo>
                    <a:pt x="56" y="121"/>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68"/>
            <p:cNvSpPr>
              <a:spLocks/>
            </p:cNvSpPr>
            <p:nvPr/>
          </p:nvSpPr>
          <p:spPr bwMode="auto">
            <a:xfrm>
              <a:off x="9235520" y="3239435"/>
              <a:ext cx="90435" cy="93914"/>
            </a:xfrm>
            <a:custGeom>
              <a:avLst/>
              <a:gdLst>
                <a:gd name="T0" fmla="*/ 0 w 26"/>
                <a:gd name="T1" fmla="*/ 27 h 27"/>
                <a:gd name="T2" fmla="*/ 26 w 26"/>
                <a:gd name="T3" fmla="*/ 27 h 27"/>
                <a:gd name="T4" fmla="*/ 26 w 26"/>
                <a:gd name="T5" fmla="*/ 0 h 27"/>
              </a:gdLst>
              <a:ahLst/>
              <a:cxnLst>
                <a:cxn ang="0">
                  <a:pos x="T0" y="T1"/>
                </a:cxn>
                <a:cxn ang="0">
                  <a:pos x="T2" y="T3"/>
                </a:cxn>
                <a:cxn ang="0">
                  <a:pos x="T4" y="T5"/>
                </a:cxn>
              </a:cxnLst>
              <a:rect l="0" t="0" r="r" b="b"/>
              <a:pathLst>
                <a:path w="26" h="27">
                  <a:moveTo>
                    <a:pt x="0" y="27"/>
                  </a:moveTo>
                  <a:lnTo>
                    <a:pt x="26" y="27"/>
                  </a:lnTo>
                  <a:lnTo>
                    <a:pt x="26" y="0"/>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5" name="组合 74"/>
          <p:cNvGrpSpPr/>
          <p:nvPr/>
        </p:nvGrpSpPr>
        <p:grpSpPr>
          <a:xfrm>
            <a:off x="5065202" y="2101128"/>
            <a:ext cx="146293" cy="168237"/>
            <a:chOff x="8216391" y="2182044"/>
            <a:chExt cx="417391" cy="480002"/>
          </a:xfrm>
        </p:grpSpPr>
        <p:sp>
          <p:nvSpPr>
            <p:cNvPr id="76" name="Freeform 480"/>
            <p:cNvSpPr>
              <a:spLocks/>
            </p:cNvSpPr>
            <p:nvPr/>
          </p:nvSpPr>
          <p:spPr bwMode="auto">
            <a:xfrm>
              <a:off x="8216391" y="2182044"/>
              <a:ext cx="417391" cy="309566"/>
            </a:xfrm>
            <a:custGeom>
              <a:avLst/>
              <a:gdLst>
                <a:gd name="T0" fmla="*/ 0 w 120"/>
                <a:gd name="T1" fmla="*/ 89 h 89"/>
                <a:gd name="T2" fmla="*/ 13 w 120"/>
                <a:gd name="T3" fmla="*/ 0 h 89"/>
                <a:gd name="T4" fmla="*/ 107 w 120"/>
                <a:gd name="T5" fmla="*/ 0 h 89"/>
                <a:gd name="T6" fmla="*/ 120 w 120"/>
                <a:gd name="T7" fmla="*/ 89 h 89"/>
              </a:gdLst>
              <a:ahLst/>
              <a:cxnLst>
                <a:cxn ang="0">
                  <a:pos x="T0" y="T1"/>
                </a:cxn>
                <a:cxn ang="0">
                  <a:pos x="T2" y="T3"/>
                </a:cxn>
                <a:cxn ang="0">
                  <a:pos x="T4" y="T5"/>
                </a:cxn>
                <a:cxn ang="0">
                  <a:pos x="T6" y="T7"/>
                </a:cxn>
              </a:cxnLst>
              <a:rect l="0" t="0" r="r" b="b"/>
              <a:pathLst>
                <a:path w="120" h="89">
                  <a:moveTo>
                    <a:pt x="0" y="89"/>
                  </a:moveTo>
                  <a:lnTo>
                    <a:pt x="13" y="0"/>
                  </a:lnTo>
                  <a:lnTo>
                    <a:pt x="107" y="0"/>
                  </a:lnTo>
                  <a:lnTo>
                    <a:pt x="120" y="89"/>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81"/>
            <p:cNvSpPr>
              <a:spLocks/>
            </p:cNvSpPr>
            <p:nvPr/>
          </p:nvSpPr>
          <p:spPr bwMode="auto">
            <a:xfrm>
              <a:off x="8216391" y="2491610"/>
              <a:ext cx="417391" cy="170436"/>
            </a:xfrm>
            <a:custGeom>
              <a:avLst/>
              <a:gdLst>
                <a:gd name="T0" fmla="*/ 64 w 216"/>
                <a:gd name="T1" fmla="*/ 0 h 88"/>
                <a:gd name="T2" fmla="*/ 108 w 216"/>
                <a:gd name="T3" fmla="*/ 44 h 88"/>
                <a:gd name="T4" fmla="*/ 152 w 216"/>
                <a:gd name="T5" fmla="*/ 0 h 88"/>
                <a:gd name="T6" fmla="*/ 216 w 216"/>
                <a:gd name="T7" fmla="*/ 0 h 88"/>
                <a:gd name="T8" fmla="*/ 216 w 216"/>
                <a:gd name="T9" fmla="*/ 88 h 88"/>
                <a:gd name="T10" fmla="*/ 0 w 216"/>
                <a:gd name="T11" fmla="*/ 88 h 88"/>
                <a:gd name="T12" fmla="*/ 0 w 216"/>
                <a:gd name="T13" fmla="*/ 0 h 88"/>
                <a:gd name="T14" fmla="*/ 64 w 216"/>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88">
                  <a:moveTo>
                    <a:pt x="64" y="0"/>
                  </a:moveTo>
                  <a:cubicBezTo>
                    <a:pt x="64" y="24"/>
                    <a:pt x="84" y="44"/>
                    <a:pt x="108" y="44"/>
                  </a:cubicBezTo>
                  <a:cubicBezTo>
                    <a:pt x="132" y="44"/>
                    <a:pt x="152" y="24"/>
                    <a:pt x="152" y="0"/>
                  </a:cubicBezTo>
                  <a:cubicBezTo>
                    <a:pt x="216" y="0"/>
                    <a:pt x="216" y="0"/>
                    <a:pt x="216" y="0"/>
                  </a:cubicBezTo>
                  <a:cubicBezTo>
                    <a:pt x="216" y="88"/>
                    <a:pt x="216" y="88"/>
                    <a:pt x="216" y="88"/>
                  </a:cubicBezTo>
                  <a:cubicBezTo>
                    <a:pt x="0" y="88"/>
                    <a:pt x="0" y="88"/>
                    <a:pt x="0" y="88"/>
                  </a:cubicBezTo>
                  <a:cubicBezTo>
                    <a:pt x="0" y="0"/>
                    <a:pt x="0" y="0"/>
                    <a:pt x="0" y="0"/>
                  </a:cubicBezTo>
                  <a:lnTo>
                    <a:pt x="64" y="0"/>
                  </a:lnTo>
                  <a:close/>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4948617" y="3480630"/>
            <a:ext cx="379463" cy="379463"/>
            <a:chOff x="4948617" y="3499680"/>
            <a:chExt cx="379463" cy="379463"/>
          </a:xfrm>
        </p:grpSpPr>
        <p:sp>
          <p:nvSpPr>
            <p:cNvPr id="29" name="椭圆 28"/>
            <p:cNvSpPr/>
            <p:nvPr/>
          </p:nvSpPr>
          <p:spPr>
            <a:xfrm>
              <a:off x="4948617" y="3499680"/>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082294" y="3585415"/>
              <a:ext cx="112109" cy="207993"/>
              <a:chOff x="2320739" y="5166392"/>
              <a:chExt cx="264348" cy="490435"/>
            </a:xfrm>
          </p:grpSpPr>
          <p:sp>
            <p:nvSpPr>
              <p:cNvPr id="79" name="Line 526"/>
              <p:cNvSpPr>
                <a:spLocks noChangeShapeType="1"/>
              </p:cNvSpPr>
              <p:nvPr/>
            </p:nvSpPr>
            <p:spPr bwMode="auto">
              <a:xfrm flipV="1">
                <a:off x="2452913" y="5441175"/>
                <a:ext cx="0" cy="215652"/>
              </a:xfrm>
              <a:prstGeom prst="line">
                <a:avLst/>
              </a:prstGeom>
              <a:noFill/>
              <a:ln w="19050"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27"/>
              <p:cNvSpPr>
                <a:spLocks/>
              </p:cNvSpPr>
              <p:nvPr/>
            </p:nvSpPr>
            <p:spPr bwMode="auto">
              <a:xfrm>
                <a:off x="2320739" y="5166392"/>
                <a:ext cx="132174" cy="274784"/>
              </a:xfrm>
              <a:custGeom>
                <a:avLst/>
                <a:gdLst>
                  <a:gd name="T0" fmla="*/ 38 w 38"/>
                  <a:gd name="T1" fmla="*/ 0 h 79"/>
                  <a:gd name="T2" fmla="*/ 15 w 38"/>
                  <a:gd name="T3" fmla="*/ 0 h 79"/>
                  <a:gd name="T4" fmla="*/ 15 w 38"/>
                  <a:gd name="T5" fmla="*/ 9 h 79"/>
                  <a:gd name="T6" fmla="*/ 27 w 38"/>
                  <a:gd name="T7" fmla="*/ 18 h 79"/>
                  <a:gd name="T8" fmla="*/ 22 w 38"/>
                  <a:gd name="T9" fmla="*/ 56 h 79"/>
                  <a:gd name="T10" fmla="*/ 2 w 38"/>
                  <a:gd name="T11" fmla="*/ 65 h 79"/>
                  <a:gd name="T12" fmla="*/ 0 w 38"/>
                  <a:gd name="T13" fmla="*/ 79 h 79"/>
                  <a:gd name="T14" fmla="*/ 38 w 3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9">
                    <a:moveTo>
                      <a:pt x="38" y="0"/>
                    </a:moveTo>
                    <a:lnTo>
                      <a:pt x="15" y="0"/>
                    </a:lnTo>
                    <a:lnTo>
                      <a:pt x="15" y="9"/>
                    </a:lnTo>
                    <a:lnTo>
                      <a:pt x="27" y="18"/>
                    </a:lnTo>
                    <a:lnTo>
                      <a:pt x="22" y="56"/>
                    </a:lnTo>
                    <a:lnTo>
                      <a:pt x="2" y="65"/>
                    </a:lnTo>
                    <a:lnTo>
                      <a:pt x="0" y="79"/>
                    </a:lnTo>
                    <a:lnTo>
                      <a:pt x="38" y="79"/>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28"/>
              <p:cNvSpPr>
                <a:spLocks/>
              </p:cNvSpPr>
              <p:nvPr/>
            </p:nvSpPr>
            <p:spPr bwMode="auto">
              <a:xfrm>
                <a:off x="2452913" y="5166392"/>
                <a:ext cx="132174" cy="274784"/>
              </a:xfrm>
              <a:custGeom>
                <a:avLst/>
                <a:gdLst>
                  <a:gd name="T0" fmla="*/ 0 w 38"/>
                  <a:gd name="T1" fmla="*/ 0 h 79"/>
                  <a:gd name="T2" fmla="*/ 22 w 38"/>
                  <a:gd name="T3" fmla="*/ 0 h 79"/>
                  <a:gd name="T4" fmla="*/ 22 w 38"/>
                  <a:gd name="T5" fmla="*/ 9 h 79"/>
                  <a:gd name="T6" fmla="*/ 11 w 38"/>
                  <a:gd name="T7" fmla="*/ 18 h 79"/>
                  <a:gd name="T8" fmla="*/ 15 w 38"/>
                  <a:gd name="T9" fmla="*/ 56 h 79"/>
                  <a:gd name="T10" fmla="*/ 35 w 38"/>
                  <a:gd name="T11" fmla="*/ 65 h 79"/>
                  <a:gd name="T12" fmla="*/ 38 w 38"/>
                  <a:gd name="T13" fmla="*/ 79 h 79"/>
                  <a:gd name="T14" fmla="*/ 0 w 3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9">
                    <a:moveTo>
                      <a:pt x="0" y="0"/>
                    </a:moveTo>
                    <a:lnTo>
                      <a:pt x="22" y="0"/>
                    </a:lnTo>
                    <a:lnTo>
                      <a:pt x="22" y="9"/>
                    </a:lnTo>
                    <a:lnTo>
                      <a:pt x="11" y="18"/>
                    </a:lnTo>
                    <a:lnTo>
                      <a:pt x="15" y="56"/>
                    </a:lnTo>
                    <a:lnTo>
                      <a:pt x="35" y="65"/>
                    </a:lnTo>
                    <a:lnTo>
                      <a:pt x="38" y="79"/>
                    </a:lnTo>
                    <a:lnTo>
                      <a:pt x="0" y="79"/>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48" name="图片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57" name="文本框 56"/>
          <p:cNvSpPr txBox="1"/>
          <p:nvPr/>
        </p:nvSpPr>
        <p:spPr>
          <a:xfrm>
            <a:off x="352425" y="675595"/>
            <a:ext cx="8540749" cy="1227110"/>
          </a:xfrm>
          <a:prstGeom prst="rect">
            <a:avLst/>
          </a:prstGeom>
          <a:noFill/>
        </p:spPr>
        <p:txBody>
          <a:bodyPr wrap="square" rtlCol="0">
            <a:noAutofit/>
          </a:bodyPr>
          <a:lstStyle/>
          <a:p>
            <a:pPr marL="171450" indent="-171450">
              <a:lnSpc>
                <a:spcPct val="150000"/>
              </a:lnSpc>
              <a:buFont typeface="Wingdings" panose="05000000000000000000" pitchFamily="2" charset="2"/>
              <a:buChar char="p"/>
            </a:pPr>
            <a:r>
              <a:rPr lang="zh-CN" altLang="en-US" sz="12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相</a:t>
            </a:r>
            <a:r>
              <a:rPr lang="zh-CN" altLang="en-US" sz="1200" dirty="0" smtClean="0">
                <a:latin typeface="微软雅黑" panose="020B0503020204020204" pitchFamily="34" charset="-122"/>
                <a:ea typeface="微软雅黑" panose="020B0503020204020204" pitchFamily="34" charset="-122"/>
              </a:rPr>
              <a:t>较于</a:t>
            </a:r>
            <a:r>
              <a:rPr lang="en-US" altLang="zh-CN" sz="1200" dirty="0" smtClean="0">
                <a:latin typeface="微软雅黑" panose="020B0503020204020204" pitchFamily="34" charset="-122"/>
                <a:ea typeface="微软雅黑" panose="020B0503020204020204" pitchFamily="34" charset="-122"/>
              </a:rPr>
              <a:t>SaaS CRM</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PaaS CRM</a:t>
            </a:r>
            <a:r>
              <a:rPr lang="zh-CN" altLang="en-US" sz="1200" dirty="0" smtClean="0">
                <a:latin typeface="微软雅黑" panose="020B0503020204020204" pitchFamily="34" charset="-122"/>
                <a:ea typeface="微软雅黑" panose="020B0503020204020204" pitchFamily="34" charset="-122"/>
              </a:rPr>
              <a:t>的互联网化进程则刚刚开始。一方面，</a:t>
            </a:r>
            <a:r>
              <a:rPr lang="en-US" altLang="zh-CN" sz="1200" dirty="0" smtClean="0">
                <a:latin typeface="微软雅黑" panose="020B0503020204020204" pitchFamily="34" charset="-122"/>
                <a:ea typeface="微软雅黑" panose="020B0503020204020204" pitchFamily="34" charset="-122"/>
              </a:rPr>
              <a:t>PaaS CRM</a:t>
            </a:r>
            <a:r>
              <a:rPr lang="zh-CN" altLang="en-US" sz="1200" dirty="0" smtClean="0">
                <a:latin typeface="微软雅黑" panose="020B0503020204020204" pitchFamily="34" charset="-122"/>
                <a:ea typeface="微软雅黑" panose="020B0503020204020204" pitchFamily="34" charset="-122"/>
              </a:rPr>
              <a:t>目前正处于初期发展阶段</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另一方面，在</a:t>
            </a:r>
            <a:r>
              <a:rPr lang="zh-CN" altLang="en-US" sz="1200" dirty="0">
                <a:latin typeface="微软雅黑" panose="020B0503020204020204" pitchFamily="34" charset="-122"/>
                <a:ea typeface="微软雅黑" panose="020B0503020204020204" pitchFamily="34" charset="-122"/>
              </a:rPr>
              <a:t>企业</a:t>
            </a:r>
            <a:r>
              <a:rPr lang="zh-CN" altLang="en-US" sz="1200" dirty="0" smtClean="0">
                <a:latin typeface="微软雅黑" panose="020B0503020204020204" pitchFamily="34" charset="-122"/>
                <a:ea typeface="微软雅黑" panose="020B0503020204020204" pitchFamily="34" charset="-122"/>
              </a:rPr>
              <a:t>的实践过程中，倾向通过厂商的线下</a:t>
            </a:r>
            <a:r>
              <a:rPr lang="zh-CN" altLang="en-US" sz="1200" dirty="0">
                <a:latin typeface="微软雅黑" panose="020B0503020204020204" pitchFamily="34" charset="-122"/>
                <a:ea typeface="微软雅黑" panose="020B0503020204020204" pitchFamily="34" charset="-122"/>
              </a:rPr>
              <a:t>销售</a:t>
            </a:r>
            <a:r>
              <a:rPr lang="zh-CN" altLang="en-US" sz="1200" dirty="0" smtClean="0">
                <a:latin typeface="微软雅黑" panose="020B0503020204020204" pitchFamily="34" charset="-122"/>
                <a:ea typeface="微软雅黑" panose="020B0503020204020204" pitchFamily="34" charset="-122"/>
              </a:rPr>
              <a:t>部门获取</a:t>
            </a:r>
            <a:r>
              <a:rPr lang="zh-CN" altLang="en-US" sz="1200" dirty="0">
                <a:latin typeface="微软雅黑" panose="020B0503020204020204" pitchFamily="34" charset="-122"/>
                <a:ea typeface="微软雅黑" panose="020B0503020204020204" pitchFamily="34" charset="-122"/>
              </a:rPr>
              <a:t>信息</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采购</a:t>
            </a:r>
            <a:r>
              <a:rPr lang="zh-CN" altLang="en-US" sz="1200" dirty="0" smtClean="0">
                <a:latin typeface="微软雅黑" panose="020B0503020204020204" pitchFamily="34" charset="-122"/>
                <a:ea typeface="微软雅黑" panose="020B0503020204020204" pitchFamily="34" charset="-122"/>
              </a:rPr>
              <a:t>产品</a:t>
            </a:r>
            <a:r>
              <a:rPr lang="en-US" altLang="zh-CN"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服务，采购周期相对较长；在选型时，企业考虑的更为复杂和长远，关注点集中于产品安全性、功能满足需求的程度、售后服务等方面。</a:t>
            </a:r>
            <a:endParaRPr lang="zh-CN" altLang="en-US" sz="1200" dirty="0">
              <a:latin typeface="微软雅黑" panose="020B0503020204020204" pitchFamily="34" charset="-122"/>
              <a:ea typeface="微软雅黑" panose="020B0503020204020204" pitchFamily="34" charset="-122"/>
            </a:endParaRPr>
          </a:p>
        </p:txBody>
      </p:sp>
      <p:sp>
        <p:nvSpPr>
          <p:cNvPr id="62" name="文本框 61"/>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
        <p:nvSpPr>
          <p:cNvPr id="2" name="文本框 1"/>
          <p:cNvSpPr txBox="1"/>
          <p:nvPr/>
        </p:nvSpPr>
        <p:spPr>
          <a:xfrm>
            <a:off x="174625" y="3141531"/>
            <a:ext cx="911225" cy="200055"/>
          </a:xfrm>
          <a:prstGeom prst="rect">
            <a:avLst/>
          </a:prstGeom>
          <a:solidFill>
            <a:srgbClr val="F2F2F2"/>
          </a:solid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传统互联网媒体</a:t>
            </a:r>
          </a:p>
        </p:txBody>
      </p:sp>
    </p:spTree>
    <p:extLst>
      <p:ext uri="{BB962C8B-B14F-4D97-AF65-F5344CB8AC3E}">
        <p14:creationId xmlns:p14="http://schemas.microsoft.com/office/powerpoint/2010/main" val="182103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图表 17"/>
          <p:cNvGraphicFramePr>
            <a:graphicFrameLocks/>
          </p:cNvGraphicFramePr>
          <p:nvPr>
            <p:extLst>
              <p:ext uri="{D42A27DB-BD31-4B8C-83A1-F6EECF244321}">
                <p14:modId xmlns:p14="http://schemas.microsoft.com/office/powerpoint/2010/main" val="3985387403"/>
              </p:ext>
            </p:extLst>
          </p:nvPr>
        </p:nvGraphicFramePr>
        <p:xfrm>
          <a:off x="672880" y="1359167"/>
          <a:ext cx="3899120" cy="1493792"/>
        </p:xfrm>
        <a:graphic>
          <a:graphicData uri="http://schemas.openxmlformats.org/drawingml/2006/chart">
            <c:chart xmlns:c="http://schemas.openxmlformats.org/drawingml/2006/chart" xmlns:r="http://schemas.openxmlformats.org/officeDocument/2006/relationships" r:id="rId3"/>
          </a:graphicData>
        </a:graphic>
      </p:graphicFrame>
      <p:sp>
        <p:nvSpPr>
          <p:cNvPr id="3" name="椭圆 2"/>
          <p:cNvSpPr/>
          <p:nvPr/>
        </p:nvSpPr>
        <p:spPr>
          <a:xfrm rot="739035">
            <a:off x="2512201" y="1436597"/>
            <a:ext cx="2332355" cy="622528"/>
          </a:xfrm>
          <a:prstGeom prst="ellipse">
            <a:avLst/>
          </a:prstGeom>
          <a:solidFill>
            <a:srgbClr val="D13E3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979989" y="1008383"/>
            <a:ext cx="3913186" cy="1696016"/>
          </a:xfrm>
          <a:prstGeom prst="rect">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8" name="图表 67"/>
          <p:cNvGraphicFramePr/>
          <p:nvPr>
            <p:extLst>
              <p:ext uri="{D42A27DB-BD31-4B8C-83A1-F6EECF244321}">
                <p14:modId xmlns:p14="http://schemas.microsoft.com/office/powerpoint/2010/main" val="1779091408"/>
              </p:ext>
            </p:extLst>
          </p:nvPr>
        </p:nvGraphicFramePr>
        <p:xfrm>
          <a:off x="4209176" y="3354322"/>
          <a:ext cx="4920286" cy="1532004"/>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组合 13"/>
          <p:cNvGrpSpPr/>
          <p:nvPr/>
        </p:nvGrpSpPr>
        <p:grpSpPr>
          <a:xfrm>
            <a:off x="250825" y="3173285"/>
            <a:ext cx="3976759" cy="2054046"/>
            <a:chOff x="4815840" y="1210074"/>
            <a:chExt cx="4077335" cy="2054046"/>
          </a:xfrm>
        </p:grpSpPr>
        <p:graphicFrame>
          <p:nvGraphicFramePr>
            <p:cNvPr id="10" name="图表 9"/>
            <p:cNvGraphicFramePr/>
            <p:nvPr>
              <p:extLst>
                <p:ext uri="{D42A27DB-BD31-4B8C-83A1-F6EECF244321}">
                  <p14:modId xmlns:p14="http://schemas.microsoft.com/office/powerpoint/2010/main" val="792584486"/>
                </p:ext>
              </p:extLst>
            </p:nvPr>
          </p:nvGraphicFramePr>
          <p:xfrm>
            <a:off x="4815840" y="1210074"/>
            <a:ext cx="4077335" cy="2054046"/>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组合 12"/>
            <p:cNvGrpSpPr/>
            <p:nvPr/>
          </p:nvGrpSpPr>
          <p:grpSpPr>
            <a:xfrm>
              <a:off x="6407591" y="1795749"/>
              <a:ext cx="934768" cy="934768"/>
              <a:chOff x="6255744" y="1631519"/>
              <a:chExt cx="1244177" cy="1244177"/>
            </a:xfrm>
          </p:grpSpPr>
          <p:sp>
            <p:nvSpPr>
              <p:cNvPr id="11" name="椭圆 10"/>
              <p:cNvSpPr/>
              <p:nvPr/>
            </p:nvSpPr>
            <p:spPr>
              <a:xfrm>
                <a:off x="6677199" y="2052974"/>
                <a:ext cx="401267" cy="401267"/>
              </a:xfrm>
              <a:prstGeom prst="ellipse">
                <a:avLst/>
              </a:prstGeom>
              <a:solidFill>
                <a:srgbClr val="F2F2F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255744" y="1631519"/>
                <a:ext cx="1244177" cy="1244177"/>
              </a:xfrm>
              <a:prstGeom prst="ellipse">
                <a:avLst/>
              </a:prstGeom>
              <a:no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4" name="直接连接符 3"/>
          <p:cNvCxnSpPr/>
          <p:nvPr/>
        </p:nvCxnSpPr>
        <p:spPr>
          <a:xfrm>
            <a:off x="5138348" y="-113897"/>
            <a:ext cx="0" cy="856235"/>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23014" y="742338"/>
            <a:ext cx="1920096"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012575" y="909068"/>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23974" y="987529"/>
            <a:ext cx="1992725" cy="222545"/>
          </a:xfrm>
          <a:prstGeom prst="rect">
            <a:avLst/>
          </a:prstGeom>
          <a:noFill/>
        </p:spPr>
        <p:txBody>
          <a:bodyPr wrap="square" rtlCol="0" anchor="ctr">
            <a:noAutofit/>
          </a:bodyPr>
          <a:lstStyle/>
          <a:p>
            <a:r>
              <a:rPr lang="en-US" altLang="zh-CN" sz="1200" b="1" dirty="0">
                <a:latin typeface="微软雅黑" panose="020B0503020204020204" pitchFamily="34" charset="-122"/>
                <a:ea typeface="微软雅黑" panose="020B0503020204020204" pitchFamily="34" charset="-122"/>
              </a:rPr>
              <a:t>PaaS</a:t>
            </a:r>
            <a:r>
              <a:rPr lang="zh-CN" altLang="en-US" sz="1200" b="1" dirty="0">
                <a:latin typeface="微软雅黑" panose="020B0503020204020204" pitchFamily="34" charset="-122"/>
                <a:ea typeface="微软雅黑" panose="020B0503020204020204" pitchFamily="34" charset="-122"/>
              </a:rPr>
              <a:t>服务能力热点分布</a:t>
            </a:r>
          </a:p>
        </p:txBody>
      </p:sp>
      <p:sp>
        <p:nvSpPr>
          <p:cNvPr id="27" name="燕尾形 26"/>
          <p:cNvSpPr/>
          <p:nvPr/>
        </p:nvSpPr>
        <p:spPr>
          <a:xfrm rot="10800000" flipV="1">
            <a:off x="2737925" y="987527"/>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8" name="直接连接符 27"/>
          <p:cNvCxnSpPr/>
          <p:nvPr/>
        </p:nvCxnSpPr>
        <p:spPr>
          <a:xfrm>
            <a:off x="356235" y="1110638"/>
            <a:ext cx="547767"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6235" y="1105876"/>
            <a:ext cx="0" cy="2089288"/>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782127" y="3005433"/>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415294" y="3083892"/>
            <a:ext cx="3237636" cy="222545"/>
          </a:xfrm>
          <a:prstGeom prst="rect">
            <a:avLst/>
          </a:prstGeom>
          <a:noFill/>
        </p:spPr>
        <p:txBody>
          <a:bodyPr wrap="square" rtlCol="0" anchor="ctr">
            <a:noAutofit/>
          </a:bodyPr>
          <a:lstStyle/>
          <a:p>
            <a:r>
              <a:rPr lang="zh-CN" altLang="en-US" sz="1200" b="1" dirty="0">
                <a:latin typeface="微软雅黑" panose="020B0503020204020204" pitchFamily="34" charset="-122"/>
                <a:ea typeface="微软雅黑" panose="020B0503020204020204" pitchFamily="34" charset="-122"/>
              </a:rPr>
              <a:t>基于厂商提供的</a:t>
            </a:r>
            <a:r>
              <a:rPr lang="en-US" altLang="zh-CN" sz="1200" b="1" dirty="0">
                <a:latin typeface="微软雅黑" panose="020B0503020204020204" pitchFamily="34" charset="-122"/>
                <a:ea typeface="微软雅黑" panose="020B0503020204020204" pitchFamily="34" charset="-122"/>
              </a:rPr>
              <a:t>PaaS</a:t>
            </a:r>
            <a:r>
              <a:rPr lang="zh-CN" altLang="en-US" sz="1200" b="1" dirty="0">
                <a:latin typeface="微软雅黑" panose="020B0503020204020204" pitchFamily="34" charset="-122"/>
                <a:ea typeface="微软雅黑" panose="020B0503020204020204" pitchFamily="34" charset="-122"/>
              </a:rPr>
              <a:t>，企业开发</a:t>
            </a:r>
            <a:r>
              <a:rPr lang="en-US" altLang="zh-CN" sz="1200" b="1" dirty="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的方式</a:t>
            </a:r>
          </a:p>
        </p:txBody>
      </p:sp>
      <p:sp>
        <p:nvSpPr>
          <p:cNvPr id="33" name="燕尾形 32"/>
          <p:cNvSpPr/>
          <p:nvPr/>
        </p:nvSpPr>
        <p:spPr>
          <a:xfrm rot="10800000" flipH="1" flipV="1">
            <a:off x="1289981" y="3081367"/>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948617" y="3005433"/>
            <a:ext cx="379463" cy="379463"/>
          </a:xfrm>
          <a:prstGeom prst="ellipse">
            <a:avLst/>
          </a:prstGeom>
          <a:noFill/>
          <a:ln w="1905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592648" y="3083892"/>
            <a:ext cx="3429431" cy="222545"/>
          </a:xfrm>
          <a:prstGeom prst="rect">
            <a:avLst/>
          </a:prstGeom>
          <a:noFill/>
        </p:spPr>
        <p:txBody>
          <a:bodyPr wrap="square" rtlCol="0" anchor="ctr">
            <a:noAutofit/>
          </a:bodyPr>
          <a:lstStyle/>
          <a:p>
            <a:r>
              <a:rPr lang="zh-CN" altLang="en-US" sz="1200" b="1" dirty="0" smtClean="0">
                <a:latin typeface="微软雅黑" panose="020B0503020204020204" pitchFamily="34" charset="-122"/>
                <a:ea typeface="微软雅黑" panose="020B0503020204020204" pitchFamily="34" charset="-122"/>
              </a:rPr>
              <a:t>自有</a:t>
            </a:r>
            <a:r>
              <a:rPr lang="en-US" altLang="zh-CN" sz="1200" b="1" dirty="0" smtClean="0">
                <a:latin typeface="微软雅黑" panose="020B0503020204020204" pitchFamily="34" charset="-122"/>
                <a:ea typeface="微软雅黑" panose="020B0503020204020204" pitchFamily="34" charset="-122"/>
              </a:rPr>
              <a:t>IT</a:t>
            </a:r>
            <a:r>
              <a:rPr lang="zh-CN" altLang="en-US" sz="1200" b="1" dirty="0" smtClean="0">
                <a:latin typeface="微软雅黑" panose="020B0503020204020204" pitchFamily="34" charset="-122"/>
                <a:ea typeface="微软雅黑" panose="020B0503020204020204" pitchFamily="34" charset="-122"/>
              </a:rPr>
              <a:t>团队使用</a:t>
            </a:r>
            <a:r>
              <a:rPr lang="en-US" altLang="zh-CN" sz="1200" b="1" dirty="0" smtClean="0">
                <a:latin typeface="微软雅黑" panose="020B0503020204020204" pitchFamily="34" charset="-122"/>
                <a:ea typeface="微软雅黑" panose="020B0503020204020204" pitchFamily="34" charset="-122"/>
              </a:rPr>
              <a:t>PaaS</a:t>
            </a:r>
            <a:r>
              <a:rPr lang="zh-CN" altLang="en-US" sz="1200" b="1" dirty="0" smtClean="0">
                <a:latin typeface="微软雅黑" panose="020B0503020204020204" pitchFamily="34" charset="-122"/>
                <a:ea typeface="微软雅黑" panose="020B0503020204020204" pitchFamily="34" charset="-122"/>
              </a:rPr>
              <a:t>的困难（</a:t>
            </a:r>
            <a:r>
              <a:rPr lang="en-US" altLang="zh-CN" sz="1200" b="1" dirty="0" smtClean="0">
                <a:latin typeface="微软雅黑" panose="020B0503020204020204" pitchFamily="34" charset="-122"/>
                <a:ea typeface="微软雅黑" panose="020B0503020204020204" pitchFamily="34" charset="-122"/>
              </a:rPr>
              <a:t>TOP5</a:t>
            </a:r>
            <a:r>
              <a:rPr lang="zh-CN" altLang="en-US" sz="1200" b="1" dirty="0" smtClean="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40" name="燕尾形 39"/>
          <p:cNvSpPr/>
          <p:nvPr/>
        </p:nvSpPr>
        <p:spPr>
          <a:xfrm rot="10800000" flipH="1" flipV="1">
            <a:off x="5457052" y="3083891"/>
            <a:ext cx="100402" cy="222546"/>
          </a:xfrm>
          <a:prstGeom prst="chevron">
            <a:avLst>
              <a:gd name="adj" fmla="val 79150"/>
            </a:avLst>
          </a:prstGeom>
          <a:solidFill>
            <a:srgbClr val="373D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4" name="直接连接符 43"/>
          <p:cNvCxnSpPr/>
          <p:nvPr/>
        </p:nvCxnSpPr>
        <p:spPr>
          <a:xfrm>
            <a:off x="346224" y="3195164"/>
            <a:ext cx="326656" cy="0"/>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081837" y="4200308"/>
            <a:ext cx="1061273" cy="0"/>
          </a:xfrm>
          <a:prstGeom prst="line">
            <a:avLst/>
          </a:prstGeom>
          <a:ln w="19050">
            <a:solidFill>
              <a:srgbClr val="373D4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9" name="燕尾形 48"/>
          <p:cNvSpPr/>
          <p:nvPr/>
        </p:nvSpPr>
        <p:spPr>
          <a:xfrm flipH="1" flipV="1">
            <a:off x="3974227" y="624280"/>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燕尾形 49"/>
          <p:cNvSpPr/>
          <p:nvPr/>
        </p:nvSpPr>
        <p:spPr>
          <a:xfrm flipH="1" flipV="1">
            <a:off x="533463" y="969659"/>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rot="16200000" flipH="1" flipV="1">
            <a:off x="244963" y="1983662"/>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燕尾形 52"/>
          <p:cNvSpPr/>
          <p:nvPr/>
        </p:nvSpPr>
        <p:spPr>
          <a:xfrm rot="10800000" flipH="1" flipV="1">
            <a:off x="4416022" y="4077907"/>
            <a:ext cx="215221" cy="244801"/>
          </a:xfrm>
          <a:prstGeom prst="chevron">
            <a:avLst>
              <a:gd name="adj" fmla="val 44345"/>
            </a:avLst>
          </a:prstGeom>
          <a:solidFill>
            <a:srgbClr val="373D41"/>
          </a:solid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8" name="组合 57"/>
          <p:cNvGrpSpPr/>
          <p:nvPr/>
        </p:nvGrpSpPr>
        <p:grpSpPr>
          <a:xfrm>
            <a:off x="3132789" y="1005347"/>
            <a:ext cx="139035" cy="186905"/>
            <a:chOff x="1175743" y="3188352"/>
            <a:chExt cx="327836" cy="484780"/>
          </a:xfrm>
        </p:grpSpPr>
        <p:sp>
          <p:nvSpPr>
            <p:cNvPr id="59" name="Oval 6"/>
            <p:cNvSpPr>
              <a:spLocks noChangeArrowheads="1"/>
            </p:cNvSpPr>
            <p:nvPr/>
          </p:nvSpPr>
          <p:spPr bwMode="auto">
            <a:xfrm>
              <a:off x="1294322" y="3306931"/>
              <a:ext cx="94167" cy="94167"/>
            </a:xfrm>
            <a:prstGeom prst="ellipse">
              <a:avLst/>
            </a:pr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
            <p:cNvSpPr>
              <a:spLocks/>
            </p:cNvSpPr>
            <p:nvPr/>
          </p:nvSpPr>
          <p:spPr bwMode="auto">
            <a:xfrm>
              <a:off x="1175743" y="3188352"/>
              <a:ext cx="327836" cy="484780"/>
            </a:xfrm>
            <a:custGeom>
              <a:avLst/>
              <a:gdLst>
                <a:gd name="T0" fmla="*/ 168 w 168"/>
                <a:gd name="T1" fmla="*/ 87 h 248"/>
                <a:gd name="T2" fmla="*/ 84 w 168"/>
                <a:gd name="T3" fmla="*/ 0 h 248"/>
                <a:gd name="T4" fmla="*/ 0 w 168"/>
                <a:gd name="T5" fmla="*/ 87 h 248"/>
                <a:gd name="T6" fmla="*/ 84 w 168"/>
                <a:gd name="T7" fmla="*/ 248 h 248"/>
                <a:gd name="T8" fmla="*/ 168 w 168"/>
                <a:gd name="T9" fmla="*/ 87 h 248"/>
              </a:gdLst>
              <a:ahLst/>
              <a:cxnLst>
                <a:cxn ang="0">
                  <a:pos x="T0" y="T1"/>
                </a:cxn>
                <a:cxn ang="0">
                  <a:pos x="T2" y="T3"/>
                </a:cxn>
                <a:cxn ang="0">
                  <a:pos x="T4" y="T5"/>
                </a:cxn>
                <a:cxn ang="0">
                  <a:pos x="T6" y="T7"/>
                </a:cxn>
                <a:cxn ang="0">
                  <a:pos x="T8" y="T9"/>
                </a:cxn>
              </a:cxnLst>
              <a:rect l="0" t="0" r="r" b="b"/>
              <a:pathLst>
                <a:path w="168" h="248">
                  <a:moveTo>
                    <a:pt x="168" y="87"/>
                  </a:moveTo>
                  <a:cubicBezTo>
                    <a:pt x="168" y="39"/>
                    <a:pt x="130" y="0"/>
                    <a:pt x="84" y="0"/>
                  </a:cubicBezTo>
                  <a:cubicBezTo>
                    <a:pt x="38" y="0"/>
                    <a:pt x="0" y="39"/>
                    <a:pt x="0" y="87"/>
                  </a:cubicBezTo>
                  <a:cubicBezTo>
                    <a:pt x="0" y="149"/>
                    <a:pt x="84" y="248"/>
                    <a:pt x="84" y="248"/>
                  </a:cubicBezTo>
                  <a:cubicBezTo>
                    <a:pt x="84" y="248"/>
                    <a:pt x="168" y="149"/>
                    <a:pt x="168" y="87"/>
                  </a:cubicBezTo>
                  <a:close/>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904002" y="3089693"/>
            <a:ext cx="135712" cy="210943"/>
            <a:chOff x="4285957" y="5159435"/>
            <a:chExt cx="320000" cy="497392"/>
          </a:xfrm>
        </p:grpSpPr>
        <p:sp>
          <p:nvSpPr>
            <p:cNvPr id="62" name="Line 530"/>
            <p:cNvSpPr>
              <a:spLocks noChangeShapeType="1"/>
            </p:cNvSpPr>
            <p:nvPr/>
          </p:nvSpPr>
          <p:spPr bwMode="auto">
            <a:xfrm>
              <a:off x="4285957" y="5159435"/>
              <a:ext cx="0" cy="497392"/>
            </a:xfrm>
            <a:prstGeom prst="line">
              <a:avLst/>
            </a:prstGeom>
            <a:noFill/>
            <a:ln w="19050"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31"/>
            <p:cNvSpPr>
              <a:spLocks/>
            </p:cNvSpPr>
            <p:nvPr/>
          </p:nvSpPr>
          <p:spPr bwMode="auto">
            <a:xfrm>
              <a:off x="4285957" y="5208131"/>
              <a:ext cx="320000" cy="184349"/>
            </a:xfrm>
            <a:custGeom>
              <a:avLst/>
              <a:gdLst>
                <a:gd name="T0" fmla="*/ 0 w 92"/>
                <a:gd name="T1" fmla="*/ 0 h 53"/>
                <a:gd name="T2" fmla="*/ 92 w 92"/>
                <a:gd name="T3" fmla="*/ 0 h 53"/>
                <a:gd name="T4" fmla="*/ 79 w 92"/>
                <a:gd name="T5" fmla="*/ 26 h 53"/>
                <a:gd name="T6" fmla="*/ 92 w 92"/>
                <a:gd name="T7" fmla="*/ 53 h 53"/>
                <a:gd name="T8" fmla="*/ 0 w 92"/>
                <a:gd name="T9" fmla="*/ 53 h 53"/>
              </a:gdLst>
              <a:ahLst/>
              <a:cxnLst>
                <a:cxn ang="0">
                  <a:pos x="T0" y="T1"/>
                </a:cxn>
                <a:cxn ang="0">
                  <a:pos x="T2" y="T3"/>
                </a:cxn>
                <a:cxn ang="0">
                  <a:pos x="T4" y="T5"/>
                </a:cxn>
                <a:cxn ang="0">
                  <a:pos x="T6" y="T7"/>
                </a:cxn>
                <a:cxn ang="0">
                  <a:pos x="T8" y="T9"/>
                </a:cxn>
              </a:cxnLst>
              <a:rect l="0" t="0" r="r" b="b"/>
              <a:pathLst>
                <a:path w="92" h="53">
                  <a:moveTo>
                    <a:pt x="0" y="0"/>
                  </a:moveTo>
                  <a:lnTo>
                    <a:pt x="92" y="0"/>
                  </a:lnTo>
                  <a:lnTo>
                    <a:pt x="79" y="26"/>
                  </a:lnTo>
                  <a:lnTo>
                    <a:pt x="92" y="53"/>
                  </a:lnTo>
                  <a:lnTo>
                    <a:pt x="0" y="53"/>
                  </a:ln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4" name="组合 63"/>
          <p:cNvGrpSpPr/>
          <p:nvPr/>
        </p:nvGrpSpPr>
        <p:grpSpPr>
          <a:xfrm>
            <a:off x="5081799" y="3076158"/>
            <a:ext cx="113098" cy="238012"/>
            <a:chOff x="1339870" y="5166392"/>
            <a:chExt cx="233045" cy="490435"/>
          </a:xfrm>
        </p:grpSpPr>
        <p:sp>
          <p:nvSpPr>
            <p:cNvPr id="65" name="Oval 523"/>
            <p:cNvSpPr>
              <a:spLocks noChangeArrowheads="1"/>
            </p:cNvSpPr>
            <p:nvPr/>
          </p:nvSpPr>
          <p:spPr bwMode="auto">
            <a:xfrm>
              <a:off x="1339870" y="5166392"/>
              <a:ext cx="233045" cy="233045"/>
            </a:xfrm>
            <a:prstGeom prst="ellipse">
              <a:avLst/>
            </a:pr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24"/>
            <p:cNvSpPr>
              <a:spLocks/>
            </p:cNvSpPr>
            <p:nvPr/>
          </p:nvSpPr>
          <p:spPr bwMode="auto">
            <a:xfrm>
              <a:off x="1378132" y="5208131"/>
              <a:ext cx="76522" cy="76522"/>
            </a:xfrm>
            <a:custGeom>
              <a:avLst/>
              <a:gdLst>
                <a:gd name="T0" fmla="*/ 0 w 40"/>
                <a:gd name="T1" fmla="*/ 40 h 40"/>
                <a:gd name="T2" fmla="*/ 40 w 40"/>
                <a:gd name="T3" fmla="*/ 0 h 40"/>
              </a:gdLst>
              <a:ahLst/>
              <a:cxnLst>
                <a:cxn ang="0">
                  <a:pos x="T0" y="T1"/>
                </a:cxn>
                <a:cxn ang="0">
                  <a:pos x="T2" y="T3"/>
                </a:cxn>
              </a:cxnLst>
              <a:rect l="0" t="0" r="r" b="b"/>
              <a:pathLst>
                <a:path w="40" h="40">
                  <a:moveTo>
                    <a:pt x="0" y="40"/>
                  </a:moveTo>
                  <a:cubicBezTo>
                    <a:pt x="0" y="18"/>
                    <a:pt x="18" y="0"/>
                    <a:pt x="40" y="0"/>
                  </a:cubicBezTo>
                </a:path>
              </a:pathLst>
            </a:custGeom>
            <a:noFill/>
            <a:ln w="19050" cap="flat">
              <a:solidFill>
                <a:srgbClr val="373D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Line 525"/>
            <p:cNvSpPr>
              <a:spLocks noChangeShapeType="1"/>
            </p:cNvSpPr>
            <p:nvPr/>
          </p:nvSpPr>
          <p:spPr bwMode="auto">
            <a:xfrm flipV="1">
              <a:off x="1454653" y="5399436"/>
              <a:ext cx="0" cy="257391"/>
            </a:xfrm>
            <a:prstGeom prst="line">
              <a:avLst/>
            </a:prstGeom>
            <a:noFill/>
            <a:ln w="19050" cap="flat">
              <a:solidFill>
                <a:srgbClr val="373D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0" name="文本框 69"/>
          <p:cNvSpPr txBox="1"/>
          <p:nvPr/>
        </p:nvSpPr>
        <p:spPr>
          <a:xfrm>
            <a:off x="250825" y="276778"/>
            <a:ext cx="8642350" cy="34685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企业用户倾向于借助外部力量开发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应用</a:t>
            </a:r>
            <a:endParaRPr kumimoji="1" lang="zh-CN" altLang="en-US" sz="1800" b="1" dirty="0">
              <a:latin typeface="微软雅黑"/>
              <a:ea typeface="微软雅黑"/>
              <a:cs typeface="微软雅黑"/>
            </a:endParaRPr>
          </a:p>
        </p:txBody>
      </p:sp>
      <p:sp>
        <p:nvSpPr>
          <p:cNvPr id="69" name="文本框 68"/>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71" name="图片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cxnSp>
        <p:nvCxnSpPr>
          <p:cNvPr id="72" name="直接连接符 71"/>
          <p:cNvCxnSpPr/>
          <p:nvPr/>
        </p:nvCxnSpPr>
        <p:spPr>
          <a:xfrm>
            <a:off x="5138348" y="3488747"/>
            <a:ext cx="0" cy="711561"/>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219435" y="736617"/>
            <a:ext cx="0" cy="98477"/>
          </a:xfrm>
          <a:prstGeom prst="line">
            <a:avLst/>
          </a:prstGeom>
          <a:ln w="1905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5061251" y="1061615"/>
            <a:ext cx="3711472" cy="1522706"/>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1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gn="just">
              <a:lnSpc>
                <a:spcPct val="150000"/>
              </a:lnSpc>
              <a:buFont typeface="Wingdings" panose="05000000000000000000" pitchFamily="2" charset="2"/>
              <a:buChar char="ü"/>
            </a:pPr>
            <a:r>
              <a:rPr lang="zh-CN" altLang="en-US" sz="1100" dirty="0" smtClean="0">
                <a:latin typeface="微软雅黑" panose="020B0503020204020204" pitchFamily="34" charset="-122"/>
                <a:ea typeface="微软雅黑" panose="020B0503020204020204" pitchFamily="34" charset="-122"/>
              </a:rPr>
              <a:t>基于云</a:t>
            </a:r>
            <a:r>
              <a:rPr lang="en-US" altLang="zh-CN" sz="1100" dirty="0" smtClean="0">
                <a:latin typeface="微软雅黑" panose="020B0503020204020204" pitchFamily="34" charset="-122"/>
                <a:ea typeface="微软雅黑" panose="020B0503020204020204" pitchFamily="34" charset="-122"/>
              </a:rPr>
              <a:t>CRM</a:t>
            </a:r>
            <a:r>
              <a:rPr lang="zh-CN" altLang="en-US" sz="1100" dirty="0">
                <a:latin typeface="微软雅黑" panose="020B0503020204020204" pitchFamily="34" charset="-122"/>
                <a:ea typeface="微软雅黑" panose="020B0503020204020204" pitchFamily="34" charset="-122"/>
              </a:rPr>
              <a:t>供应商</a:t>
            </a:r>
            <a:r>
              <a:rPr lang="zh-CN" altLang="en-US" sz="1100" dirty="0" smtClean="0">
                <a:latin typeface="微软雅黑" panose="020B0503020204020204" pitchFamily="34" charset="-122"/>
                <a:ea typeface="微软雅黑" panose="020B0503020204020204" pitchFamily="34" charset="-122"/>
              </a:rPr>
              <a:t>提供的</a:t>
            </a:r>
            <a:r>
              <a:rPr lang="en-US" altLang="zh-CN" sz="1100" dirty="0" smtClean="0">
                <a:latin typeface="微软雅黑" panose="020B0503020204020204" pitchFamily="34" charset="-122"/>
                <a:ea typeface="微软雅黑" panose="020B0503020204020204" pitchFamily="34" charset="-122"/>
              </a:rPr>
              <a:t>PaaS</a:t>
            </a:r>
            <a:r>
              <a:rPr lang="zh-CN" altLang="en-US" sz="1100" dirty="0" smtClean="0">
                <a:latin typeface="微软雅黑" panose="020B0503020204020204" pitchFamily="34" charset="-122"/>
                <a:ea typeface="微软雅黑" panose="020B0503020204020204" pitchFamily="34" charset="-122"/>
              </a:rPr>
              <a:t>平台，企业通过自有</a:t>
            </a:r>
            <a:r>
              <a:rPr lang="en-US" altLang="zh-CN" sz="1100" dirty="0" smtClean="0">
                <a:latin typeface="微软雅黑" panose="020B0503020204020204" pitchFamily="34" charset="-122"/>
                <a:ea typeface="微软雅黑" panose="020B0503020204020204" pitchFamily="34" charset="-122"/>
              </a:rPr>
              <a:t>IT</a:t>
            </a:r>
            <a:r>
              <a:rPr lang="zh-CN" altLang="en-US" sz="1100" dirty="0" smtClean="0">
                <a:latin typeface="微软雅黑" panose="020B0503020204020204" pitchFamily="34" charset="-122"/>
                <a:ea typeface="微软雅黑" panose="020B0503020204020204" pitchFamily="34" charset="-122"/>
              </a:rPr>
              <a:t>团队自主开发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应用并没有成为当前主流的选择。一方面，由于既懂业务又懂</a:t>
            </a:r>
            <a:r>
              <a:rPr lang="en-US" altLang="zh-CN" sz="1100" dirty="0" smtClean="0">
                <a:latin typeface="微软雅黑" panose="020B0503020204020204" pitchFamily="34" charset="-122"/>
                <a:ea typeface="微软雅黑" panose="020B0503020204020204" pitchFamily="34" charset="-122"/>
              </a:rPr>
              <a:t>IT</a:t>
            </a:r>
            <a:r>
              <a:rPr lang="zh-CN" altLang="en-US" sz="1100" dirty="0" smtClean="0">
                <a:latin typeface="微软雅黑" panose="020B0503020204020204" pitchFamily="34" charset="-122"/>
                <a:ea typeface="微软雅黑" panose="020B0503020204020204" pitchFamily="34" charset="-122"/>
              </a:rPr>
              <a:t>的人才匮乏，利用</a:t>
            </a:r>
            <a:r>
              <a:rPr lang="en-US" altLang="zh-CN" sz="1100" dirty="0" smtClean="0">
                <a:latin typeface="微软雅黑" panose="020B0503020204020204" pitchFamily="34" charset="-122"/>
                <a:ea typeface="微软雅黑" panose="020B0503020204020204" pitchFamily="34" charset="-122"/>
              </a:rPr>
              <a:t>PaaS</a:t>
            </a:r>
            <a:r>
              <a:rPr lang="zh-CN" altLang="en-US" sz="1100" dirty="0" smtClean="0">
                <a:latin typeface="微软雅黑" panose="020B0503020204020204" pitchFamily="34" charset="-122"/>
                <a:ea typeface="微软雅黑" panose="020B0503020204020204" pitchFamily="34" charset="-122"/>
              </a:rPr>
              <a:t>自主开发应用的风险相对较高。另一方面，通过自有团队开发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的方式也不够经济。</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48" name="矩形 47"/>
          <p:cNvSpPr/>
          <p:nvPr/>
        </p:nvSpPr>
        <p:spPr>
          <a:xfrm>
            <a:off x="840390" y="1263113"/>
            <a:ext cx="577446" cy="217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solidFill>
                  <a:schemeClr val="tx1"/>
                </a:solidFill>
                <a:latin typeface="微软雅黑" panose="020B0503020204020204" pitchFamily="34" charset="-122"/>
                <a:ea typeface="微软雅黑" panose="020B0503020204020204" pitchFamily="34" charset="-122"/>
              </a:rPr>
              <a:t>重要性</a:t>
            </a:r>
            <a:endParaRPr lang="zh-CN" altLang="en-US" sz="700" b="1" dirty="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3485648" y="1838615"/>
            <a:ext cx="1267184" cy="250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微软雅黑" panose="020B0503020204020204" pitchFamily="34" charset="-122"/>
                <a:ea typeface="微软雅黑" panose="020B0503020204020204" pitchFamily="34" charset="-122"/>
              </a:rPr>
              <a:t>拓展能力、</a:t>
            </a:r>
            <a:r>
              <a:rPr lang="zh-CN" altLang="en-US" sz="1000" b="1" dirty="0" smtClean="0">
                <a:solidFill>
                  <a:schemeClr val="tx1"/>
                </a:solidFill>
                <a:latin typeface="微软雅黑" panose="020B0503020204020204" pitchFamily="34" charset="-122"/>
                <a:ea typeface="微软雅黑" panose="020B0503020204020204" pitchFamily="34" charset="-122"/>
              </a:rPr>
              <a:t>灵活性</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3599338" y="2520742"/>
            <a:ext cx="577446" cy="217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solidFill>
                  <a:schemeClr val="tx1"/>
                </a:solidFill>
                <a:latin typeface="微软雅黑" panose="020B0503020204020204" pitchFamily="34" charset="-122"/>
                <a:ea typeface="微软雅黑" panose="020B0503020204020204" pitchFamily="34" charset="-122"/>
              </a:rPr>
              <a:t>使用频度</a:t>
            </a:r>
            <a:endParaRPr lang="zh-CN" altLang="en-US" sz="700"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3485648" y="1986196"/>
            <a:ext cx="1276732" cy="428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700" b="1" dirty="0" smtClean="0">
                <a:solidFill>
                  <a:schemeClr val="tx1"/>
                </a:solidFill>
                <a:latin typeface="微软雅黑" panose="020B0503020204020204" pitchFamily="34" charset="-122"/>
                <a:ea typeface="微软雅黑" panose="020B0503020204020204" pitchFamily="34" charset="-122"/>
              </a:rPr>
              <a:t>这也是目前</a:t>
            </a:r>
            <a:r>
              <a:rPr lang="en-US" altLang="zh-CN" sz="700" b="1" dirty="0" smtClean="0">
                <a:solidFill>
                  <a:schemeClr val="tx1"/>
                </a:solidFill>
                <a:latin typeface="微软雅黑" panose="020B0503020204020204" pitchFamily="34" charset="-122"/>
                <a:ea typeface="微软雅黑" panose="020B0503020204020204" pitchFamily="34" charset="-122"/>
              </a:rPr>
              <a:t>PaaS</a:t>
            </a:r>
            <a:r>
              <a:rPr lang="zh-CN" altLang="en-US" sz="700" b="1" dirty="0" smtClean="0">
                <a:solidFill>
                  <a:schemeClr val="tx1"/>
                </a:solidFill>
                <a:latin typeface="微软雅黑" panose="020B0503020204020204" pitchFamily="34" charset="-122"/>
                <a:ea typeface="微软雅黑" panose="020B0503020204020204" pitchFamily="34" charset="-122"/>
              </a:rPr>
              <a:t>最具吸引力的地方</a:t>
            </a:r>
            <a:endParaRPr lang="zh-CN" altLang="en-US" sz="7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859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629520"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5</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云</a:t>
            </a:r>
            <a:r>
              <a:rPr kumimoji="1" lang="en-US" altLang="zh-CN" sz="2800" b="1" dirty="0" smtClean="0">
                <a:solidFill>
                  <a:schemeClr val="bg1"/>
                </a:solidFill>
                <a:latin typeface="Microsoft YaHei" charset="-122"/>
                <a:ea typeface="Microsoft YaHei" charset="-122"/>
                <a:cs typeface="Microsoft YaHei" charset="-122"/>
              </a:rPr>
              <a:t>CRM</a:t>
            </a:r>
            <a:r>
              <a:rPr kumimoji="1" lang="zh-CN" altLang="en-US" sz="2800" b="1" dirty="0" smtClean="0">
                <a:solidFill>
                  <a:schemeClr val="bg1"/>
                </a:solidFill>
                <a:latin typeface="Microsoft YaHei" charset="-122"/>
                <a:ea typeface="Microsoft YaHei" charset="-122"/>
                <a:cs typeface="Microsoft YaHei" charset="-122"/>
              </a:rPr>
              <a:t>品牌现状及最佳案例</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3205416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629520"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5</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品牌现状</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1" name="文本框 10"/>
          <p:cNvSpPr txBox="1"/>
          <p:nvPr/>
        </p:nvSpPr>
        <p:spPr>
          <a:xfrm>
            <a:off x="3247345" y="3967500"/>
            <a:ext cx="704039" cy="1015663"/>
          </a:xfrm>
          <a:prstGeom prst="rect">
            <a:avLst/>
          </a:prstGeom>
          <a:noFill/>
        </p:spPr>
        <p:txBody>
          <a:bodyPr wrap="none" rtlCol="0">
            <a:spAutoFit/>
          </a:bodyPr>
          <a:lstStyle/>
          <a:p>
            <a:r>
              <a:rPr kumimoji="1" lang="en-US" altLang="zh-CN" sz="6000" dirty="0" smtClean="0">
                <a:solidFill>
                  <a:srgbClr val="D13E3E"/>
                </a:solidFill>
                <a:latin typeface="Impact"/>
                <a:cs typeface="Impact"/>
              </a:rPr>
              <a:t>-1</a:t>
            </a:r>
            <a:endParaRPr kumimoji="1" lang="zh-CN" altLang="en-US" sz="6000" dirty="0">
              <a:solidFill>
                <a:srgbClr val="D13E3E"/>
              </a:solidFill>
              <a:latin typeface="Impact"/>
              <a:cs typeface="Impact"/>
            </a:endParaRPr>
          </a:p>
        </p:txBody>
      </p:sp>
    </p:spTree>
    <p:extLst>
      <p:ext uri="{BB962C8B-B14F-4D97-AF65-F5344CB8AC3E}">
        <p14:creationId xmlns:p14="http://schemas.microsoft.com/office/powerpoint/2010/main" val="43513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923391" y="3964245"/>
            <a:ext cx="3296471" cy="700552"/>
          </a:xfrm>
          <a:prstGeom prst="rect">
            <a:avLst/>
          </a:prstGeom>
          <a:solidFill>
            <a:srgbClr val="373D41"/>
          </a:solidFill>
          <a:ln w="12700">
            <a:noFill/>
            <a:prstDash val="lgDash"/>
            <a:round/>
            <a:headEnd/>
            <a:tailEnd/>
          </a:ln>
        </p:spPr>
        <p:txBody>
          <a:bodyPr rtlCol="0" anchor="ctr"/>
          <a:lstStyle/>
          <a:p>
            <a:pPr algn="ctr"/>
            <a:endParaRPr lang="zh-CN" altLang="en-US"/>
          </a:p>
        </p:txBody>
      </p:sp>
      <p:pic>
        <p:nvPicPr>
          <p:cNvPr id="81" name="图片 80"/>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266851" y="4039434"/>
            <a:ext cx="612033" cy="324000"/>
          </a:xfrm>
          <a:prstGeom prst="rect">
            <a:avLst/>
          </a:prstGeom>
        </p:spPr>
      </p:pic>
      <p:sp>
        <p:nvSpPr>
          <p:cNvPr id="7" name="矩形 6"/>
          <p:cNvSpPr/>
          <p:nvPr/>
        </p:nvSpPr>
        <p:spPr bwMode="auto">
          <a:xfrm>
            <a:off x="7820043" y="1819475"/>
            <a:ext cx="861124" cy="1161406"/>
          </a:xfrm>
          <a:prstGeom prst="rect">
            <a:avLst/>
          </a:prstGeom>
          <a:solidFill>
            <a:srgbClr val="D13E3E">
              <a:alpha val="30000"/>
            </a:srgbClr>
          </a:solidFill>
          <a:ln w="12700">
            <a:noFill/>
            <a:prstDash val="lgDash"/>
            <a:round/>
            <a:headEnd/>
            <a:tailEnd/>
          </a:ln>
        </p:spPr>
        <p:txBody>
          <a:bodyPr rtlCol="0" anchor="ctr"/>
          <a:lstStyle/>
          <a:p>
            <a:pPr algn="ctr"/>
            <a:endParaRPr lang="zh-CN" altLang="en-US"/>
          </a:p>
        </p:txBody>
      </p:sp>
      <p:sp>
        <p:nvSpPr>
          <p:cNvPr id="122" name="任意多边形 121"/>
          <p:cNvSpPr/>
          <p:nvPr/>
        </p:nvSpPr>
        <p:spPr bwMode="auto">
          <a:xfrm>
            <a:off x="6870310" y="1227342"/>
            <a:ext cx="1883100" cy="1806128"/>
          </a:xfrm>
          <a:custGeom>
            <a:avLst/>
            <a:gdLst>
              <a:gd name="connsiteX0" fmla="*/ 884098 w 1883100"/>
              <a:gd name="connsiteY0" fmla="*/ 0 h 1803850"/>
              <a:gd name="connsiteX1" fmla="*/ 1883100 w 1883100"/>
              <a:gd name="connsiteY1" fmla="*/ 0 h 1803850"/>
              <a:gd name="connsiteX2" fmla="*/ 1883100 w 1883100"/>
              <a:gd name="connsiteY2" fmla="*/ 1803850 h 1803850"/>
              <a:gd name="connsiteX3" fmla="*/ 888252 w 1883100"/>
              <a:gd name="connsiteY3" fmla="*/ 1803850 h 1803850"/>
              <a:gd name="connsiteX4" fmla="*/ 884098 w 1883100"/>
              <a:gd name="connsiteY4" fmla="*/ 1803850 h 1803850"/>
              <a:gd name="connsiteX5" fmla="*/ 0 w 1883100"/>
              <a:gd name="connsiteY5" fmla="*/ 1803850 h 1803850"/>
              <a:gd name="connsiteX6" fmla="*/ 0 w 1883100"/>
              <a:gd name="connsiteY6" fmla="*/ 1031807 h 1803850"/>
              <a:gd name="connsiteX7" fmla="*/ 884098 w 1883100"/>
              <a:gd name="connsiteY7" fmla="*/ 1031807 h 180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100" h="1803850">
                <a:moveTo>
                  <a:pt x="884098" y="0"/>
                </a:moveTo>
                <a:lnTo>
                  <a:pt x="1883100" y="0"/>
                </a:lnTo>
                <a:lnTo>
                  <a:pt x="1883100" y="1803850"/>
                </a:lnTo>
                <a:lnTo>
                  <a:pt x="888252" y="1803850"/>
                </a:lnTo>
                <a:lnTo>
                  <a:pt x="884098" y="1803850"/>
                </a:lnTo>
                <a:lnTo>
                  <a:pt x="0" y="1803850"/>
                </a:lnTo>
                <a:lnTo>
                  <a:pt x="0" y="1031807"/>
                </a:lnTo>
                <a:lnTo>
                  <a:pt x="884098" y="1031807"/>
                </a:lnTo>
                <a:close/>
              </a:path>
            </a:pathLst>
          </a:custGeom>
          <a:noFill/>
          <a:ln w="12700">
            <a:solidFill>
              <a:srgbClr val="373D41"/>
            </a:solidFill>
            <a:prstDash val="lgDash"/>
            <a:round/>
            <a:headEnd/>
            <a:tailEnd/>
          </a:ln>
        </p:spPr>
        <p:txBody>
          <a:bodyPr wrap="square" rtlCol="0" anchor="ctr">
            <a:noAutofit/>
          </a:bodyPr>
          <a:lstStyle/>
          <a:p>
            <a:pPr algn="ctr"/>
            <a:endParaRPr lang="zh-CN" altLang="en-US"/>
          </a:p>
        </p:txBody>
      </p:sp>
      <p:sp>
        <p:nvSpPr>
          <p:cNvPr id="53" name="文本框 52"/>
          <p:cNvSpPr txBox="1"/>
          <p:nvPr/>
        </p:nvSpPr>
        <p:spPr>
          <a:xfrm>
            <a:off x="5195550" y="4672666"/>
            <a:ext cx="521208" cy="215444"/>
          </a:xfrm>
          <a:prstGeom prst="rect">
            <a:avLst/>
          </a:prstGeom>
          <a:noFill/>
        </p:spPr>
        <p:txBody>
          <a:bodyPr wrap="square" rtlCol="0">
            <a:spAutoFit/>
          </a:bodyPr>
          <a:lstStyle/>
          <a:p>
            <a:pPr algn="ctr"/>
            <a:r>
              <a:rPr lang="zh-CN" altLang="en-US" sz="800" b="1" dirty="0">
                <a:solidFill>
                  <a:srgbClr val="D13E3E"/>
                </a:solidFill>
                <a:latin typeface="微软雅黑" panose="020B0503020204020204" pitchFamily="34" charset="-122"/>
                <a:ea typeface="微软雅黑" panose="020B0503020204020204" pitchFamily="34" charset="-122"/>
              </a:rPr>
              <a:t>先驱</a:t>
            </a:r>
          </a:p>
        </p:txBody>
      </p:sp>
      <p:sp>
        <p:nvSpPr>
          <p:cNvPr id="4" name="矩形 3"/>
          <p:cNvSpPr/>
          <p:nvPr/>
        </p:nvSpPr>
        <p:spPr bwMode="auto">
          <a:xfrm>
            <a:off x="1768940" y="2197406"/>
            <a:ext cx="1129073" cy="627810"/>
          </a:xfrm>
          <a:prstGeom prst="rect">
            <a:avLst/>
          </a:prstGeom>
          <a:solidFill>
            <a:srgbClr val="D13E3E">
              <a:alpha val="70000"/>
            </a:srgbClr>
          </a:solidFill>
          <a:ln w="9525">
            <a:noFill/>
            <a:round/>
            <a:headEnd/>
            <a:tailEnd/>
          </a:ln>
        </p:spPr>
        <p:txBody>
          <a:bodyPr rtlCol="0" anchor="ctr"/>
          <a:lstStyle/>
          <a:p>
            <a:pPr algn="ctr"/>
            <a:endParaRPr lang="zh-CN" altLang="en-US"/>
          </a:p>
        </p:txBody>
      </p:sp>
      <p:sp>
        <p:nvSpPr>
          <p:cNvPr id="8" name="文本框 7"/>
          <p:cNvSpPr txBox="1"/>
          <p:nvPr/>
        </p:nvSpPr>
        <p:spPr>
          <a:xfrm>
            <a:off x="7137766" y="1432376"/>
            <a:ext cx="846418" cy="215444"/>
          </a:xfrm>
          <a:prstGeom prst="rect">
            <a:avLst/>
          </a:prstGeom>
          <a:noFill/>
        </p:spPr>
        <p:txBody>
          <a:bodyPr wrap="square" rtlCol="0">
            <a:spAutoFit/>
          </a:bodyPr>
          <a:lstStyle/>
          <a:p>
            <a:pPr algn="ctr"/>
            <a:r>
              <a:rPr lang="zh-CN" altLang="en-US" sz="800" b="1" dirty="0" smtClean="0">
                <a:solidFill>
                  <a:srgbClr val="D13E3E"/>
                </a:solidFill>
                <a:latin typeface="微软雅黑" panose="020B0503020204020204" pitchFamily="34" charset="-122"/>
                <a:ea typeface="微软雅黑" panose="020B0503020204020204" pitchFamily="34" charset="-122"/>
              </a:rPr>
              <a:t>细分行业竞争</a:t>
            </a:r>
            <a:endParaRPr lang="zh-CN" altLang="en-US" sz="800" b="1" dirty="0">
              <a:solidFill>
                <a:srgbClr val="D13E3E"/>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2899384" y="1126583"/>
            <a:ext cx="4343208" cy="766589"/>
          </a:xfrm>
          <a:prstGeom prst="rect">
            <a:avLst/>
          </a:prstGeom>
          <a:solidFill>
            <a:srgbClr val="373D41">
              <a:alpha val="60000"/>
            </a:srgbClr>
          </a:solidFill>
          <a:ln w="12700">
            <a:noFill/>
            <a:prstDash val="lgDash"/>
            <a:round/>
            <a:headEnd/>
            <a:tailEnd/>
          </a:ln>
        </p:spPr>
        <p:txBody>
          <a:bodyPr rtlCol="0" anchor="ctr"/>
          <a:lstStyle/>
          <a:p>
            <a:pPr algn="ctr"/>
            <a:endParaRPr lang="zh-CN" altLang="en-US"/>
          </a:p>
        </p:txBody>
      </p:sp>
      <p:sp>
        <p:nvSpPr>
          <p:cNvPr id="10" name="文本框 9"/>
          <p:cNvSpPr txBox="1"/>
          <p:nvPr/>
        </p:nvSpPr>
        <p:spPr>
          <a:xfrm>
            <a:off x="5892574" y="1437564"/>
            <a:ext cx="652920" cy="215444"/>
          </a:xfrm>
          <a:prstGeom prst="rect">
            <a:avLst/>
          </a:prstGeom>
          <a:noFill/>
        </p:spPr>
        <p:txBody>
          <a:bodyPr wrap="square" rtlCol="0">
            <a:spAutoFit/>
          </a:bodyPr>
          <a:lstStyle/>
          <a:p>
            <a:pPr algn="ctr"/>
            <a:r>
              <a:rPr lang="zh-CN" altLang="en-US" sz="800" dirty="0" smtClean="0">
                <a:solidFill>
                  <a:srgbClr val="F2F2F2"/>
                </a:solidFill>
                <a:latin typeface="微软雅黑" panose="020B0503020204020204" pitchFamily="34" charset="-122"/>
                <a:ea typeface="微软雅黑" panose="020B0503020204020204" pitchFamily="34" charset="-122"/>
              </a:rPr>
              <a:t>直接竞争</a:t>
            </a:r>
            <a:endParaRPr lang="zh-CN" altLang="en-US" sz="800" dirty="0">
              <a:solidFill>
                <a:srgbClr val="F2F2F2"/>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2899384" y="2197406"/>
            <a:ext cx="2014282" cy="1470987"/>
          </a:xfrm>
          <a:prstGeom prst="rect">
            <a:avLst/>
          </a:prstGeom>
          <a:solidFill>
            <a:srgbClr val="D13E3E">
              <a:alpha val="70000"/>
            </a:srgbClr>
          </a:solidFill>
          <a:ln w="12700">
            <a:noFill/>
            <a:prstDash val="lgDash"/>
            <a:round/>
            <a:headEnd/>
            <a:tailEnd/>
          </a:ln>
        </p:spPr>
        <p:txBody>
          <a:bodyPr rtlCol="0" anchor="ctr"/>
          <a:lstStyle/>
          <a:p>
            <a:pPr algn="ctr"/>
            <a:endParaRPr lang="zh-CN" altLang="en-US"/>
          </a:p>
        </p:txBody>
      </p:sp>
      <p:sp>
        <p:nvSpPr>
          <p:cNvPr id="13" name="任意多边形 12"/>
          <p:cNvSpPr/>
          <p:nvPr/>
        </p:nvSpPr>
        <p:spPr bwMode="auto">
          <a:xfrm>
            <a:off x="630854" y="1227342"/>
            <a:ext cx="1811139" cy="3383280"/>
          </a:xfrm>
          <a:custGeom>
            <a:avLst/>
            <a:gdLst>
              <a:gd name="connsiteX0" fmla="*/ 0 w 1992253"/>
              <a:gd name="connsiteY0" fmla="*/ 0 h 3383280"/>
              <a:gd name="connsiteX1" fmla="*/ 852050 w 1992253"/>
              <a:gd name="connsiteY1" fmla="*/ 0 h 3383280"/>
              <a:gd name="connsiteX2" fmla="*/ 1992253 w 1992253"/>
              <a:gd name="connsiteY2" fmla="*/ 0 h 3383280"/>
              <a:gd name="connsiteX3" fmla="*/ 1992253 w 1992253"/>
              <a:gd name="connsiteY3" fmla="*/ 777240 h 3383280"/>
              <a:gd name="connsiteX4" fmla="*/ 852050 w 1992253"/>
              <a:gd name="connsiteY4" fmla="*/ 777240 h 3383280"/>
              <a:gd name="connsiteX5" fmla="*/ 852050 w 1992253"/>
              <a:gd name="connsiteY5" fmla="*/ 3383280 h 3383280"/>
              <a:gd name="connsiteX6" fmla="*/ 0 w 1992253"/>
              <a:gd name="connsiteY6"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253" h="3383280">
                <a:moveTo>
                  <a:pt x="0" y="0"/>
                </a:moveTo>
                <a:lnTo>
                  <a:pt x="852050" y="0"/>
                </a:lnTo>
                <a:lnTo>
                  <a:pt x="1992253" y="0"/>
                </a:lnTo>
                <a:lnTo>
                  <a:pt x="1992253" y="777240"/>
                </a:lnTo>
                <a:lnTo>
                  <a:pt x="852050" y="777240"/>
                </a:lnTo>
                <a:lnTo>
                  <a:pt x="852050" y="3383280"/>
                </a:lnTo>
                <a:lnTo>
                  <a:pt x="0" y="3383280"/>
                </a:lnTo>
                <a:close/>
              </a:path>
            </a:pathLst>
          </a:custGeom>
          <a:noFill/>
          <a:ln w="12700">
            <a:solidFill>
              <a:srgbClr val="373D41"/>
            </a:solidFill>
            <a:prstDash val="lgDash"/>
            <a:round/>
            <a:headEnd/>
            <a:tailEnd/>
          </a:ln>
        </p:spPr>
        <p:txBody>
          <a:bodyPr rtlCol="0" anchor="ctr"/>
          <a:lstStyle/>
          <a:p>
            <a:pPr algn="ctr"/>
            <a:endParaRPr lang="zh-CN" altLang="en-US"/>
          </a:p>
        </p:txBody>
      </p:sp>
      <p:sp>
        <p:nvSpPr>
          <p:cNvPr id="14" name="左中括号 13"/>
          <p:cNvSpPr/>
          <p:nvPr/>
        </p:nvSpPr>
        <p:spPr>
          <a:xfrm rot="16200000">
            <a:off x="2575232" y="2300402"/>
            <a:ext cx="265575" cy="1023406"/>
          </a:xfrm>
          <a:prstGeom prst="leftBracket">
            <a:avLst>
              <a:gd name="adj" fmla="val 0"/>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左中括号 14"/>
          <p:cNvSpPr/>
          <p:nvPr/>
        </p:nvSpPr>
        <p:spPr>
          <a:xfrm flipH="1">
            <a:off x="1331957" y="3443102"/>
            <a:ext cx="241432" cy="716955"/>
          </a:xfrm>
          <a:prstGeom prst="leftBracket">
            <a:avLst>
              <a:gd name="adj" fmla="val 0"/>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6" name="直接连接符 15"/>
          <p:cNvCxnSpPr/>
          <p:nvPr/>
        </p:nvCxnSpPr>
        <p:spPr>
          <a:xfrm>
            <a:off x="3332290" y="1804557"/>
            <a:ext cx="0" cy="517419"/>
          </a:xfrm>
          <a:prstGeom prst="line">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414917" y="1882842"/>
            <a:ext cx="955940" cy="338554"/>
          </a:xfrm>
          <a:prstGeom prst="rect">
            <a:avLst/>
          </a:prstGeom>
          <a:noFill/>
        </p:spPr>
        <p:txBody>
          <a:bodyPr wrap="square" rtlCol="0">
            <a:spAutoFit/>
          </a:bodyPr>
          <a:lstStyle/>
          <a:p>
            <a:pPr algn="r"/>
            <a:r>
              <a:rPr lang="zh-CN" altLang="en-US" sz="800" dirty="0" smtClean="0">
                <a:latin typeface="微软雅黑" panose="020B0503020204020204" pitchFamily="34" charset="-122"/>
                <a:ea typeface="微软雅黑" panose="020B0503020204020204" pitchFamily="34" charset="-122"/>
              </a:rPr>
              <a:t>销售管理</a:t>
            </a:r>
            <a:endParaRPr lang="en-US" altLang="zh-CN" sz="800" dirty="0" smtClean="0">
              <a:latin typeface="微软雅黑" panose="020B0503020204020204" pitchFamily="34" charset="-122"/>
              <a:ea typeface="微软雅黑" panose="020B0503020204020204" pitchFamily="34" charset="-122"/>
            </a:endParaRPr>
          </a:p>
          <a:p>
            <a:pPr algn="r"/>
            <a:r>
              <a:rPr lang="zh-CN" altLang="en-US" sz="800" dirty="0" smtClean="0">
                <a:latin typeface="微软雅黑" panose="020B0503020204020204" pitchFamily="34" charset="-122"/>
                <a:ea typeface="微软雅黑" panose="020B0503020204020204" pitchFamily="34" charset="-122"/>
              </a:rPr>
              <a:t>细分行业竞争</a:t>
            </a:r>
            <a:endParaRPr lang="zh-CN" altLang="en-US" sz="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3579657" y="1432376"/>
            <a:ext cx="652920" cy="215444"/>
          </a:xfrm>
          <a:prstGeom prst="rect">
            <a:avLst/>
          </a:prstGeom>
          <a:noFill/>
        </p:spPr>
        <p:txBody>
          <a:bodyPr wrap="square" rtlCol="0">
            <a:spAutoFit/>
          </a:bodyPr>
          <a:lstStyle/>
          <a:p>
            <a:pPr algn="ctr"/>
            <a:r>
              <a:rPr lang="zh-CN" altLang="en-US" sz="800" dirty="0" smtClean="0">
                <a:solidFill>
                  <a:srgbClr val="F2F2F2"/>
                </a:solidFill>
                <a:latin typeface="微软雅黑" panose="020B0503020204020204" pitchFamily="34" charset="-122"/>
                <a:ea typeface="微软雅黑" panose="020B0503020204020204" pitchFamily="34" charset="-122"/>
              </a:rPr>
              <a:t>直接竞争</a:t>
            </a:r>
            <a:endParaRPr lang="zh-CN" altLang="en-US" sz="800" dirty="0">
              <a:solidFill>
                <a:srgbClr val="F2F2F2"/>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43500" y="1432376"/>
            <a:ext cx="652920" cy="215444"/>
          </a:xfrm>
          <a:prstGeom prst="rect">
            <a:avLst/>
          </a:prstGeom>
          <a:noFill/>
        </p:spPr>
        <p:txBody>
          <a:bodyPr wrap="square" rtlCol="0">
            <a:spAutoFit/>
          </a:bodyPr>
          <a:lstStyle/>
          <a:p>
            <a:pPr algn="ctr"/>
            <a:r>
              <a:rPr lang="zh-CN" altLang="en-US" sz="800" dirty="0" smtClean="0">
                <a:solidFill>
                  <a:srgbClr val="F2F2F2"/>
                </a:solidFill>
                <a:latin typeface="微软雅黑" panose="020B0503020204020204" pitchFamily="34" charset="-122"/>
                <a:ea typeface="微软雅黑" panose="020B0503020204020204" pitchFamily="34" charset="-122"/>
              </a:rPr>
              <a:t>直接竞争</a:t>
            </a:r>
            <a:endParaRPr lang="zh-CN" altLang="en-US" sz="800" dirty="0">
              <a:solidFill>
                <a:srgbClr val="F2F2F2"/>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rot="10800000" flipV="1">
            <a:off x="7238872" y="1632579"/>
            <a:ext cx="678104" cy="0"/>
          </a:xfrm>
          <a:prstGeom prst="line">
            <a:avLst/>
          </a:prstGeom>
          <a:ln w="25400">
            <a:solidFill>
              <a:srgbClr val="D13E3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73820" y="930354"/>
            <a:ext cx="1939953" cy="261610"/>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云</a:t>
            </a:r>
            <a:r>
              <a:rPr lang="en-US" altLang="zh-CN" sz="1100" b="1" dirty="0" smtClean="0">
                <a:latin typeface="微软雅黑" panose="020B0503020204020204" pitchFamily="34" charset="-122"/>
                <a:ea typeface="微软雅黑" panose="020B0503020204020204" pitchFamily="34" charset="-122"/>
              </a:rPr>
              <a:t>CRM</a:t>
            </a:r>
            <a:r>
              <a:rPr lang="zh-CN" altLang="en-US" sz="1100" b="1" dirty="0" smtClean="0">
                <a:latin typeface="微软雅黑" panose="020B0503020204020204" pitchFamily="34" charset="-122"/>
                <a:ea typeface="微软雅黑" panose="020B0503020204020204" pitchFamily="34" charset="-122"/>
              </a:rPr>
              <a:t>布道者</a:t>
            </a:r>
            <a:endParaRPr lang="zh-CN" altLang="en-US" sz="11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7563076" y="930354"/>
            <a:ext cx="1359633" cy="261610"/>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行业化云</a:t>
            </a:r>
            <a:r>
              <a:rPr lang="en-US" altLang="zh-CN" sz="1100" b="1" dirty="0" smtClean="0">
                <a:latin typeface="微软雅黑" panose="020B0503020204020204" pitchFamily="34" charset="-122"/>
                <a:ea typeface="微软雅黑" panose="020B0503020204020204" pitchFamily="34" charset="-122"/>
              </a:rPr>
              <a:t>CRM</a:t>
            </a:r>
            <a:endParaRPr lang="zh-CN" altLang="en-US" sz="1100" b="1"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rot="10800000" flipH="1" flipV="1">
            <a:off x="2370335" y="1636917"/>
            <a:ext cx="523636" cy="0"/>
          </a:xfrm>
          <a:prstGeom prst="line">
            <a:avLst/>
          </a:prstGeom>
          <a:ln w="25400">
            <a:solidFill>
              <a:srgbClr val="D13E3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428931" y="1437691"/>
            <a:ext cx="405413" cy="215444"/>
          </a:xfrm>
          <a:prstGeom prst="rect">
            <a:avLst/>
          </a:prstGeom>
          <a:noFill/>
        </p:spPr>
        <p:txBody>
          <a:bodyPr wrap="square" rtlCol="0">
            <a:spAutoFit/>
          </a:bodyPr>
          <a:lstStyle/>
          <a:p>
            <a:pPr algn="ctr"/>
            <a:r>
              <a:rPr lang="zh-CN" altLang="en-US" sz="800" b="1" dirty="0">
                <a:solidFill>
                  <a:srgbClr val="D13E3E"/>
                </a:solidFill>
                <a:latin typeface="微软雅黑" panose="020B0503020204020204" pitchFamily="34" charset="-122"/>
                <a:ea typeface="微软雅黑" panose="020B0503020204020204" pitchFamily="34" charset="-122"/>
              </a:rPr>
              <a:t>先驱</a:t>
            </a:r>
          </a:p>
        </p:txBody>
      </p:sp>
      <p:cxnSp>
        <p:nvCxnSpPr>
          <p:cNvPr id="25" name="直接连接符 24"/>
          <p:cNvCxnSpPr/>
          <p:nvPr/>
        </p:nvCxnSpPr>
        <p:spPr>
          <a:xfrm rot="10800000" flipV="1">
            <a:off x="1344434" y="1636917"/>
            <a:ext cx="393415" cy="0"/>
          </a:xfrm>
          <a:prstGeom prst="line">
            <a:avLst/>
          </a:prstGeom>
          <a:ln w="12700">
            <a:solidFill>
              <a:srgbClr val="373D4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275450" y="1437513"/>
            <a:ext cx="517449" cy="215444"/>
          </a:xfrm>
          <a:prstGeom prst="rect">
            <a:avLst/>
          </a:prstGeom>
          <a:noFill/>
        </p:spPr>
        <p:txBody>
          <a:bodyPr wrap="square" rtlCol="0">
            <a:spAutoFit/>
          </a:bodyPr>
          <a:lstStyle/>
          <a:p>
            <a:pPr algn="ctr"/>
            <a:r>
              <a:rPr lang="zh-CN" altLang="en-US" sz="800" dirty="0" smtClean="0">
                <a:latin typeface="微软雅黑" panose="020B0503020204020204" pitchFamily="34" charset="-122"/>
                <a:ea typeface="微软雅黑" panose="020B0503020204020204" pitchFamily="34" charset="-122"/>
              </a:rPr>
              <a:t>子产品</a:t>
            </a:r>
            <a:endParaRPr lang="zh-CN" altLang="en-US" sz="800" dirty="0">
              <a:latin typeface="微软雅黑" panose="020B0503020204020204" pitchFamily="34" charset="-122"/>
              <a:ea typeface="微软雅黑" panose="020B0503020204020204" pitchFamily="34" charset="-122"/>
            </a:endParaRPr>
          </a:p>
        </p:txBody>
      </p:sp>
      <p:cxnSp>
        <p:nvCxnSpPr>
          <p:cNvPr id="27" name="肘形连接符 26"/>
          <p:cNvCxnSpPr>
            <a:stCxn id="15" idx="1"/>
            <a:endCxn id="14" idx="1"/>
          </p:cNvCxnSpPr>
          <p:nvPr/>
        </p:nvCxnSpPr>
        <p:spPr>
          <a:xfrm flipV="1">
            <a:off x="1573389" y="2944893"/>
            <a:ext cx="1134631" cy="856687"/>
          </a:xfrm>
          <a:prstGeom prst="bentConnector2">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bwMode="auto">
          <a:xfrm>
            <a:off x="1804687" y="3586039"/>
            <a:ext cx="979629" cy="253524"/>
          </a:xfrm>
          <a:prstGeom prst="roundRect">
            <a:avLst>
              <a:gd name="adj" fmla="val 27900"/>
            </a:avLst>
          </a:prstGeom>
          <a:noFill/>
          <a:ln w="9525">
            <a:noFill/>
            <a:round/>
            <a:headEnd/>
            <a:tailEnd/>
          </a:ln>
        </p:spPr>
        <p:txBody>
          <a:bodyPr rtlCol="0" anchor="ctr"/>
          <a:lstStyle/>
          <a:p>
            <a:pPr algn="r"/>
            <a:r>
              <a:rPr lang="zh-CN" altLang="en-US" sz="800" dirty="0" smtClean="0">
                <a:latin typeface="微软雅黑" panose="020B0503020204020204" pitchFamily="34" charset="-122"/>
                <a:ea typeface="微软雅黑" panose="020B0503020204020204" pitchFamily="34" charset="-122"/>
              </a:rPr>
              <a:t>定制化项目竞争</a:t>
            </a:r>
            <a:endParaRPr lang="zh-CN" altLang="en-US" sz="800"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rot="16200000" flipV="1">
            <a:off x="796300" y="2064926"/>
            <a:ext cx="463154" cy="0"/>
          </a:xfrm>
          <a:prstGeom prst="line">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796300" y="2939288"/>
            <a:ext cx="463154" cy="0"/>
          </a:xfrm>
          <a:prstGeom prst="line">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01255" y="1957204"/>
            <a:ext cx="653247" cy="215444"/>
          </a:xfrm>
          <a:prstGeom prst="rect">
            <a:avLst/>
          </a:prstGeom>
          <a:noFill/>
        </p:spPr>
        <p:txBody>
          <a:bodyPr wrap="square" rtlCol="0">
            <a:spAutoFit/>
          </a:bodyPr>
          <a:lstStyle/>
          <a:p>
            <a:pPr algn="ctr"/>
            <a:r>
              <a:rPr lang="zh-CN" altLang="en-US" sz="800" dirty="0">
                <a:latin typeface="微软雅黑" panose="020B0503020204020204" pitchFamily="34" charset="-122"/>
                <a:ea typeface="微软雅黑" panose="020B0503020204020204" pitchFamily="34" charset="-122"/>
              </a:rPr>
              <a:t>直接竞争</a:t>
            </a:r>
          </a:p>
        </p:txBody>
      </p:sp>
      <p:sp>
        <p:nvSpPr>
          <p:cNvPr id="32" name="文本框 31"/>
          <p:cNvSpPr txBox="1"/>
          <p:nvPr/>
        </p:nvSpPr>
        <p:spPr>
          <a:xfrm>
            <a:off x="701255" y="2825216"/>
            <a:ext cx="653247" cy="215444"/>
          </a:xfrm>
          <a:prstGeom prst="rect">
            <a:avLst/>
          </a:prstGeom>
          <a:noFill/>
        </p:spPr>
        <p:txBody>
          <a:bodyPr wrap="square" rtlCol="0">
            <a:spAutoFit/>
          </a:bodyPr>
          <a:lstStyle/>
          <a:p>
            <a:pPr algn="ctr"/>
            <a:r>
              <a:rPr lang="zh-CN" altLang="en-US" sz="800" dirty="0">
                <a:latin typeface="微软雅黑" panose="020B0503020204020204" pitchFamily="34" charset="-122"/>
                <a:ea typeface="微软雅黑" panose="020B0503020204020204" pitchFamily="34" charset="-122"/>
              </a:rPr>
              <a:t>直接竞争</a:t>
            </a:r>
          </a:p>
        </p:txBody>
      </p:sp>
      <p:cxnSp>
        <p:nvCxnSpPr>
          <p:cNvPr id="33" name="直接连接符 32"/>
          <p:cNvCxnSpPr/>
          <p:nvPr/>
        </p:nvCxnSpPr>
        <p:spPr>
          <a:xfrm rot="10800000" flipV="1">
            <a:off x="3665487" y="2496636"/>
            <a:ext cx="509469" cy="0"/>
          </a:xfrm>
          <a:prstGeom prst="line">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621697" y="2315911"/>
            <a:ext cx="593564" cy="387798"/>
          </a:xfrm>
          <a:prstGeom prst="rect">
            <a:avLst/>
          </a:prstGeom>
          <a:noFill/>
        </p:spPr>
        <p:txBody>
          <a:bodyPr wrap="square" rtlCol="0">
            <a:spAutoFit/>
          </a:bodyPr>
          <a:lstStyle/>
          <a:p>
            <a:pPr algn="ctr">
              <a:lnSpc>
                <a:spcPct val="120000"/>
              </a:lnSpc>
            </a:pPr>
            <a:r>
              <a:rPr lang="en-US" altLang="zh-CN" sz="800" dirty="0" smtClean="0">
                <a:solidFill>
                  <a:srgbClr val="373D41"/>
                </a:solidFill>
                <a:latin typeface="微软雅黑" panose="020B0503020204020204" pitchFamily="34" charset="-122"/>
                <a:ea typeface="微软雅黑" panose="020B0503020204020204" pitchFamily="34" charset="-122"/>
              </a:rPr>
              <a:t>SaaS</a:t>
            </a:r>
          </a:p>
          <a:p>
            <a:pPr algn="ctr">
              <a:lnSpc>
                <a:spcPct val="120000"/>
              </a:lnSpc>
            </a:pPr>
            <a:r>
              <a:rPr lang="zh-CN" altLang="en-US" sz="800" dirty="0" smtClean="0">
                <a:solidFill>
                  <a:srgbClr val="373D41"/>
                </a:solidFill>
                <a:latin typeface="微软雅黑" panose="020B0503020204020204" pitchFamily="34" charset="-122"/>
                <a:ea typeface="微软雅黑" panose="020B0503020204020204" pitchFamily="34" charset="-122"/>
              </a:rPr>
              <a:t>直接竞争</a:t>
            </a:r>
            <a:endParaRPr lang="zh-CN" altLang="en-US" sz="800" dirty="0">
              <a:solidFill>
                <a:srgbClr val="373D41"/>
              </a:solidFill>
              <a:latin typeface="微软雅黑" panose="020B0503020204020204" pitchFamily="34" charset="-122"/>
              <a:ea typeface="微软雅黑" panose="020B0503020204020204" pitchFamily="34" charset="-122"/>
            </a:endParaRPr>
          </a:p>
        </p:txBody>
      </p:sp>
      <p:cxnSp>
        <p:nvCxnSpPr>
          <p:cNvPr id="35" name="肘形连接符 34"/>
          <p:cNvCxnSpPr/>
          <p:nvPr/>
        </p:nvCxnSpPr>
        <p:spPr>
          <a:xfrm rot="16200000" flipV="1">
            <a:off x="3662810" y="2458995"/>
            <a:ext cx="521652" cy="956273"/>
          </a:xfrm>
          <a:prstGeom prst="bentConnector3">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358295" y="2739194"/>
            <a:ext cx="1123852" cy="215444"/>
          </a:xfrm>
          <a:prstGeom prst="rect">
            <a:avLst/>
          </a:prstGeom>
          <a:noFill/>
        </p:spPr>
        <p:txBody>
          <a:bodyPr wrap="square" rtlCol="0">
            <a:spAutoFit/>
          </a:bodyPr>
          <a:lstStyle/>
          <a:p>
            <a:pPr algn="ctr"/>
            <a:r>
              <a:rPr lang="en-US" altLang="zh-CN" sz="800" dirty="0" smtClean="0">
                <a:solidFill>
                  <a:srgbClr val="373D41"/>
                </a:solidFill>
                <a:latin typeface="微软雅黑" panose="020B0503020204020204" pitchFamily="34" charset="-122"/>
                <a:ea typeface="微软雅黑" panose="020B0503020204020204" pitchFamily="34" charset="-122"/>
              </a:rPr>
              <a:t>SaaS</a:t>
            </a:r>
            <a:r>
              <a:rPr lang="zh-CN" altLang="en-US" sz="800" dirty="0" smtClean="0">
                <a:solidFill>
                  <a:srgbClr val="373D41"/>
                </a:solidFill>
                <a:latin typeface="微软雅黑" panose="020B0503020204020204" pitchFamily="34" charset="-122"/>
                <a:ea typeface="微软雅黑" panose="020B0503020204020204" pitchFamily="34" charset="-122"/>
              </a:rPr>
              <a:t>直接竞争</a:t>
            </a:r>
            <a:endParaRPr lang="zh-CN" altLang="en-US" sz="800" dirty="0">
              <a:solidFill>
                <a:srgbClr val="373D4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036965" y="3078718"/>
            <a:ext cx="846418" cy="215444"/>
          </a:xfrm>
          <a:prstGeom prst="rect">
            <a:avLst/>
          </a:prstGeom>
          <a:noFill/>
        </p:spPr>
        <p:txBody>
          <a:bodyPr wrap="square" rtlCol="0">
            <a:spAutoFit/>
          </a:bodyPr>
          <a:lstStyle/>
          <a:p>
            <a:pPr algn="ctr"/>
            <a:r>
              <a:rPr lang="zh-CN" altLang="en-US" sz="800" b="1" dirty="0" smtClean="0">
                <a:solidFill>
                  <a:srgbClr val="D13E3E"/>
                </a:solidFill>
                <a:latin typeface="微软雅黑" panose="020B0503020204020204" pitchFamily="34" charset="-122"/>
                <a:ea typeface="微软雅黑" panose="020B0503020204020204" pitchFamily="34" charset="-122"/>
              </a:rPr>
              <a:t>细分行业竞争</a:t>
            </a:r>
            <a:endParaRPr lang="zh-CN" altLang="en-US" sz="800" b="1" dirty="0">
              <a:solidFill>
                <a:srgbClr val="D13E3E"/>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flipV="1">
            <a:off x="7104318" y="2666882"/>
            <a:ext cx="0" cy="1283759"/>
          </a:xfrm>
          <a:prstGeom prst="line">
            <a:avLst/>
          </a:prstGeom>
          <a:ln w="25400">
            <a:solidFill>
              <a:srgbClr val="D13E3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756209" y="4022609"/>
            <a:ext cx="539604" cy="215444"/>
          </a:xfrm>
          <a:prstGeom prst="rect">
            <a:avLst/>
          </a:prstGeom>
          <a:noFill/>
        </p:spPr>
        <p:txBody>
          <a:bodyPr wrap="square" rtlCol="0">
            <a:spAutoFit/>
          </a:bodyPr>
          <a:lstStyle/>
          <a:p>
            <a:pPr algn="ctr"/>
            <a:r>
              <a:rPr lang="zh-CN" altLang="en-US" sz="800" dirty="0" smtClean="0">
                <a:solidFill>
                  <a:schemeClr val="bg1"/>
                </a:solidFill>
                <a:latin typeface="微软雅黑" panose="020B0503020204020204" pitchFamily="34" charset="-122"/>
                <a:ea typeface="微软雅黑" panose="020B0503020204020204" pitchFamily="34" charset="-122"/>
              </a:rPr>
              <a:t>竞争</a:t>
            </a:r>
            <a:endParaRPr lang="zh-CN" altLang="en-US" sz="800" dirty="0">
              <a:solidFill>
                <a:schemeClr val="bg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rot="10800000" flipV="1">
            <a:off x="4792012" y="4201434"/>
            <a:ext cx="468000" cy="0"/>
          </a:xfrm>
          <a:prstGeom prst="line">
            <a:avLst/>
          </a:prstGeom>
          <a:ln w="12700">
            <a:solidFill>
              <a:srgbClr val="F2F2F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2872374" y="3888398"/>
            <a:ext cx="955939" cy="720000"/>
            <a:chOff x="2046726" y="3697013"/>
            <a:chExt cx="1156687" cy="792000"/>
          </a:xfrm>
        </p:grpSpPr>
        <p:sp>
          <p:nvSpPr>
            <p:cNvPr id="43" name="椭圆 42"/>
            <p:cNvSpPr/>
            <p:nvPr/>
          </p:nvSpPr>
          <p:spPr bwMode="auto">
            <a:xfrm>
              <a:off x="2189469" y="3697013"/>
              <a:ext cx="871201" cy="792000"/>
            </a:xfrm>
            <a:prstGeom prst="ellipse">
              <a:avLst/>
            </a:prstGeom>
            <a:solidFill>
              <a:srgbClr val="D13E3E">
                <a:alpha val="97000"/>
              </a:srgbClr>
            </a:solidFill>
            <a:ln w="9525">
              <a:noFill/>
              <a:round/>
              <a:headEnd/>
              <a:tailEnd/>
            </a:ln>
          </p:spPr>
          <p:txBody>
            <a:bodyPr rtlCol="0" anchor="ctr"/>
            <a:lstStyle/>
            <a:p>
              <a:pPr algn="ctr"/>
              <a:endParaRPr lang="en-US" altLang="zh-CN" sz="1200" dirty="0" smtClean="0">
                <a:latin typeface="微软雅黑" panose="020B0503020204020204" pitchFamily="34" charset="-122"/>
                <a:ea typeface="微软雅黑" panose="020B0503020204020204" pitchFamily="34" charset="-122"/>
              </a:endParaRPr>
            </a:p>
          </p:txBody>
        </p:sp>
        <p:sp>
          <p:nvSpPr>
            <p:cNvPr id="44" name="文本框 43"/>
            <p:cNvSpPr txBox="1"/>
            <p:nvPr/>
          </p:nvSpPr>
          <p:spPr>
            <a:xfrm>
              <a:off x="2046726" y="3957592"/>
              <a:ext cx="1156687" cy="270843"/>
            </a:xfrm>
            <a:prstGeom prst="rect">
              <a:avLst/>
            </a:prstGeom>
            <a:noFill/>
          </p:spPr>
          <p:txBody>
            <a:bodyPr wrap="square" rtlCol="0">
              <a:spAutoFit/>
            </a:bodyPr>
            <a:lstStyle/>
            <a:p>
              <a:pPr algn="ctr"/>
              <a:r>
                <a:rPr lang="en-US" altLang="zh-CN" sz="1000" b="1" dirty="0" smtClean="0">
                  <a:solidFill>
                    <a:schemeClr val="bg1"/>
                  </a:solidFill>
                  <a:latin typeface="微软雅黑" panose="020B0503020204020204" pitchFamily="34" charset="-122"/>
                  <a:ea typeface="微软雅黑" panose="020B0503020204020204" pitchFamily="34" charset="-122"/>
                </a:rPr>
                <a:t>PaaS</a:t>
              </a:r>
              <a:r>
                <a:rPr lang="zh-CN" altLang="en-US" sz="1000" b="1" dirty="0" smtClean="0">
                  <a:solidFill>
                    <a:schemeClr val="bg1"/>
                  </a:solidFill>
                  <a:latin typeface="微软雅黑" panose="020B0503020204020204" pitchFamily="34" charset="-122"/>
                  <a:ea typeface="微软雅黑" panose="020B0503020204020204" pitchFamily="34" charset="-122"/>
                </a:rPr>
                <a:t>平台</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cxnSp>
        <p:nvCxnSpPr>
          <p:cNvPr id="45" name="直接连接符 44"/>
          <p:cNvCxnSpPr>
            <a:endCxn id="43" idx="0"/>
          </p:cNvCxnSpPr>
          <p:nvPr/>
        </p:nvCxnSpPr>
        <p:spPr>
          <a:xfrm>
            <a:off x="3327046" y="2645976"/>
            <a:ext cx="13569" cy="1242422"/>
          </a:xfrm>
          <a:prstGeom prst="line">
            <a:avLst/>
          </a:prstGeom>
          <a:ln w="12700">
            <a:solidFill>
              <a:srgbClr val="373D4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593631" y="2686183"/>
            <a:ext cx="0" cy="517419"/>
          </a:xfrm>
          <a:prstGeom prst="line">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269580" y="3360830"/>
            <a:ext cx="5383392" cy="1522519"/>
            <a:chOff x="163597" y="3280658"/>
            <a:chExt cx="5631616" cy="1445312"/>
          </a:xfrm>
        </p:grpSpPr>
        <p:cxnSp>
          <p:nvCxnSpPr>
            <p:cNvPr id="49" name="直接连接符 48"/>
            <p:cNvCxnSpPr/>
            <p:nvPr/>
          </p:nvCxnSpPr>
          <p:spPr>
            <a:xfrm>
              <a:off x="167020" y="3280658"/>
              <a:ext cx="0" cy="1445312"/>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63597" y="4719189"/>
              <a:ext cx="5631616" cy="0"/>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63597" y="3292704"/>
              <a:ext cx="441403" cy="0"/>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782604" y="4525971"/>
              <a:ext cx="0" cy="197205"/>
            </a:xfrm>
            <a:prstGeom prst="line">
              <a:avLst/>
            </a:prstGeom>
            <a:ln w="25400">
              <a:solidFill>
                <a:srgbClr val="D13E3E"/>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070987" y="842129"/>
            <a:ext cx="3804429" cy="4048361"/>
            <a:chOff x="5158108" y="761544"/>
            <a:chExt cx="3985889" cy="3971356"/>
          </a:xfrm>
        </p:grpSpPr>
        <p:grpSp>
          <p:nvGrpSpPr>
            <p:cNvPr id="56" name="组合 55"/>
            <p:cNvGrpSpPr/>
            <p:nvPr/>
          </p:nvGrpSpPr>
          <p:grpSpPr>
            <a:xfrm rot="16200000">
              <a:off x="5167191" y="756093"/>
              <a:ext cx="3967724" cy="3985889"/>
              <a:chOff x="156961" y="2732382"/>
              <a:chExt cx="5638251" cy="1995849"/>
            </a:xfrm>
          </p:grpSpPr>
          <p:cxnSp>
            <p:nvCxnSpPr>
              <p:cNvPr id="58" name="直接连接符 57"/>
              <p:cNvCxnSpPr/>
              <p:nvPr/>
            </p:nvCxnSpPr>
            <p:spPr>
              <a:xfrm rot="5400000">
                <a:off x="-577444" y="3970489"/>
                <a:ext cx="1515485" cy="0"/>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167019" y="4720738"/>
                <a:ext cx="5628193" cy="0"/>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289885" y="3079822"/>
                <a:ext cx="0" cy="265848"/>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5400000">
                <a:off x="4789377" y="3730307"/>
                <a:ext cx="1995849" cy="0"/>
              </a:xfrm>
              <a:prstGeom prst="line">
                <a:avLst/>
              </a:prstGeom>
              <a:ln w="25400">
                <a:solidFill>
                  <a:srgbClr val="D13E3E"/>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7" name="直接连接符 56"/>
            <p:cNvCxnSpPr/>
            <p:nvPr/>
          </p:nvCxnSpPr>
          <p:spPr>
            <a:xfrm>
              <a:off x="5167216" y="761544"/>
              <a:ext cx="0" cy="286097"/>
            </a:xfrm>
            <a:prstGeom prst="line">
              <a:avLst/>
            </a:prstGeom>
            <a:ln w="25400">
              <a:solidFill>
                <a:srgbClr val="D13E3E"/>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4989304" y="860682"/>
            <a:ext cx="1156687" cy="215444"/>
          </a:xfrm>
          <a:prstGeom prst="rect">
            <a:avLst/>
          </a:prstGeom>
          <a:noFill/>
        </p:spPr>
        <p:txBody>
          <a:bodyPr wrap="square" rtlCol="0">
            <a:spAutoFit/>
          </a:bodyPr>
          <a:lstStyle/>
          <a:p>
            <a:pPr algn="ctr"/>
            <a:r>
              <a:rPr lang="zh-CN" altLang="en-US" sz="800" b="1" dirty="0" smtClean="0">
                <a:solidFill>
                  <a:srgbClr val="D13E3E"/>
                </a:solidFill>
                <a:latin typeface="微软雅黑" panose="020B0503020204020204" pitchFamily="34" charset="-122"/>
                <a:ea typeface="微软雅黑" panose="020B0503020204020204" pitchFamily="34" charset="-122"/>
              </a:rPr>
              <a:t>社交能力逐渐渗透</a:t>
            </a:r>
            <a:endParaRPr lang="zh-CN" altLang="en-US" sz="800" b="1" dirty="0">
              <a:solidFill>
                <a:srgbClr val="D13E3E"/>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1312411" y="4227474"/>
            <a:ext cx="1668204" cy="15166"/>
          </a:xfrm>
          <a:prstGeom prst="line">
            <a:avLst/>
          </a:prstGeom>
          <a:ln w="12700">
            <a:solidFill>
              <a:srgbClr val="373D4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468811" y="3481254"/>
            <a:ext cx="2879609" cy="1303080"/>
            <a:chOff x="450056" y="3400722"/>
            <a:chExt cx="2879609" cy="1303080"/>
          </a:xfrm>
        </p:grpSpPr>
        <p:cxnSp>
          <p:nvCxnSpPr>
            <p:cNvPr id="65" name="直接连接符 64"/>
            <p:cNvCxnSpPr/>
            <p:nvPr/>
          </p:nvCxnSpPr>
          <p:spPr>
            <a:xfrm>
              <a:off x="456209" y="4697452"/>
              <a:ext cx="2873456" cy="0"/>
            </a:xfrm>
            <a:prstGeom prst="line">
              <a:avLst/>
            </a:prstGeom>
            <a:ln w="1270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6200000">
              <a:off x="3246349" y="4619249"/>
              <a:ext cx="166631" cy="0"/>
            </a:xfrm>
            <a:prstGeom prst="line">
              <a:avLst/>
            </a:prstGeom>
            <a:ln w="12700">
              <a:solidFill>
                <a:srgbClr val="373D4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1130" y="3400722"/>
              <a:ext cx="0" cy="1303080"/>
            </a:xfrm>
            <a:prstGeom prst="line">
              <a:avLst/>
            </a:prstGeom>
            <a:ln w="1270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0">
              <a:off x="564698" y="3292430"/>
              <a:ext cx="1" cy="229285"/>
            </a:xfrm>
            <a:prstGeom prst="line">
              <a:avLst/>
            </a:prstGeom>
            <a:ln w="12700">
              <a:solidFill>
                <a:srgbClr val="373D4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69" name="直接连接符 68"/>
          <p:cNvCxnSpPr/>
          <p:nvPr/>
        </p:nvCxnSpPr>
        <p:spPr>
          <a:xfrm>
            <a:off x="3769623" y="1896639"/>
            <a:ext cx="0" cy="290275"/>
          </a:xfrm>
          <a:prstGeom prst="line">
            <a:avLst/>
          </a:prstGeom>
          <a:ln w="25400">
            <a:solidFill>
              <a:srgbClr val="D13E3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3734253" y="1944397"/>
            <a:ext cx="2093227" cy="215444"/>
          </a:xfrm>
          <a:prstGeom prst="rect">
            <a:avLst/>
          </a:prstGeom>
          <a:noFill/>
        </p:spPr>
        <p:txBody>
          <a:bodyPr wrap="square" rtlCol="0">
            <a:spAutoFit/>
          </a:bodyPr>
          <a:lstStyle/>
          <a:p>
            <a:r>
              <a:rPr lang="zh-CN" altLang="en-US" sz="800" b="1" dirty="0" smtClean="0">
                <a:solidFill>
                  <a:srgbClr val="D13E3E"/>
                </a:solidFill>
                <a:latin typeface="微软雅黑" panose="020B0503020204020204" pitchFamily="34" charset="-122"/>
                <a:ea typeface="微软雅黑" panose="020B0503020204020204" pitchFamily="34" charset="-122"/>
              </a:rPr>
              <a:t>由外勤管理向销售自动化管理延伸</a:t>
            </a:r>
            <a:endParaRPr lang="zh-CN" altLang="en-US" sz="800" b="1" dirty="0">
              <a:solidFill>
                <a:srgbClr val="D13E3E"/>
              </a:solidFill>
              <a:latin typeface="微软雅黑" panose="020B0503020204020204" pitchFamily="34" charset="-122"/>
              <a:ea typeface="微软雅黑" panose="020B0503020204020204" pitchFamily="34" charset="-122"/>
            </a:endParaRPr>
          </a:p>
        </p:txBody>
      </p:sp>
      <p:cxnSp>
        <p:nvCxnSpPr>
          <p:cNvPr id="71" name="直接连接符 70"/>
          <p:cNvCxnSpPr/>
          <p:nvPr/>
        </p:nvCxnSpPr>
        <p:spPr>
          <a:xfrm flipH="1">
            <a:off x="4837818" y="3674106"/>
            <a:ext cx="370" cy="276535"/>
          </a:xfrm>
          <a:prstGeom prst="line">
            <a:avLst/>
          </a:prstGeom>
          <a:ln w="25400">
            <a:solidFill>
              <a:srgbClr val="D13E3E"/>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6202500" y="3674106"/>
            <a:ext cx="370" cy="276535"/>
          </a:xfrm>
          <a:prstGeom prst="line">
            <a:avLst/>
          </a:prstGeom>
          <a:ln w="25400">
            <a:solidFill>
              <a:srgbClr val="D13E3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3" name="矩形 72"/>
          <p:cNvSpPr/>
          <p:nvPr/>
        </p:nvSpPr>
        <p:spPr bwMode="auto">
          <a:xfrm>
            <a:off x="5787144" y="2222593"/>
            <a:ext cx="831083" cy="1429319"/>
          </a:xfrm>
          <a:prstGeom prst="rect">
            <a:avLst/>
          </a:prstGeom>
          <a:noFill/>
          <a:ln w="12700">
            <a:solidFill>
              <a:srgbClr val="373D41"/>
            </a:solidFill>
            <a:prstDash val="lgDash"/>
            <a:round/>
            <a:headEnd/>
            <a:tailEnd/>
          </a:ln>
        </p:spPr>
        <p:txBody>
          <a:bodyPr rtlCol="0" anchor="ctr"/>
          <a:lstStyle/>
          <a:p>
            <a:pPr algn="ctr"/>
            <a:endParaRPr lang="zh-CN" altLang="en-US"/>
          </a:p>
        </p:txBody>
      </p:sp>
      <p:sp>
        <p:nvSpPr>
          <p:cNvPr id="75" name="圆角矩形 74"/>
          <p:cNvSpPr/>
          <p:nvPr/>
        </p:nvSpPr>
        <p:spPr bwMode="auto">
          <a:xfrm>
            <a:off x="4991355" y="2527533"/>
            <a:ext cx="650577" cy="248166"/>
          </a:xfrm>
          <a:prstGeom prst="roundRect">
            <a:avLst>
              <a:gd name="adj" fmla="val 31392"/>
            </a:avLst>
          </a:prstGeom>
          <a:noFill/>
          <a:ln w="12700">
            <a:solidFill>
              <a:srgbClr val="D13E3E"/>
            </a:solidFill>
            <a:round/>
            <a:headEnd/>
            <a:tailEnd/>
          </a:ln>
        </p:spPr>
        <p:txBody>
          <a:bodyPr rtlCol="0" anchor="ctr"/>
          <a:lstStyle/>
          <a:p>
            <a:pPr algn="ctr"/>
            <a:r>
              <a:rPr lang="en-US" altLang="zh-CN" sz="900" b="1" dirty="0" smtClean="0">
                <a:solidFill>
                  <a:srgbClr val="D13E3E"/>
                </a:solidFill>
                <a:latin typeface="微软雅黑" panose="020B0503020204020204" pitchFamily="34" charset="-122"/>
                <a:ea typeface="微软雅黑" panose="020B0503020204020204" pitchFamily="34" charset="-122"/>
              </a:rPr>
              <a:t>SCM</a:t>
            </a:r>
            <a:endParaRPr lang="zh-CN" altLang="en-US" sz="900" b="1" dirty="0">
              <a:solidFill>
                <a:srgbClr val="D13E3E"/>
              </a:solidFill>
              <a:latin typeface="微软雅黑" panose="020B0503020204020204" pitchFamily="34" charset="-122"/>
              <a:ea typeface="微软雅黑" panose="020B0503020204020204" pitchFamily="34" charset="-122"/>
            </a:endParaRPr>
          </a:p>
        </p:txBody>
      </p:sp>
      <p:cxnSp>
        <p:nvCxnSpPr>
          <p:cNvPr id="76" name="直接连接符 75"/>
          <p:cNvCxnSpPr/>
          <p:nvPr/>
        </p:nvCxnSpPr>
        <p:spPr>
          <a:xfrm flipH="1">
            <a:off x="5546519" y="2651616"/>
            <a:ext cx="319494" cy="0"/>
          </a:xfrm>
          <a:prstGeom prst="line">
            <a:avLst/>
          </a:prstGeom>
          <a:ln w="25400">
            <a:solidFill>
              <a:srgbClr val="D13E3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圆角矩形 77"/>
          <p:cNvSpPr/>
          <p:nvPr/>
        </p:nvSpPr>
        <p:spPr bwMode="auto">
          <a:xfrm>
            <a:off x="4991355" y="3091095"/>
            <a:ext cx="650577" cy="248166"/>
          </a:xfrm>
          <a:prstGeom prst="roundRect">
            <a:avLst>
              <a:gd name="adj" fmla="val 31392"/>
            </a:avLst>
          </a:prstGeom>
          <a:noFill/>
          <a:ln w="12700">
            <a:solidFill>
              <a:srgbClr val="D13E3E"/>
            </a:solidFill>
            <a:round/>
            <a:headEnd/>
            <a:tailEnd/>
          </a:ln>
        </p:spPr>
        <p:txBody>
          <a:bodyPr rtlCol="0" anchor="ctr"/>
          <a:lstStyle/>
          <a:p>
            <a:pPr algn="ctr"/>
            <a:r>
              <a:rPr lang="zh-CN" altLang="en-US" sz="900" b="1" dirty="0" smtClean="0">
                <a:solidFill>
                  <a:srgbClr val="D13E3E"/>
                </a:solidFill>
                <a:latin typeface="微软雅黑" panose="020B0503020204020204" pitchFamily="34" charset="-122"/>
                <a:ea typeface="微软雅黑" panose="020B0503020204020204" pitchFamily="34" charset="-122"/>
              </a:rPr>
              <a:t>云</a:t>
            </a:r>
            <a:r>
              <a:rPr lang="en-US" altLang="zh-CN" sz="900" b="1" dirty="0" smtClean="0">
                <a:solidFill>
                  <a:srgbClr val="D13E3E"/>
                </a:solidFill>
                <a:latin typeface="微软雅黑" panose="020B0503020204020204" pitchFamily="34" charset="-122"/>
                <a:ea typeface="微软雅黑" panose="020B0503020204020204" pitchFamily="34" charset="-122"/>
              </a:rPr>
              <a:t>HR</a:t>
            </a:r>
            <a:endParaRPr lang="zh-CN" altLang="en-US" sz="900" b="1" dirty="0">
              <a:solidFill>
                <a:srgbClr val="D13E3E"/>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flipH="1">
            <a:off x="5546519" y="3215178"/>
            <a:ext cx="319494" cy="0"/>
          </a:xfrm>
          <a:prstGeom prst="line">
            <a:avLst/>
          </a:prstGeom>
          <a:ln w="25400">
            <a:solidFill>
              <a:srgbClr val="D13E3E"/>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82" name="图片 8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0105" y="1450227"/>
            <a:ext cx="612033" cy="324000"/>
          </a:xfrm>
          <a:prstGeom prst="rect">
            <a:avLst/>
          </a:prstGeom>
        </p:spPr>
      </p:pic>
      <p:pic>
        <p:nvPicPr>
          <p:cNvPr id="83" name="图片 8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85574" y="3853538"/>
            <a:ext cx="556394" cy="294545"/>
          </a:xfrm>
          <a:prstGeom prst="rect">
            <a:avLst/>
          </a:prstGeom>
        </p:spPr>
      </p:pic>
      <p:pic>
        <p:nvPicPr>
          <p:cNvPr id="84" name="图片 83"/>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896669" y="3053178"/>
            <a:ext cx="612033" cy="324000"/>
          </a:xfrm>
          <a:prstGeom prst="rect">
            <a:avLst/>
          </a:prstGeom>
        </p:spPr>
      </p:pic>
      <p:pic>
        <p:nvPicPr>
          <p:cNvPr id="85" name="图片 84"/>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10139" y="2321976"/>
            <a:ext cx="612033" cy="324000"/>
          </a:xfrm>
          <a:prstGeom prst="rect">
            <a:avLst/>
          </a:prstGeom>
        </p:spPr>
      </p:pic>
      <p:pic>
        <p:nvPicPr>
          <p:cNvPr id="86" name="图片 85"/>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011302" y="2321976"/>
            <a:ext cx="612033" cy="324000"/>
          </a:xfrm>
          <a:prstGeom prst="rect">
            <a:avLst/>
          </a:prstGeom>
        </p:spPr>
      </p:pic>
      <p:pic>
        <p:nvPicPr>
          <p:cNvPr id="87" name="图片 86"/>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178103" y="2321976"/>
            <a:ext cx="612033" cy="324000"/>
          </a:xfrm>
          <a:prstGeom prst="rect">
            <a:avLst/>
          </a:prstGeom>
        </p:spPr>
      </p:pic>
      <p:pic>
        <p:nvPicPr>
          <p:cNvPr id="88" name="图片 87"/>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021046" y="1450227"/>
            <a:ext cx="612033" cy="324000"/>
          </a:xfrm>
          <a:prstGeom prst="rect">
            <a:avLst/>
          </a:prstGeom>
        </p:spPr>
      </p:pic>
      <p:pic>
        <p:nvPicPr>
          <p:cNvPr id="89" name="图片 88"/>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876039" y="2321976"/>
            <a:ext cx="612033" cy="324000"/>
          </a:xfrm>
          <a:prstGeom prst="rect">
            <a:avLst/>
          </a:prstGeom>
        </p:spPr>
      </p:pic>
      <p:pic>
        <p:nvPicPr>
          <p:cNvPr id="90" name="图片 89"/>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10139" y="4065474"/>
            <a:ext cx="612033" cy="324000"/>
          </a:xfrm>
          <a:prstGeom prst="rect">
            <a:avLst/>
          </a:prstGeom>
        </p:spPr>
      </p:pic>
      <p:pic>
        <p:nvPicPr>
          <p:cNvPr id="92" name="图片 91"/>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173138" y="4039434"/>
            <a:ext cx="612033" cy="324000"/>
          </a:xfrm>
          <a:prstGeom prst="rect">
            <a:avLst/>
          </a:prstGeom>
        </p:spPr>
      </p:pic>
      <p:pic>
        <p:nvPicPr>
          <p:cNvPr id="93" name="图片 92"/>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492285" y="1450227"/>
            <a:ext cx="612033" cy="324000"/>
          </a:xfrm>
          <a:prstGeom prst="rect">
            <a:avLst/>
          </a:prstGeom>
        </p:spPr>
      </p:pic>
      <p:pic>
        <p:nvPicPr>
          <p:cNvPr id="94" name="图片 93"/>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021046" y="2321976"/>
            <a:ext cx="612033" cy="324000"/>
          </a:xfrm>
          <a:prstGeom prst="rect">
            <a:avLst/>
          </a:prstGeom>
        </p:spPr>
      </p:pic>
      <p:pic>
        <p:nvPicPr>
          <p:cNvPr id="95" name="图片 94"/>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335206" y="1450227"/>
            <a:ext cx="612033" cy="324000"/>
          </a:xfrm>
          <a:prstGeom prst="rect">
            <a:avLst/>
          </a:prstGeom>
        </p:spPr>
      </p:pic>
      <p:pic>
        <p:nvPicPr>
          <p:cNvPr id="96" name="图片 95"/>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944589" y="1886101"/>
            <a:ext cx="612033" cy="324000"/>
          </a:xfrm>
          <a:prstGeom prst="rect">
            <a:avLst/>
          </a:prstGeom>
        </p:spPr>
      </p:pic>
      <p:pic>
        <p:nvPicPr>
          <p:cNvPr id="97" name="图片 96"/>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178126" y="1450227"/>
            <a:ext cx="612033" cy="324000"/>
          </a:xfrm>
          <a:prstGeom prst="rect">
            <a:avLst/>
          </a:prstGeom>
        </p:spPr>
      </p:pic>
      <p:pic>
        <p:nvPicPr>
          <p:cNvPr id="98" name="图片 97"/>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7944589" y="2321976"/>
            <a:ext cx="612033" cy="324000"/>
          </a:xfrm>
          <a:prstGeom prst="rect">
            <a:avLst/>
          </a:prstGeom>
        </p:spPr>
      </p:pic>
      <p:cxnSp>
        <p:nvCxnSpPr>
          <p:cNvPr id="99" name="直接连接符 98"/>
          <p:cNvCxnSpPr/>
          <p:nvPr/>
        </p:nvCxnSpPr>
        <p:spPr>
          <a:xfrm rot="10800000" flipV="1">
            <a:off x="3645505" y="1627392"/>
            <a:ext cx="509469" cy="0"/>
          </a:xfrm>
          <a:prstGeom prst="line">
            <a:avLst/>
          </a:prstGeom>
          <a:ln w="12700">
            <a:solidFill>
              <a:srgbClr val="F2F2F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0800000" flipV="1">
            <a:off x="4809348" y="1627392"/>
            <a:ext cx="509469" cy="0"/>
          </a:xfrm>
          <a:prstGeom prst="line">
            <a:avLst/>
          </a:prstGeom>
          <a:ln w="12700">
            <a:solidFill>
              <a:srgbClr val="F2F2F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0800000" flipV="1">
            <a:off x="5966042" y="1632580"/>
            <a:ext cx="509469" cy="0"/>
          </a:xfrm>
          <a:prstGeom prst="line">
            <a:avLst/>
          </a:prstGeom>
          <a:ln w="12700">
            <a:solidFill>
              <a:srgbClr val="F2F2F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 name="图片 102"/>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tretch>
            <a:fillRect/>
          </a:stretch>
        </p:blipFill>
        <p:spPr>
          <a:xfrm>
            <a:off x="1736038" y="1450227"/>
            <a:ext cx="612034" cy="324000"/>
          </a:xfrm>
          <a:prstGeom prst="rect">
            <a:avLst/>
          </a:prstGeom>
        </p:spPr>
      </p:pic>
      <p:sp>
        <p:nvSpPr>
          <p:cNvPr id="104" name="文本框 103"/>
          <p:cNvSpPr txBox="1"/>
          <p:nvPr/>
        </p:nvSpPr>
        <p:spPr>
          <a:xfrm>
            <a:off x="1782252" y="1355193"/>
            <a:ext cx="517449" cy="200055"/>
          </a:xfrm>
          <a:prstGeom prst="rect">
            <a:avLst/>
          </a:prstGeom>
          <a:solidFill>
            <a:srgbClr val="373D41">
              <a:alpha val="30000"/>
            </a:srgbClr>
          </a:solidFill>
        </p:spPr>
        <p:txBody>
          <a:bodyPr wrap="square" rtlCol="0" anchor="ctr">
            <a:spAutoFit/>
          </a:bodyPr>
          <a:lstStyle/>
          <a:p>
            <a:pPr algn="ctr"/>
            <a:r>
              <a:rPr lang="zh-CN" altLang="en-US" sz="700" b="1" dirty="0">
                <a:solidFill>
                  <a:srgbClr val="373D41"/>
                </a:solidFill>
                <a:latin typeface="微软雅黑" panose="020B0503020204020204" pitchFamily="34" charset="-122"/>
                <a:ea typeface="微软雅黑" panose="020B0503020204020204" pitchFamily="34" charset="-122"/>
              </a:rPr>
              <a:t>已消失</a:t>
            </a:r>
          </a:p>
        </p:txBody>
      </p:sp>
      <p:pic>
        <p:nvPicPr>
          <p:cNvPr id="105" name="图片 104"/>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10139" y="3193725"/>
            <a:ext cx="611712" cy="324000"/>
          </a:xfrm>
          <a:prstGeom prst="rect">
            <a:avLst/>
          </a:prstGeom>
        </p:spPr>
      </p:pic>
      <p:pic>
        <p:nvPicPr>
          <p:cNvPr id="107" name="图片 10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97643" y="2489616"/>
            <a:ext cx="610085" cy="324000"/>
          </a:xfrm>
          <a:prstGeom prst="rect">
            <a:avLst/>
          </a:prstGeom>
        </p:spPr>
      </p:pic>
      <p:sp>
        <p:nvSpPr>
          <p:cNvPr id="109" name="文本框 108"/>
          <p:cNvSpPr txBox="1"/>
          <p:nvPr/>
        </p:nvSpPr>
        <p:spPr>
          <a:xfrm>
            <a:off x="5688600" y="1868490"/>
            <a:ext cx="1161852" cy="215444"/>
          </a:xfrm>
          <a:prstGeom prst="rect">
            <a:avLst/>
          </a:prstGeom>
          <a:noFill/>
        </p:spPr>
        <p:txBody>
          <a:bodyPr wrap="square" rtlCol="0">
            <a:spAutoFit/>
          </a:bodyPr>
          <a:lstStyle/>
          <a:p>
            <a:pPr algn="r"/>
            <a:r>
              <a:rPr lang="zh-CN" altLang="en-US" sz="800" dirty="0" smtClean="0">
                <a:latin typeface="微软雅黑" panose="020B0503020204020204" pitchFamily="34" charset="-122"/>
                <a:ea typeface="微软雅黑" panose="020B0503020204020204" pitchFamily="34" charset="-122"/>
              </a:rPr>
              <a:t>分销</a:t>
            </a:r>
            <a:r>
              <a:rPr lang="en-US" altLang="zh-CN" sz="800" dirty="0" smtClean="0">
                <a:latin typeface="微软雅黑" panose="020B0503020204020204" pitchFamily="34" charset="-122"/>
                <a:ea typeface="微软雅黑" panose="020B0503020204020204" pitchFamily="34" charset="-122"/>
              </a:rPr>
              <a:t>/</a:t>
            </a:r>
            <a:r>
              <a:rPr lang="zh-CN" altLang="en-US" sz="800" dirty="0" smtClean="0">
                <a:latin typeface="微软雅黑" panose="020B0503020204020204" pitchFamily="34" charset="-122"/>
                <a:ea typeface="微软雅黑" panose="020B0503020204020204" pitchFamily="34" charset="-122"/>
              </a:rPr>
              <a:t>订货领域竞争</a:t>
            </a:r>
            <a:endParaRPr lang="zh-CN" altLang="en-US" sz="800"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7720652" y="2683389"/>
            <a:ext cx="1062792"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客户服务类</a:t>
            </a:r>
            <a:endParaRPr lang="zh-CN" altLang="en-US" sz="1200" b="1"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2934787" y="1145689"/>
            <a:ext cx="1062792" cy="276999"/>
          </a:xfrm>
          <a:prstGeom prst="rect">
            <a:avLst/>
          </a:prstGeom>
          <a:noFill/>
        </p:spPr>
        <p:txBody>
          <a:bodyPr wrap="square" rtlCol="0">
            <a:spAutoFit/>
          </a:bodyPr>
          <a:lstStyle/>
          <a:p>
            <a:r>
              <a:rPr lang="zh-CN" altLang="en-US" sz="1200" b="1" dirty="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外勤管理</a:t>
            </a:r>
            <a:r>
              <a:rPr lang="zh-CN" altLang="en-US" sz="1200" b="1" dirty="0" smtClean="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类</a:t>
            </a:r>
            <a:endParaRPr lang="zh-CN" altLang="en-US" sz="1200" b="1" dirty="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2" name="文本框 111"/>
          <p:cNvSpPr txBox="1"/>
          <p:nvPr/>
        </p:nvSpPr>
        <p:spPr>
          <a:xfrm>
            <a:off x="3963913" y="4378850"/>
            <a:ext cx="1062792" cy="276999"/>
          </a:xfrm>
          <a:prstGeom prst="rect">
            <a:avLst/>
          </a:prstGeom>
          <a:noFill/>
        </p:spPr>
        <p:txBody>
          <a:bodyPr wrap="square" rtlCol="0">
            <a:spAutoFit/>
          </a:bodyPr>
          <a:lstStyle/>
          <a:p>
            <a:r>
              <a:rPr lang="en-US" altLang="zh-CN" sz="1200" b="1" dirty="0" smtClean="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SCRM</a:t>
            </a:r>
            <a:endParaRPr lang="zh-CN" altLang="en-US" sz="1200" b="1" dirty="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3" name="文本框 112"/>
          <p:cNvSpPr txBox="1"/>
          <p:nvPr/>
        </p:nvSpPr>
        <p:spPr>
          <a:xfrm>
            <a:off x="3268139" y="3231969"/>
            <a:ext cx="1062792" cy="276999"/>
          </a:xfrm>
          <a:prstGeom prst="rect">
            <a:avLst/>
          </a:prstGeom>
          <a:noFill/>
        </p:spPr>
        <p:txBody>
          <a:bodyPr wrap="square" rtlCol="0">
            <a:spAutoFit/>
          </a:bodyPr>
          <a:lstStyle/>
          <a:p>
            <a:r>
              <a:rPr lang="zh-CN" altLang="en-US" sz="1200" b="1" dirty="0" smtClean="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销售自动化</a:t>
            </a:r>
            <a:endParaRPr lang="zh-CN" altLang="en-US" sz="1200" b="1" dirty="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4" name="文本框 113"/>
          <p:cNvSpPr txBox="1"/>
          <p:nvPr/>
        </p:nvSpPr>
        <p:spPr>
          <a:xfrm>
            <a:off x="5021707" y="3725551"/>
            <a:ext cx="1051534" cy="215444"/>
          </a:xfrm>
          <a:prstGeom prst="rect">
            <a:avLst/>
          </a:prstGeom>
          <a:noFill/>
        </p:spPr>
        <p:txBody>
          <a:bodyPr wrap="square" rtlCol="0">
            <a:spAutoFit/>
          </a:bodyPr>
          <a:lstStyle/>
          <a:p>
            <a:pPr algn="ctr"/>
            <a:r>
              <a:rPr lang="zh-CN" altLang="en-US" sz="800" b="1" dirty="0" smtClean="0">
                <a:solidFill>
                  <a:srgbClr val="D13E3E"/>
                </a:solidFill>
                <a:latin typeface="微软雅黑" panose="020B0503020204020204" pitchFamily="34" charset="-122"/>
                <a:ea typeface="微软雅黑" panose="020B0503020204020204" pitchFamily="34" charset="-122"/>
              </a:rPr>
              <a:t>社交能力逐渐渗透</a:t>
            </a:r>
            <a:endParaRPr lang="zh-CN" altLang="en-US" sz="800" b="1" dirty="0">
              <a:solidFill>
                <a:srgbClr val="D13E3E"/>
              </a:solidFill>
              <a:latin typeface="微软雅黑" panose="020B0503020204020204" pitchFamily="34" charset="-122"/>
              <a:ea typeface="微软雅黑" panose="020B0503020204020204" pitchFamily="34" charset="-122"/>
            </a:endParaRPr>
          </a:p>
        </p:txBody>
      </p:sp>
      <p:sp>
        <p:nvSpPr>
          <p:cNvPr id="123" name="矩形 122"/>
          <p:cNvSpPr/>
          <p:nvPr/>
        </p:nvSpPr>
        <p:spPr bwMode="auto">
          <a:xfrm>
            <a:off x="7387802" y="3694315"/>
            <a:ext cx="1375866" cy="970481"/>
          </a:xfrm>
          <a:prstGeom prst="rect">
            <a:avLst/>
          </a:prstGeom>
          <a:noFill/>
          <a:ln w="12700">
            <a:solidFill>
              <a:srgbClr val="373D41"/>
            </a:solidFill>
            <a:prstDash val="lgDash"/>
            <a:round/>
            <a:headEnd/>
            <a:tailEnd/>
          </a:ln>
        </p:spPr>
        <p:txBody>
          <a:bodyPr rtlCol="0" anchor="ctr"/>
          <a:lstStyle/>
          <a:p>
            <a:pPr algn="ctr"/>
            <a:endParaRPr lang="zh-CN" altLang="en-US"/>
          </a:p>
        </p:txBody>
      </p:sp>
      <p:sp>
        <p:nvSpPr>
          <p:cNvPr id="127" name="文本框 126"/>
          <p:cNvSpPr txBox="1"/>
          <p:nvPr/>
        </p:nvSpPr>
        <p:spPr>
          <a:xfrm>
            <a:off x="7392487" y="3446386"/>
            <a:ext cx="1359633" cy="261610"/>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追赶者</a:t>
            </a:r>
            <a:endParaRPr lang="zh-CN" altLang="en-US" sz="1100" b="1" dirty="0">
              <a:latin typeface="微软雅黑" panose="020B0503020204020204" pitchFamily="34" charset="-122"/>
              <a:ea typeface="微软雅黑" panose="020B0503020204020204" pitchFamily="34" charset="-122"/>
            </a:endParaRPr>
          </a:p>
        </p:txBody>
      </p:sp>
      <p:cxnSp>
        <p:nvCxnSpPr>
          <p:cNvPr id="129" name="肘形连接符 128"/>
          <p:cNvCxnSpPr>
            <a:stCxn id="93" idx="2"/>
            <a:endCxn id="107" idx="0"/>
          </p:cNvCxnSpPr>
          <p:nvPr/>
        </p:nvCxnSpPr>
        <p:spPr>
          <a:xfrm rot="5400000">
            <a:off x="6142800" y="1834113"/>
            <a:ext cx="715389" cy="595616"/>
          </a:xfrm>
          <a:prstGeom prst="bentConnector3">
            <a:avLst/>
          </a:prstGeom>
          <a:ln w="12700">
            <a:solidFill>
              <a:srgbClr val="373D4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6" name="图片 1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17" name="文本框 116"/>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来自用户视角的云</a:t>
            </a:r>
            <a:r>
              <a:rPr kumimoji="1" lang="en-US" altLang="zh-CN" sz="1800" b="1" dirty="0" smtClean="0">
                <a:latin typeface="微软雅黑"/>
                <a:ea typeface="微软雅黑"/>
                <a:cs typeface="微软雅黑"/>
              </a:rPr>
              <a:t>CRM</a:t>
            </a:r>
            <a:r>
              <a:rPr kumimoji="1" lang="zh-CN" altLang="en-US" sz="1800" b="1" dirty="0">
                <a:latin typeface="微软雅黑"/>
                <a:ea typeface="微软雅黑"/>
                <a:cs typeface="微软雅黑"/>
              </a:rPr>
              <a:t>品牌</a:t>
            </a:r>
            <a:r>
              <a:rPr kumimoji="1" lang="zh-CN" altLang="en-US" sz="1800" b="1" dirty="0" smtClean="0">
                <a:latin typeface="微软雅黑"/>
                <a:ea typeface="微软雅黑"/>
                <a:cs typeface="微软雅黑"/>
              </a:rPr>
              <a:t>（</a:t>
            </a:r>
            <a:r>
              <a:rPr kumimoji="1" lang="zh-CN" altLang="en-US" sz="1800" b="1" dirty="0">
                <a:latin typeface="微软雅黑"/>
                <a:ea typeface="微软雅黑"/>
                <a:cs typeface="微软雅黑"/>
              </a:rPr>
              <a:t>部分</a:t>
            </a:r>
            <a:r>
              <a:rPr kumimoji="1" lang="zh-CN" altLang="en-US" sz="1800" b="1" dirty="0" smtClean="0">
                <a:latin typeface="微软雅黑"/>
                <a:ea typeface="微软雅黑"/>
                <a:cs typeface="微软雅黑"/>
              </a:rPr>
              <a:t>）格局</a:t>
            </a:r>
            <a:endParaRPr kumimoji="1" lang="zh-CN" altLang="en-US" sz="1800" b="1" dirty="0">
              <a:latin typeface="微软雅黑"/>
              <a:ea typeface="微软雅黑"/>
              <a:cs typeface="微软雅黑"/>
            </a:endParaRPr>
          </a:p>
        </p:txBody>
      </p:sp>
      <p:pic>
        <p:nvPicPr>
          <p:cNvPr id="3" name="图片 2"/>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4178103" y="3197958"/>
            <a:ext cx="612034" cy="324000"/>
          </a:xfrm>
          <a:prstGeom prst="rect">
            <a:avLst/>
          </a:prstGeom>
        </p:spPr>
      </p:pic>
      <p:pic>
        <p:nvPicPr>
          <p:cNvPr id="6" name="图片 5"/>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113195" y="3852883"/>
            <a:ext cx="557631" cy="295200"/>
          </a:xfrm>
          <a:prstGeom prst="rect">
            <a:avLst/>
          </a:prstGeom>
        </p:spPr>
      </p:pic>
      <p:pic>
        <p:nvPicPr>
          <p:cNvPr id="11" name="图片 10"/>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7485575" y="4227054"/>
            <a:ext cx="557631" cy="295200"/>
          </a:xfrm>
          <a:prstGeom prst="rect">
            <a:avLst/>
          </a:prstGeom>
        </p:spPr>
      </p:pic>
      <p:pic>
        <p:nvPicPr>
          <p:cNvPr id="39" name="图片 38"/>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8113195" y="4227054"/>
            <a:ext cx="557631" cy="295200"/>
          </a:xfrm>
          <a:prstGeom prst="rect">
            <a:avLst/>
          </a:prstGeom>
        </p:spPr>
      </p:pic>
      <p:pic>
        <p:nvPicPr>
          <p:cNvPr id="2" name="图片 1"/>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944589" y="1450227"/>
            <a:ext cx="612034" cy="324000"/>
          </a:xfrm>
          <a:prstGeom prst="rect">
            <a:avLst/>
          </a:prstGeom>
        </p:spPr>
      </p:pic>
      <p:pic>
        <p:nvPicPr>
          <p:cNvPr id="54" name="图片 53"/>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6360566" y="4039434"/>
            <a:ext cx="612034" cy="324000"/>
          </a:xfrm>
          <a:prstGeom prst="rect">
            <a:avLst/>
          </a:prstGeom>
        </p:spPr>
      </p:pic>
      <p:cxnSp>
        <p:nvCxnSpPr>
          <p:cNvPr id="125" name="直接连接符 124"/>
          <p:cNvCxnSpPr/>
          <p:nvPr/>
        </p:nvCxnSpPr>
        <p:spPr>
          <a:xfrm rot="10800000" flipV="1">
            <a:off x="5885727" y="4201434"/>
            <a:ext cx="468000" cy="0"/>
          </a:xfrm>
          <a:prstGeom prst="line">
            <a:avLst/>
          </a:prstGeom>
          <a:ln w="12700">
            <a:solidFill>
              <a:srgbClr val="F2F2F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5849923" y="4022609"/>
            <a:ext cx="539604" cy="215444"/>
          </a:xfrm>
          <a:prstGeom prst="rect">
            <a:avLst/>
          </a:prstGeom>
          <a:noFill/>
        </p:spPr>
        <p:txBody>
          <a:bodyPr wrap="square" rtlCol="0">
            <a:spAutoFit/>
          </a:bodyPr>
          <a:lstStyle/>
          <a:p>
            <a:pPr algn="ctr"/>
            <a:r>
              <a:rPr lang="zh-CN" altLang="en-US" sz="800" dirty="0" smtClean="0">
                <a:solidFill>
                  <a:schemeClr val="bg1"/>
                </a:solidFill>
                <a:latin typeface="微软雅黑" panose="020B0503020204020204" pitchFamily="34" charset="-122"/>
                <a:ea typeface="微软雅黑" panose="020B0503020204020204" pitchFamily="34" charset="-122"/>
              </a:rPr>
              <a:t>竞争</a:t>
            </a:r>
            <a:endParaRPr lang="zh-CN" altLang="en-US" sz="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3117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80"/>
            <a:ext cx="3872204" cy="5143500"/>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 name="组合 13"/>
          <p:cNvGrpSpPr/>
          <p:nvPr/>
        </p:nvGrpSpPr>
        <p:grpSpPr>
          <a:xfrm>
            <a:off x="4737926" y="392464"/>
            <a:ext cx="3745062" cy="461665"/>
            <a:chOff x="4737926" y="392464"/>
            <a:chExt cx="3745062" cy="461665"/>
          </a:xfrm>
        </p:grpSpPr>
        <p:sp>
          <p:nvSpPr>
            <p:cNvPr id="8" name="文本框 7"/>
            <p:cNvSpPr txBox="1"/>
            <p:nvPr/>
          </p:nvSpPr>
          <p:spPr>
            <a:xfrm>
              <a:off x="5544970" y="416596"/>
              <a:ext cx="2938018" cy="369332"/>
            </a:xfrm>
            <a:prstGeom prst="rect">
              <a:avLst/>
            </a:prstGeom>
            <a:noFill/>
          </p:spPr>
          <p:txBody>
            <a:bodyPr wrap="square" rtlCol="0" anchor="ctr">
              <a:spAutoFit/>
            </a:bodyPr>
            <a:lstStyle/>
            <a:p>
              <a:r>
                <a:rPr kumimoji="1" lang="zh-CN" altLang="en-US" sz="1800" b="1" dirty="0" smtClean="0">
                  <a:latin typeface="微软雅黑"/>
                  <a:ea typeface="微软雅黑"/>
                  <a:cs typeface="微软雅黑"/>
                </a:rPr>
                <a:t>研究概述</a:t>
              </a:r>
              <a:endParaRPr kumimoji="1" lang="zh-CN" altLang="en-US" sz="1800" b="1" dirty="0">
                <a:latin typeface="微软雅黑"/>
                <a:ea typeface="微软雅黑"/>
                <a:cs typeface="微软雅黑"/>
              </a:endParaRPr>
            </a:p>
          </p:txBody>
        </p:sp>
        <p:grpSp>
          <p:nvGrpSpPr>
            <p:cNvPr id="21" name="组合 20"/>
            <p:cNvGrpSpPr/>
            <p:nvPr/>
          </p:nvGrpSpPr>
          <p:grpSpPr>
            <a:xfrm>
              <a:off x="4737926" y="392464"/>
              <a:ext cx="1040590" cy="461665"/>
              <a:chOff x="4737926" y="203074"/>
              <a:chExt cx="1040590" cy="461665"/>
            </a:xfrm>
          </p:grpSpPr>
          <p:sp>
            <p:nvSpPr>
              <p:cNvPr id="16" name="文本框 15"/>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01</a:t>
                </a:r>
                <a:endParaRPr lang="zh-CN" altLang="en-US" sz="4000" b="1" dirty="0">
                  <a:solidFill>
                    <a:srgbClr val="D13E3E"/>
                  </a:solidFill>
                  <a:latin typeface="微软雅黑"/>
                  <a:ea typeface="微软雅黑"/>
                  <a:cs typeface="微软雅黑"/>
                </a:endParaRPr>
              </a:p>
            </p:txBody>
          </p:sp>
          <p:cxnSp>
            <p:nvCxnSpPr>
              <p:cNvPr id="17"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sp>
        <p:nvSpPr>
          <p:cNvPr id="34" name="椭圆 33"/>
          <p:cNvSpPr/>
          <p:nvPr/>
        </p:nvSpPr>
        <p:spPr>
          <a:xfrm>
            <a:off x="2545519" y="3056922"/>
            <a:ext cx="407711" cy="407711"/>
          </a:xfrm>
          <a:prstGeom prst="ellipse">
            <a:avLst/>
          </a:prstGeom>
          <a:solidFill>
            <a:srgbClr val="D13E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椭圆 34"/>
          <p:cNvSpPr/>
          <p:nvPr/>
        </p:nvSpPr>
        <p:spPr>
          <a:xfrm>
            <a:off x="3433138" y="3237323"/>
            <a:ext cx="230580" cy="230580"/>
          </a:xfrm>
          <a:prstGeom prst="ellipse">
            <a:avLst/>
          </a:prstGeom>
          <a:solidFill>
            <a:srgbClr val="D13E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椭圆 35"/>
          <p:cNvSpPr/>
          <p:nvPr/>
        </p:nvSpPr>
        <p:spPr>
          <a:xfrm>
            <a:off x="1266443" y="2142250"/>
            <a:ext cx="992901" cy="992901"/>
          </a:xfrm>
          <a:prstGeom prst="ellipse">
            <a:avLst/>
          </a:prstGeom>
          <a:solidFill>
            <a:srgbClr val="D13E3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p:cNvSpPr/>
          <p:nvPr/>
        </p:nvSpPr>
        <p:spPr>
          <a:xfrm>
            <a:off x="412812" y="2036472"/>
            <a:ext cx="2457468" cy="646331"/>
          </a:xfrm>
          <a:prstGeom prst="rect">
            <a:avLst/>
          </a:prstGeom>
        </p:spPr>
        <p:txBody>
          <a:bodyPr wrap="none">
            <a:spAutoFit/>
          </a:bodyPr>
          <a:lstStyle/>
          <a:p>
            <a:r>
              <a:rPr lang="en-US" altLang="zh-CN" sz="3600" b="1" dirty="0" smtClean="0">
                <a:solidFill>
                  <a:schemeClr val="bg1"/>
                </a:solidFill>
                <a:latin typeface="Aharoni" panose="02010803020104030203" pitchFamily="2" charset="-79"/>
                <a:ea typeface="Microsoft YaHei UI" panose="020B0503020204020204" pitchFamily="34" charset="-122"/>
                <a:cs typeface="Aharoni" panose="02010803020104030203" pitchFamily="2" charset="-79"/>
              </a:rPr>
              <a:t>CONTENTS</a:t>
            </a:r>
            <a:endParaRPr lang="zh-CN" altLang="en-US" sz="3200" b="1" dirty="0">
              <a:solidFill>
                <a:schemeClr val="bg1"/>
              </a:solidFill>
              <a:latin typeface="Aharoni" panose="02010803020104030203" pitchFamily="2" charset="-79"/>
              <a:ea typeface="Microsoft YaHei UI" panose="020B0503020204020204" pitchFamily="34" charset="-122"/>
              <a:cs typeface="Aharoni" panose="02010803020104030203" pitchFamily="2" charset="-79"/>
            </a:endParaRPr>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25"/>
            <a:ext cx="764399" cy="493161"/>
          </a:xfrm>
          <a:prstGeom prst="rect">
            <a:avLst/>
          </a:prstGeom>
        </p:spPr>
      </p:pic>
      <p:grpSp>
        <p:nvGrpSpPr>
          <p:cNvPr id="37" name="组合 36"/>
          <p:cNvGrpSpPr/>
          <p:nvPr/>
        </p:nvGrpSpPr>
        <p:grpSpPr>
          <a:xfrm>
            <a:off x="4737926" y="1035115"/>
            <a:ext cx="3745062" cy="461665"/>
            <a:chOff x="4737926" y="392464"/>
            <a:chExt cx="3745062" cy="461665"/>
          </a:xfrm>
        </p:grpSpPr>
        <p:sp>
          <p:nvSpPr>
            <p:cNvPr id="38" name="文本框 37"/>
            <p:cNvSpPr txBox="1"/>
            <p:nvPr/>
          </p:nvSpPr>
          <p:spPr>
            <a:xfrm>
              <a:off x="5544970" y="416596"/>
              <a:ext cx="2938018" cy="369332"/>
            </a:xfrm>
            <a:prstGeom prst="rect">
              <a:avLst/>
            </a:prstGeom>
            <a:noFill/>
          </p:spPr>
          <p:txBody>
            <a:bodyPr wrap="square" rtlCol="0" anchor="ctr">
              <a:spAutoFit/>
            </a:bodyPr>
            <a:lstStyle/>
            <a:p>
              <a:r>
                <a:rPr kumimoji="1" lang="zh-CN" altLang="en-US" sz="1800" b="1" dirty="0" smtClean="0">
                  <a:latin typeface="微软雅黑"/>
                  <a:ea typeface="微软雅黑"/>
                  <a:cs typeface="微软雅黑"/>
                </a:rPr>
                <a:t>核心观点</a:t>
              </a:r>
              <a:endParaRPr kumimoji="1" lang="zh-CN" altLang="en-US" sz="1800" b="1" dirty="0">
                <a:latin typeface="微软雅黑"/>
                <a:ea typeface="微软雅黑"/>
                <a:cs typeface="微软雅黑"/>
              </a:endParaRPr>
            </a:p>
          </p:txBody>
        </p:sp>
        <p:grpSp>
          <p:nvGrpSpPr>
            <p:cNvPr id="40" name="组合 39"/>
            <p:cNvGrpSpPr/>
            <p:nvPr/>
          </p:nvGrpSpPr>
          <p:grpSpPr>
            <a:xfrm>
              <a:off x="4737926" y="392464"/>
              <a:ext cx="1040590" cy="461665"/>
              <a:chOff x="4737926" y="203074"/>
              <a:chExt cx="1040590" cy="461665"/>
            </a:xfrm>
          </p:grpSpPr>
          <p:sp>
            <p:nvSpPr>
              <p:cNvPr id="41" name="文本框 40"/>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02</a:t>
                </a:r>
                <a:endParaRPr lang="zh-CN" altLang="en-US" sz="4000" b="1" dirty="0">
                  <a:solidFill>
                    <a:srgbClr val="D13E3E"/>
                  </a:solidFill>
                  <a:latin typeface="微软雅黑"/>
                  <a:ea typeface="微软雅黑"/>
                  <a:cs typeface="微软雅黑"/>
                </a:endParaRPr>
              </a:p>
            </p:txBody>
          </p:sp>
          <p:cxnSp>
            <p:nvCxnSpPr>
              <p:cNvPr id="42"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grpSp>
        <p:nvGrpSpPr>
          <p:cNvPr id="43" name="组合 42"/>
          <p:cNvGrpSpPr/>
          <p:nvPr/>
        </p:nvGrpSpPr>
        <p:grpSpPr>
          <a:xfrm>
            <a:off x="4737926" y="1677766"/>
            <a:ext cx="3745062" cy="461665"/>
            <a:chOff x="4737926" y="392464"/>
            <a:chExt cx="3745062" cy="461665"/>
          </a:xfrm>
        </p:grpSpPr>
        <p:sp>
          <p:nvSpPr>
            <p:cNvPr id="44" name="文本框 43"/>
            <p:cNvSpPr txBox="1"/>
            <p:nvPr/>
          </p:nvSpPr>
          <p:spPr>
            <a:xfrm>
              <a:off x="5544970" y="416596"/>
              <a:ext cx="2938018" cy="369332"/>
            </a:xfrm>
            <a:prstGeom prst="rect">
              <a:avLst/>
            </a:prstGeom>
            <a:noFill/>
          </p:spPr>
          <p:txBody>
            <a:bodyPr wrap="square" rtlCol="0" anchor="ctr">
              <a:spAutoFit/>
            </a:bodyPr>
            <a:lstStyle/>
            <a:p>
              <a:r>
                <a:rPr kumimoji="1" lang="zh-CN" altLang="en-US" sz="1800" b="1" dirty="0" smtClean="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市场现状</a:t>
              </a:r>
              <a:endParaRPr kumimoji="1" lang="zh-CN" altLang="en-US" sz="1800" b="1" dirty="0">
                <a:latin typeface="微软雅黑"/>
                <a:ea typeface="微软雅黑"/>
                <a:cs typeface="微软雅黑"/>
              </a:endParaRPr>
            </a:p>
          </p:txBody>
        </p:sp>
        <p:grpSp>
          <p:nvGrpSpPr>
            <p:cNvPr id="45" name="组合 44"/>
            <p:cNvGrpSpPr/>
            <p:nvPr/>
          </p:nvGrpSpPr>
          <p:grpSpPr>
            <a:xfrm>
              <a:off x="4737926" y="392464"/>
              <a:ext cx="1040590" cy="461665"/>
              <a:chOff x="4737926" y="203074"/>
              <a:chExt cx="1040590" cy="461665"/>
            </a:xfrm>
          </p:grpSpPr>
          <p:sp>
            <p:nvSpPr>
              <p:cNvPr id="46" name="文本框 45"/>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03</a:t>
                </a:r>
                <a:endParaRPr lang="zh-CN" altLang="en-US" sz="4000" b="1" dirty="0">
                  <a:solidFill>
                    <a:srgbClr val="D13E3E"/>
                  </a:solidFill>
                  <a:latin typeface="微软雅黑"/>
                  <a:ea typeface="微软雅黑"/>
                  <a:cs typeface="微软雅黑"/>
                </a:endParaRPr>
              </a:p>
            </p:txBody>
          </p:sp>
          <p:cxnSp>
            <p:nvCxnSpPr>
              <p:cNvPr id="47"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4737926" y="2320417"/>
            <a:ext cx="3745062" cy="461665"/>
            <a:chOff x="4737926" y="392464"/>
            <a:chExt cx="3745062" cy="461665"/>
          </a:xfrm>
        </p:grpSpPr>
        <p:sp>
          <p:nvSpPr>
            <p:cNvPr id="49" name="文本框 48"/>
            <p:cNvSpPr txBox="1"/>
            <p:nvPr/>
          </p:nvSpPr>
          <p:spPr>
            <a:xfrm>
              <a:off x="5544970" y="416596"/>
              <a:ext cx="2938018" cy="369332"/>
            </a:xfrm>
            <a:prstGeom prst="rect">
              <a:avLst/>
            </a:prstGeom>
            <a:noFill/>
          </p:spPr>
          <p:txBody>
            <a:bodyPr wrap="square" rtlCol="0" anchor="ctr">
              <a:spAutoFit/>
            </a:bodyPr>
            <a:lstStyle/>
            <a:p>
              <a:r>
                <a:rPr kumimoji="1" lang="zh-CN" altLang="en-US" sz="1800" b="1" dirty="0" smtClean="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企业用户实践现状</a:t>
              </a:r>
              <a:endParaRPr kumimoji="1" lang="zh-CN" altLang="en-US" sz="1800" b="1" dirty="0">
                <a:latin typeface="微软雅黑"/>
                <a:ea typeface="微软雅黑"/>
                <a:cs typeface="微软雅黑"/>
              </a:endParaRPr>
            </a:p>
          </p:txBody>
        </p:sp>
        <p:grpSp>
          <p:nvGrpSpPr>
            <p:cNvPr id="50" name="组合 49"/>
            <p:cNvGrpSpPr/>
            <p:nvPr/>
          </p:nvGrpSpPr>
          <p:grpSpPr>
            <a:xfrm>
              <a:off x="4737926" y="392464"/>
              <a:ext cx="1040590" cy="461665"/>
              <a:chOff x="4737926" y="203074"/>
              <a:chExt cx="1040590" cy="461665"/>
            </a:xfrm>
          </p:grpSpPr>
          <p:sp>
            <p:nvSpPr>
              <p:cNvPr id="51" name="文本框 50"/>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04</a:t>
                </a:r>
                <a:endParaRPr lang="zh-CN" altLang="en-US" sz="4000" b="1" dirty="0">
                  <a:solidFill>
                    <a:srgbClr val="D13E3E"/>
                  </a:solidFill>
                  <a:latin typeface="微软雅黑"/>
                  <a:ea typeface="微软雅黑"/>
                  <a:cs typeface="微软雅黑"/>
                </a:endParaRPr>
              </a:p>
            </p:txBody>
          </p:sp>
          <p:cxnSp>
            <p:nvCxnSpPr>
              <p:cNvPr id="52"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4737926" y="2963068"/>
            <a:ext cx="4155248" cy="461665"/>
            <a:chOff x="4737926" y="392464"/>
            <a:chExt cx="4155248" cy="461665"/>
          </a:xfrm>
        </p:grpSpPr>
        <p:sp>
          <p:nvSpPr>
            <p:cNvPr id="54" name="文本框 53"/>
            <p:cNvSpPr txBox="1"/>
            <p:nvPr/>
          </p:nvSpPr>
          <p:spPr>
            <a:xfrm>
              <a:off x="5544969" y="416596"/>
              <a:ext cx="3348205" cy="369332"/>
            </a:xfrm>
            <a:prstGeom prst="rect">
              <a:avLst/>
            </a:prstGeom>
            <a:noFill/>
          </p:spPr>
          <p:txBody>
            <a:bodyPr wrap="square" rtlCol="0" anchor="ctr">
              <a:spAutoFit/>
            </a:bodyPr>
            <a:lstStyle/>
            <a:p>
              <a:r>
                <a:rPr kumimoji="1" lang="zh-CN" altLang="en-US" sz="1800" b="1" dirty="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品牌</a:t>
              </a:r>
              <a:r>
                <a:rPr kumimoji="1" lang="zh-CN" altLang="en-US" sz="1800" b="1" dirty="0">
                  <a:latin typeface="微软雅黑"/>
                  <a:ea typeface="微软雅黑"/>
                  <a:cs typeface="微软雅黑"/>
                </a:rPr>
                <a:t>现状及最佳案例</a:t>
              </a:r>
            </a:p>
          </p:txBody>
        </p:sp>
        <p:grpSp>
          <p:nvGrpSpPr>
            <p:cNvPr id="55" name="组合 54"/>
            <p:cNvGrpSpPr/>
            <p:nvPr/>
          </p:nvGrpSpPr>
          <p:grpSpPr>
            <a:xfrm>
              <a:off x="4737926" y="392464"/>
              <a:ext cx="1040590" cy="461665"/>
              <a:chOff x="4737926" y="203074"/>
              <a:chExt cx="1040590" cy="461665"/>
            </a:xfrm>
          </p:grpSpPr>
          <p:sp>
            <p:nvSpPr>
              <p:cNvPr id="56" name="文本框 55"/>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05</a:t>
                </a:r>
                <a:endParaRPr lang="zh-CN" altLang="en-US" sz="4000" b="1" dirty="0">
                  <a:solidFill>
                    <a:srgbClr val="D13E3E"/>
                  </a:solidFill>
                  <a:latin typeface="微软雅黑"/>
                  <a:ea typeface="微软雅黑"/>
                  <a:cs typeface="微软雅黑"/>
                </a:endParaRPr>
              </a:p>
            </p:txBody>
          </p:sp>
          <p:cxnSp>
            <p:nvCxnSpPr>
              <p:cNvPr id="57"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grpSp>
        <p:nvGrpSpPr>
          <p:cNvPr id="58" name="组合 57"/>
          <p:cNvGrpSpPr/>
          <p:nvPr/>
        </p:nvGrpSpPr>
        <p:grpSpPr>
          <a:xfrm>
            <a:off x="4737926" y="3605719"/>
            <a:ext cx="4012374" cy="461665"/>
            <a:chOff x="4737926" y="392464"/>
            <a:chExt cx="4012374" cy="461665"/>
          </a:xfrm>
        </p:grpSpPr>
        <p:sp>
          <p:nvSpPr>
            <p:cNvPr id="59" name="文本框 58"/>
            <p:cNvSpPr txBox="1"/>
            <p:nvPr/>
          </p:nvSpPr>
          <p:spPr>
            <a:xfrm>
              <a:off x="5544970" y="416596"/>
              <a:ext cx="3205330" cy="369332"/>
            </a:xfrm>
            <a:prstGeom prst="rect">
              <a:avLst/>
            </a:prstGeom>
            <a:noFill/>
          </p:spPr>
          <p:txBody>
            <a:bodyPr wrap="square" rtlCol="0" anchor="ctr">
              <a:spAutoFit/>
            </a:bodyPr>
            <a:lstStyle/>
            <a:p>
              <a:r>
                <a:rPr kumimoji="1" lang="zh-CN" altLang="en-US" sz="1800" b="1" dirty="0" smtClean="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市场的注意事项</a:t>
              </a:r>
              <a:endParaRPr kumimoji="1" lang="zh-CN" altLang="en-US" sz="1800" b="1" dirty="0">
                <a:latin typeface="微软雅黑"/>
                <a:ea typeface="微软雅黑"/>
                <a:cs typeface="微软雅黑"/>
              </a:endParaRPr>
            </a:p>
          </p:txBody>
        </p:sp>
        <p:grpSp>
          <p:nvGrpSpPr>
            <p:cNvPr id="60" name="组合 59"/>
            <p:cNvGrpSpPr/>
            <p:nvPr/>
          </p:nvGrpSpPr>
          <p:grpSpPr>
            <a:xfrm>
              <a:off x="4737926" y="392464"/>
              <a:ext cx="1040590" cy="461665"/>
              <a:chOff x="4737926" y="203074"/>
              <a:chExt cx="1040590" cy="461665"/>
            </a:xfrm>
          </p:grpSpPr>
          <p:sp>
            <p:nvSpPr>
              <p:cNvPr id="61" name="文本框 60"/>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06</a:t>
                </a:r>
                <a:endParaRPr lang="zh-CN" altLang="en-US" sz="4000" b="1" dirty="0">
                  <a:solidFill>
                    <a:srgbClr val="D13E3E"/>
                  </a:solidFill>
                  <a:latin typeface="微软雅黑"/>
                  <a:ea typeface="微软雅黑"/>
                  <a:cs typeface="微软雅黑"/>
                </a:endParaRPr>
              </a:p>
            </p:txBody>
          </p:sp>
          <p:cxnSp>
            <p:nvCxnSpPr>
              <p:cNvPr id="62"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grpSp>
        <p:nvGrpSpPr>
          <p:cNvPr id="63" name="组合 62"/>
          <p:cNvGrpSpPr/>
          <p:nvPr/>
        </p:nvGrpSpPr>
        <p:grpSpPr>
          <a:xfrm>
            <a:off x="4737926" y="4248368"/>
            <a:ext cx="3745062" cy="461665"/>
            <a:chOff x="4737926" y="392464"/>
            <a:chExt cx="3745062" cy="461665"/>
          </a:xfrm>
        </p:grpSpPr>
        <p:sp>
          <p:nvSpPr>
            <p:cNvPr id="64" name="文本框 63"/>
            <p:cNvSpPr txBox="1"/>
            <p:nvPr/>
          </p:nvSpPr>
          <p:spPr>
            <a:xfrm>
              <a:off x="5544970" y="416596"/>
              <a:ext cx="2938018" cy="369332"/>
            </a:xfrm>
            <a:prstGeom prst="rect">
              <a:avLst/>
            </a:prstGeom>
            <a:noFill/>
          </p:spPr>
          <p:txBody>
            <a:bodyPr wrap="square" rtlCol="0" anchor="ctr">
              <a:spAutoFit/>
            </a:bodyPr>
            <a:lstStyle/>
            <a:p>
              <a:r>
                <a:rPr kumimoji="1" lang="zh-CN" altLang="en-US" sz="1800" b="1" dirty="0" smtClean="0">
                  <a:latin typeface="微软雅黑"/>
                  <a:ea typeface="微软雅黑"/>
                  <a:cs typeface="微软雅黑"/>
                </a:rPr>
                <a:t>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趋势展望</a:t>
              </a:r>
              <a:endParaRPr kumimoji="1" lang="zh-CN" altLang="en-US" sz="1800" b="1" dirty="0">
                <a:latin typeface="微软雅黑"/>
                <a:ea typeface="微软雅黑"/>
                <a:cs typeface="微软雅黑"/>
              </a:endParaRPr>
            </a:p>
          </p:txBody>
        </p:sp>
        <p:grpSp>
          <p:nvGrpSpPr>
            <p:cNvPr id="65" name="组合 64"/>
            <p:cNvGrpSpPr/>
            <p:nvPr/>
          </p:nvGrpSpPr>
          <p:grpSpPr>
            <a:xfrm>
              <a:off x="4737926" y="392464"/>
              <a:ext cx="1040590" cy="461665"/>
              <a:chOff x="4737926" y="203074"/>
              <a:chExt cx="1040590" cy="461665"/>
            </a:xfrm>
          </p:grpSpPr>
          <p:sp>
            <p:nvSpPr>
              <p:cNvPr id="66" name="文本框 65"/>
              <p:cNvSpPr txBox="1"/>
              <p:nvPr/>
            </p:nvSpPr>
            <p:spPr>
              <a:xfrm>
                <a:off x="4737926" y="203074"/>
                <a:ext cx="1040590" cy="461665"/>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2400" b="1" dirty="0" smtClean="0">
                    <a:solidFill>
                      <a:srgbClr val="D13E3E"/>
                    </a:solidFill>
                    <a:latin typeface="微软雅黑"/>
                    <a:ea typeface="微软雅黑"/>
                    <a:cs typeface="微软雅黑"/>
                  </a:rPr>
                  <a:t>07</a:t>
                </a:r>
                <a:endParaRPr lang="zh-CN" altLang="en-US" sz="4000" b="1" dirty="0">
                  <a:solidFill>
                    <a:srgbClr val="D13E3E"/>
                  </a:solidFill>
                  <a:latin typeface="微软雅黑"/>
                  <a:ea typeface="微软雅黑"/>
                  <a:cs typeface="微软雅黑"/>
                </a:endParaRPr>
              </a:p>
            </p:txBody>
          </p:sp>
          <p:cxnSp>
            <p:nvCxnSpPr>
              <p:cNvPr id="67" name="直接连接符 39"/>
              <p:cNvCxnSpPr/>
              <p:nvPr/>
            </p:nvCxnSpPr>
            <p:spPr>
              <a:xfrm flipH="1">
                <a:off x="5010775" y="368922"/>
                <a:ext cx="270054" cy="258954"/>
              </a:xfrm>
              <a:prstGeom prst="line">
                <a:avLst/>
              </a:prstGeom>
              <a:ln>
                <a:solidFill>
                  <a:srgbClr val="373D4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434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grpSp>
        <p:nvGrpSpPr>
          <p:cNvPr id="4" name="组 19"/>
          <p:cNvGrpSpPr/>
          <p:nvPr/>
        </p:nvGrpSpPr>
        <p:grpSpPr>
          <a:xfrm>
            <a:off x="3926353" y="977440"/>
            <a:ext cx="5144826" cy="3930393"/>
            <a:chOff x="3480301" y="727457"/>
            <a:chExt cx="5383350" cy="4219193"/>
          </a:xfrm>
        </p:grpSpPr>
        <p:sp>
          <p:nvSpPr>
            <p:cNvPr id="5" name="梯形 4"/>
            <p:cNvSpPr/>
            <p:nvPr/>
          </p:nvSpPr>
          <p:spPr>
            <a:xfrm rot="10800000">
              <a:off x="3886310" y="727457"/>
              <a:ext cx="2811945" cy="1280569"/>
            </a:xfrm>
            <a:prstGeom prst="trapezoid">
              <a:avLst/>
            </a:prstGeom>
            <a:solidFill>
              <a:srgbClr val="D13E3E"/>
            </a:solidFill>
            <a:ln>
              <a:noFill/>
            </a:ln>
          </p:spPr>
          <p:style>
            <a:lnRef idx="1">
              <a:schemeClr val="accent1"/>
            </a:lnRef>
            <a:fillRef idx="2">
              <a:schemeClr val="accent1"/>
            </a:fillRef>
            <a:effectRef idx="1">
              <a:schemeClr val="accent1"/>
            </a:effectRef>
            <a:fontRef idx="minor">
              <a:schemeClr val="dk1"/>
            </a:fontRef>
          </p:style>
          <p:txBody>
            <a:bodyPr vert="vert270" rtlCol="0" anchor="ctr"/>
            <a:lstStyle/>
            <a:p>
              <a:pPr algn="ctr"/>
              <a:endParaRPr kumimoji="1" lang="zh-CN" altLang="en-US" b="1" dirty="0"/>
            </a:p>
          </p:txBody>
        </p:sp>
        <p:sp>
          <p:nvSpPr>
            <p:cNvPr id="6" name="梯形 5"/>
            <p:cNvSpPr/>
            <p:nvPr/>
          </p:nvSpPr>
          <p:spPr>
            <a:xfrm rot="10800000">
              <a:off x="4283286" y="2194803"/>
              <a:ext cx="2008532" cy="1138166"/>
            </a:xfrm>
            <a:prstGeom prst="trapezoid">
              <a:avLst/>
            </a:prstGeom>
            <a:solidFill>
              <a:srgbClr val="D13E3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b="1"/>
            </a:p>
          </p:txBody>
        </p:sp>
        <p:sp>
          <p:nvSpPr>
            <p:cNvPr id="7" name="矩形 6"/>
            <p:cNvSpPr/>
            <p:nvPr/>
          </p:nvSpPr>
          <p:spPr>
            <a:xfrm>
              <a:off x="4560551" y="3487408"/>
              <a:ext cx="1450591" cy="1459242"/>
            </a:xfrm>
            <a:prstGeom prst="rect">
              <a:avLst/>
            </a:prstGeom>
            <a:solidFill>
              <a:srgbClr val="373D4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b="1"/>
            </a:p>
          </p:txBody>
        </p:sp>
        <p:cxnSp>
          <p:nvCxnSpPr>
            <p:cNvPr id="8" name="直线连接符 5"/>
            <p:cNvCxnSpPr/>
            <p:nvPr/>
          </p:nvCxnSpPr>
          <p:spPr>
            <a:xfrm>
              <a:off x="6777674" y="729144"/>
              <a:ext cx="2007270" cy="0"/>
            </a:xfrm>
            <a:prstGeom prst="line">
              <a:avLst/>
            </a:prstGeom>
            <a:ln w="25400">
              <a:solidFill>
                <a:srgbClr val="D13E3E"/>
              </a:solidFill>
            </a:ln>
          </p:spPr>
          <p:style>
            <a:lnRef idx="2">
              <a:schemeClr val="accent1"/>
            </a:lnRef>
            <a:fillRef idx="0">
              <a:schemeClr val="accent1"/>
            </a:fillRef>
            <a:effectRef idx="1">
              <a:schemeClr val="accent1"/>
            </a:effectRef>
            <a:fontRef idx="minor">
              <a:schemeClr val="tx1"/>
            </a:fontRef>
          </p:style>
        </p:cxnSp>
        <p:cxnSp>
          <p:nvCxnSpPr>
            <p:cNvPr id="9" name="直线连接符 6"/>
            <p:cNvCxnSpPr/>
            <p:nvPr/>
          </p:nvCxnSpPr>
          <p:spPr>
            <a:xfrm>
              <a:off x="6508608" y="2074977"/>
              <a:ext cx="2276336" cy="0"/>
            </a:xfrm>
            <a:prstGeom prst="line">
              <a:avLst/>
            </a:prstGeom>
            <a:ln w="25400">
              <a:solidFill>
                <a:srgbClr val="D13E3E"/>
              </a:solidFill>
            </a:ln>
          </p:spPr>
          <p:style>
            <a:lnRef idx="2">
              <a:schemeClr val="accent1"/>
            </a:lnRef>
            <a:fillRef idx="0">
              <a:schemeClr val="accent1"/>
            </a:fillRef>
            <a:effectRef idx="1">
              <a:schemeClr val="accent1"/>
            </a:effectRef>
            <a:fontRef idx="minor">
              <a:schemeClr val="tx1"/>
            </a:fontRef>
          </p:style>
        </p:cxnSp>
        <p:cxnSp>
          <p:nvCxnSpPr>
            <p:cNvPr id="10" name="直线连接符 7"/>
            <p:cNvCxnSpPr/>
            <p:nvPr/>
          </p:nvCxnSpPr>
          <p:spPr>
            <a:xfrm>
              <a:off x="6291817" y="3339980"/>
              <a:ext cx="2493127" cy="0"/>
            </a:xfrm>
            <a:prstGeom prst="line">
              <a:avLst/>
            </a:prstGeom>
            <a:ln w="25400">
              <a:solidFill>
                <a:srgbClr val="D13E3E"/>
              </a:solidFill>
            </a:ln>
          </p:spPr>
          <p:style>
            <a:lnRef idx="2">
              <a:schemeClr val="accent1"/>
            </a:lnRef>
            <a:fillRef idx="0">
              <a:schemeClr val="accent1"/>
            </a:fillRef>
            <a:effectRef idx="1">
              <a:schemeClr val="accent1"/>
            </a:effectRef>
            <a:fontRef idx="minor">
              <a:schemeClr val="tx1"/>
            </a:fontRef>
          </p:style>
        </p:cxnSp>
        <p:cxnSp>
          <p:nvCxnSpPr>
            <p:cNvPr id="11" name="直线连接符 8"/>
            <p:cNvCxnSpPr/>
            <p:nvPr/>
          </p:nvCxnSpPr>
          <p:spPr>
            <a:xfrm>
              <a:off x="6291817" y="4910188"/>
              <a:ext cx="2493127" cy="0"/>
            </a:xfrm>
            <a:prstGeom prst="line">
              <a:avLst/>
            </a:prstGeom>
            <a:ln w="25400">
              <a:solidFill>
                <a:srgbClr val="D13E3E"/>
              </a:solidFill>
            </a:ln>
          </p:spPr>
          <p:style>
            <a:lnRef idx="2">
              <a:schemeClr val="accent1"/>
            </a:lnRef>
            <a:fillRef idx="0">
              <a:schemeClr val="accent1"/>
            </a:fillRef>
            <a:effectRef idx="1">
              <a:schemeClr val="accent1"/>
            </a:effectRef>
            <a:fontRef idx="minor">
              <a:schemeClr val="tx1"/>
            </a:fontRef>
          </p:style>
        </p:cxnSp>
        <p:cxnSp>
          <p:nvCxnSpPr>
            <p:cNvPr id="12" name="直线箭头连接符 9"/>
            <p:cNvCxnSpPr/>
            <p:nvPr/>
          </p:nvCxnSpPr>
          <p:spPr>
            <a:xfrm>
              <a:off x="3682276" y="802907"/>
              <a:ext cx="736462" cy="2537072"/>
            </a:xfrm>
            <a:prstGeom prst="straightConnector1">
              <a:avLst/>
            </a:prstGeom>
            <a:ln w="25400">
              <a:solidFill>
                <a:srgbClr val="D13E3E"/>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rot="4440000">
              <a:off x="2447696" y="1867526"/>
              <a:ext cx="2548279" cy="483069"/>
            </a:xfrm>
            <a:prstGeom prst="rect">
              <a:avLst/>
            </a:prstGeom>
            <a:noFill/>
          </p:spPr>
          <p:txBody>
            <a:bodyPr wrap="square" rtlCol="0">
              <a:spAutoFit/>
            </a:bodyPr>
            <a:lstStyle/>
            <a:p>
              <a:pPr algn="ctr"/>
              <a:r>
                <a:rPr kumimoji="1" lang="zh-CN" altLang="en-US" sz="1200" b="1" dirty="0" smtClean="0">
                  <a:solidFill>
                    <a:srgbClr val="D13E3E"/>
                  </a:solidFill>
                  <a:latin typeface="微软雅黑"/>
                  <a:ea typeface="微软雅黑"/>
                  <a:cs typeface="微软雅黑"/>
                </a:rPr>
                <a:t>品牌渗透率影响云</a:t>
              </a:r>
              <a:r>
                <a:rPr kumimoji="1" lang="en-US" altLang="zh-CN" sz="1200" b="1" dirty="0" smtClean="0">
                  <a:solidFill>
                    <a:srgbClr val="D13E3E"/>
                  </a:solidFill>
                  <a:latin typeface="微软雅黑"/>
                  <a:ea typeface="微软雅黑"/>
                  <a:cs typeface="微软雅黑"/>
                </a:rPr>
                <a:t>CRM</a:t>
              </a:r>
              <a:r>
                <a:rPr kumimoji="1" lang="zh-CN" altLang="en-US" sz="1200" b="1" dirty="0" smtClean="0">
                  <a:solidFill>
                    <a:srgbClr val="D13E3E"/>
                  </a:solidFill>
                  <a:latin typeface="微软雅黑"/>
                  <a:ea typeface="微软雅黑"/>
                  <a:cs typeface="微软雅黑"/>
                </a:rPr>
                <a:t>的市场推广及产品改进行为</a:t>
              </a:r>
              <a:endParaRPr kumimoji="1" lang="zh-CN" altLang="en-US" sz="1200" b="1" dirty="0">
                <a:solidFill>
                  <a:srgbClr val="D13E3E"/>
                </a:solidFill>
                <a:latin typeface="微软雅黑"/>
                <a:ea typeface="微软雅黑"/>
                <a:cs typeface="微软雅黑"/>
              </a:endParaRPr>
            </a:p>
          </p:txBody>
        </p:sp>
        <p:sp>
          <p:nvSpPr>
            <p:cNvPr id="14" name="文本框 13"/>
            <p:cNvSpPr txBox="1"/>
            <p:nvPr/>
          </p:nvSpPr>
          <p:spPr>
            <a:xfrm>
              <a:off x="4674741" y="879842"/>
              <a:ext cx="1235085" cy="936661"/>
            </a:xfrm>
            <a:prstGeom prst="rect">
              <a:avLst/>
            </a:prstGeom>
            <a:noFill/>
          </p:spPr>
          <p:txBody>
            <a:bodyPr wrap="square" rtlCol="0">
              <a:spAutoFit/>
            </a:bodyPr>
            <a:lstStyle/>
            <a:p>
              <a:pPr algn="ctr">
                <a:lnSpc>
                  <a:spcPct val="130000"/>
                </a:lnSpc>
              </a:pPr>
              <a:r>
                <a:rPr kumimoji="1" lang="zh-CN" altLang="en-US" sz="1300" b="1" dirty="0" smtClean="0">
                  <a:solidFill>
                    <a:schemeClr val="bg1"/>
                  </a:solidFill>
                  <a:latin typeface="微软雅黑"/>
                  <a:ea typeface="微软雅黑"/>
                  <a:cs typeface="微软雅黑"/>
                </a:rPr>
                <a:t>品牌认知度</a:t>
              </a:r>
              <a:endParaRPr kumimoji="1" lang="en-US" altLang="zh-CN" sz="1300" b="1" dirty="0" smtClean="0">
                <a:solidFill>
                  <a:schemeClr val="bg1"/>
                </a:solidFill>
                <a:latin typeface="微软雅黑"/>
                <a:ea typeface="微软雅黑"/>
                <a:cs typeface="微软雅黑"/>
              </a:endParaRPr>
            </a:p>
            <a:p>
              <a:pPr algn="ctr">
                <a:lnSpc>
                  <a:spcPct val="130000"/>
                </a:lnSpc>
              </a:pPr>
              <a:r>
                <a:rPr kumimoji="1" lang="zh-CN" altLang="en-US" sz="1300" b="1" dirty="0" smtClean="0">
                  <a:solidFill>
                    <a:schemeClr val="bg1"/>
                  </a:solidFill>
                  <a:latin typeface="微软雅黑"/>
                  <a:ea typeface="微软雅黑"/>
                  <a:cs typeface="微软雅黑"/>
                </a:rPr>
                <a:t>行业均值</a:t>
              </a:r>
              <a:r>
                <a:rPr kumimoji="1" lang="en-US" altLang="zh-CN" sz="1300" b="1" dirty="0" smtClean="0">
                  <a:solidFill>
                    <a:schemeClr val="bg1"/>
                  </a:solidFill>
                  <a:latin typeface="微软雅黑"/>
                  <a:ea typeface="微软雅黑"/>
                  <a:cs typeface="微软雅黑"/>
                </a:rPr>
                <a:t>24.0%</a:t>
              </a:r>
              <a:endParaRPr kumimoji="1" lang="zh-CN" altLang="en-US" sz="1300" b="1" dirty="0">
                <a:solidFill>
                  <a:schemeClr val="bg1"/>
                </a:solidFill>
                <a:latin typeface="微软雅黑"/>
                <a:ea typeface="微软雅黑"/>
                <a:cs typeface="微软雅黑"/>
              </a:endParaRPr>
            </a:p>
          </p:txBody>
        </p:sp>
        <p:sp>
          <p:nvSpPr>
            <p:cNvPr id="15" name="文本框 14"/>
            <p:cNvSpPr txBox="1"/>
            <p:nvPr/>
          </p:nvSpPr>
          <p:spPr>
            <a:xfrm>
              <a:off x="4668304" y="2275988"/>
              <a:ext cx="1235084" cy="936661"/>
            </a:xfrm>
            <a:prstGeom prst="rect">
              <a:avLst/>
            </a:prstGeom>
            <a:noFill/>
          </p:spPr>
          <p:txBody>
            <a:bodyPr wrap="square" rtlCol="0">
              <a:spAutoFit/>
            </a:bodyPr>
            <a:lstStyle/>
            <a:p>
              <a:pPr algn="ctr">
                <a:lnSpc>
                  <a:spcPct val="130000"/>
                </a:lnSpc>
              </a:pPr>
              <a:r>
                <a:rPr kumimoji="1" lang="zh-CN" altLang="en-US" sz="1300" b="1" dirty="0" smtClean="0">
                  <a:solidFill>
                    <a:srgbClr val="FFFFFF"/>
                  </a:solidFill>
                  <a:latin typeface="微软雅黑"/>
                  <a:ea typeface="微软雅黑"/>
                  <a:cs typeface="微软雅黑"/>
                </a:rPr>
                <a:t>品牌参与度</a:t>
              </a:r>
              <a:endParaRPr kumimoji="1" lang="en-US" altLang="zh-CN" sz="1300" b="1" dirty="0" smtClean="0">
                <a:solidFill>
                  <a:srgbClr val="FFFFFF"/>
                </a:solidFill>
                <a:latin typeface="微软雅黑"/>
                <a:ea typeface="微软雅黑"/>
                <a:cs typeface="微软雅黑"/>
              </a:endParaRPr>
            </a:p>
            <a:p>
              <a:pPr algn="ctr">
                <a:lnSpc>
                  <a:spcPct val="130000"/>
                </a:lnSpc>
              </a:pPr>
              <a:r>
                <a:rPr kumimoji="1" lang="zh-CN" altLang="en-US" sz="1300" b="1" dirty="0" smtClean="0">
                  <a:solidFill>
                    <a:srgbClr val="FFFFFF"/>
                  </a:solidFill>
                  <a:latin typeface="微软雅黑"/>
                  <a:ea typeface="微软雅黑"/>
                  <a:cs typeface="微软雅黑"/>
                </a:rPr>
                <a:t>行业均值</a:t>
              </a:r>
              <a:r>
                <a:rPr kumimoji="1" lang="en-US" altLang="zh-CN" sz="1300" b="1" dirty="0" smtClean="0">
                  <a:solidFill>
                    <a:srgbClr val="FFFFFF"/>
                  </a:solidFill>
                  <a:latin typeface="微软雅黑"/>
                  <a:ea typeface="微软雅黑"/>
                  <a:cs typeface="微软雅黑"/>
                </a:rPr>
                <a:t>18.9%</a:t>
              </a:r>
              <a:endParaRPr kumimoji="1" lang="zh-CN" altLang="en-US" sz="1300" b="1" dirty="0">
                <a:solidFill>
                  <a:srgbClr val="FFFFFF"/>
                </a:solidFill>
                <a:latin typeface="微软雅黑"/>
                <a:ea typeface="微软雅黑"/>
                <a:cs typeface="微软雅黑"/>
              </a:endParaRPr>
            </a:p>
          </p:txBody>
        </p:sp>
        <p:sp>
          <p:nvSpPr>
            <p:cNvPr id="16" name="文本框 15"/>
            <p:cNvSpPr txBox="1"/>
            <p:nvPr/>
          </p:nvSpPr>
          <p:spPr>
            <a:xfrm>
              <a:off x="4606550" y="3729131"/>
              <a:ext cx="1358592" cy="936661"/>
            </a:xfrm>
            <a:prstGeom prst="rect">
              <a:avLst/>
            </a:prstGeom>
            <a:noFill/>
          </p:spPr>
          <p:txBody>
            <a:bodyPr wrap="square" rtlCol="0">
              <a:spAutoFit/>
            </a:bodyPr>
            <a:lstStyle/>
            <a:p>
              <a:pPr algn="ctr">
                <a:lnSpc>
                  <a:spcPct val="130000"/>
                </a:lnSpc>
              </a:pPr>
              <a:r>
                <a:rPr kumimoji="1" lang="en-US" altLang="zh-CN" sz="1300" b="1" dirty="0" smtClean="0">
                  <a:solidFill>
                    <a:srgbClr val="FFFFFF"/>
                  </a:solidFill>
                  <a:latin typeface="微软雅黑"/>
                  <a:ea typeface="微软雅黑"/>
                  <a:cs typeface="微软雅黑"/>
                </a:rPr>
                <a:t>NPS</a:t>
              </a:r>
            </a:p>
            <a:p>
              <a:pPr algn="ctr">
                <a:lnSpc>
                  <a:spcPct val="130000"/>
                </a:lnSpc>
              </a:pPr>
              <a:r>
                <a:rPr kumimoji="1" lang="zh-CN" altLang="en-US" sz="1300" b="1" dirty="0" smtClean="0">
                  <a:solidFill>
                    <a:srgbClr val="FFFFFF"/>
                  </a:solidFill>
                  <a:latin typeface="微软雅黑"/>
                  <a:ea typeface="微软雅黑"/>
                  <a:cs typeface="微软雅黑"/>
                </a:rPr>
                <a:t>行业均值</a:t>
              </a:r>
              <a:endParaRPr kumimoji="1" lang="en-US" altLang="zh-CN" sz="1300" b="1" dirty="0" smtClean="0">
                <a:solidFill>
                  <a:srgbClr val="FFFFFF"/>
                </a:solidFill>
                <a:latin typeface="微软雅黑"/>
                <a:ea typeface="微软雅黑"/>
                <a:cs typeface="微软雅黑"/>
              </a:endParaRPr>
            </a:p>
            <a:p>
              <a:pPr algn="ctr">
                <a:lnSpc>
                  <a:spcPct val="130000"/>
                </a:lnSpc>
              </a:pPr>
              <a:r>
                <a:rPr kumimoji="1" lang="en-US" altLang="zh-CN" sz="1300" b="1" dirty="0" smtClean="0">
                  <a:solidFill>
                    <a:srgbClr val="FFFFFF"/>
                  </a:solidFill>
                  <a:latin typeface="微软雅黑"/>
                  <a:ea typeface="微软雅黑"/>
                  <a:cs typeface="微软雅黑"/>
                </a:rPr>
                <a:t>37.3%</a:t>
              </a:r>
              <a:endParaRPr kumimoji="1" lang="en-US" altLang="zh-CN" sz="1300" b="1" dirty="0">
                <a:solidFill>
                  <a:srgbClr val="FFFFFF"/>
                </a:solidFill>
                <a:latin typeface="微软雅黑"/>
                <a:ea typeface="微软雅黑"/>
                <a:cs typeface="微软雅黑"/>
              </a:endParaRPr>
            </a:p>
          </p:txBody>
        </p:sp>
        <p:sp>
          <p:nvSpPr>
            <p:cNvPr id="17" name="文本框 16"/>
            <p:cNvSpPr txBox="1"/>
            <p:nvPr/>
          </p:nvSpPr>
          <p:spPr>
            <a:xfrm>
              <a:off x="6541269" y="4072109"/>
              <a:ext cx="2322382" cy="289841"/>
            </a:xfrm>
            <a:prstGeom prst="rect">
              <a:avLst/>
            </a:prstGeom>
            <a:noFill/>
          </p:spPr>
          <p:txBody>
            <a:bodyPr wrap="square" rtlCol="0" anchor="ctr">
              <a:spAutoFit/>
            </a:bodyPr>
            <a:lstStyle/>
            <a:p>
              <a:r>
                <a:rPr kumimoji="1" lang="zh-CN" altLang="en-US" sz="1200" b="1" dirty="0" smtClean="0">
                  <a:solidFill>
                    <a:srgbClr val="373D41"/>
                  </a:solidFill>
                  <a:latin typeface="微软雅黑"/>
                  <a:ea typeface="微软雅黑"/>
                  <a:cs typeface="微软雅黑"/>
                </a:rPr>
                <a:t>对应产品及服务问题</a:t>
              </a:r>
              <a:endParaRPr kumimoji="1" lang="zh-CN" altLang="en-US" sz="1200" b="1" dirty="0">
                <a:solidFill>
                  <a:srgbClr val="373D41"/>
                </a:solidFill>
                <a:latin typeface="微软雅黑"/>
                <a:ea typeface="微软雅黑"/>
                <a:cs typeface="微软雅黑"/>
              </a:endParaRPr>
            </a:p>
          </p:txBody>
        </p:sp>
        <p:sp>
          <p:nvSpPr>
            <p:cNvPr id="18" name="文本框 17"/>
            <p:cNvSpPr txBox="1"/>
            <p:nvPr/>
          </p:nvSpPr>
          <p:spPr>
            <a:xfrm>
              <a:off x="6541269" y="1222820"/>
              <a:ext cx="2322382" cy="289841"/>
            </a:xfrm>
            <a:prstGeom prst="rect">
              <a:avLst/>
            </a:prstGeom>
            <a:noFill/>
          </p:spPr>
          <p:txBody>
            <a:bodyPr wrap="square" rtlCol="0" anchor="ctr">
              <a:spAutoFit/>
            </a:bodyPr>
            <a:lstStyle/>
            <a:p>
              <a:r>
                <a:rPr kumimoji="1" lang="zh-CN" altLang="en-US" sz="1200" b="1" dirty="0" smtClean="0">
                  <a:solidFill>
                    <a:srgbClr val="373D41"/>
                  </a:solidFill>
                  <a:latin typeface="微软雅黑"/>
                  <a:ea typeface="微软雅黑"/>
                  <a:cs typeface="微软雅黑"/>
                </a:rPr>
                <a:t>对应市场宣传及品牌推广问题</a:t>
              </a:r>
              <a:endParaRPr kumimoji="1" lang="zh-CN" altLang="en-US" sz="1200" b="1" dirty="0">
                <a:solidFill>
                  <a:srgbClr val="373D41"/>
                </a:solidFill>
                <a:latin typeface="微软雅黑"/>
                <a:ea typeface="微软雅黑"/>
                <a:cs typeface="微软雅黑"/>
              </a:endParaRPr>
            </a:p>
          </p:txBody>
        </p:sp>
        <p:sp>
          <p:nvSpPr>
            <p:cNvPr id="19" name="文本框 18"/>
            <p:cNvSpPr txBox="1"/>
            <p:nvPr/>
          </p:nvSpPr>
          <p:spPr>
            <a:xfrm>
              <a:off x="6541269" y="2602797"/>
              <a:ext cx="2322382" cy="289841"/>
            </a:xfrm>
            <a:prstGeom prst="rect">
              <a:avLst/>
            </a:prstGeom>
            <a:noFill/>
          </p:spPr>
          <p:txBody>
            <a:bodyPr wrap="square" rtlCol="0" anchor="ctr">
              <a:spAutoFit/>
            </a:bodyPr>
            <a:lstStyle/>
            <a:p>
              <a:r>
                <a:rPr kumimoji="1" lang="zh-CN" altLang="en-US" sz="1200" b="1" dirty="0" smtClean="0">
                  <a:solidFill>
                    <a:srgbClr val="373D41"/>
                  </a:solidFill>
                  <a:latin typeface="微软雅黑"/>
                  <a:ea typeface="微软雅黑"/>
                  <a:cs typeface="微软雅黑"/>
                </a:rPr>
                <a:t>对应销售及渠道问题</a:t>
              </a:r>
              <a:endParaRPr kumimoji="1" lang="zh-CN" altLang="en-US" sz="1200" b="1" dirty="0">
                <a:solidFill>
                  <a:srgbClr val="373D41"/>
                </a:solidFill>
                <a:latin typeface="微软雅黑"/>
                <a:ea typeface="微软雅黑"/>
                <a:cs typeface="微软雅黑"/>
              </a:endParaRPr>
            </a:p>
          </p:txBody>
        </p:sp>
      </p:grpSp>
      <p:sp>
        <p:nvSpPr>
          <p:cNvPr id="21" name="文本框 20"/>
          <p:cNvSpPr txBox="1"/>
          <p:nvPr/>
        </p:nvSpPr>
        <p:spPr>
          <a:xfrm>
            <a:off x="263525" y="688909"/>
            <a:ext cx="3426579" cy="4211637"/>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2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gn="just">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较于其他云端管理</a:t>
            </a:r>
            <a:r>
              <a:rPr lang="zh-CN" altLang="en-US" sz="1200" dirty="0" smtClean="0">
                <a:latin typeface="微软雅黑" panose="020B0503020204020204" pitchFamily="34" charset="-122"/>
                <a:ea typeface="微软雅黑" panose="020B0503020204020204" pitchFamily="34" charset="-122"/>
              </a:rPr>
              <a:t>软件，</a:t>
            </a:r>
            <a:r>
              <a:rPr lang="zh-CN" altLang="en-US" sz="1200" dirty="0">
                <a:latin typeface="微软雅黑" panose="020B0503020204020204" pitchFamily="34" charset="-122"/>
                <a:ea typeface="微软雅黑" panose="020B0503020204020204" pitchFamily="34" charset="-122"/>
              </a:rPr>
              <a:t>云</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市场相对成熟，企业已经有了初步的认知和了解</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en-US" altLang="zh-CN" sz="1200" dirty="0" smtClean="0">
                <a:latin typeface="微软雅黑" panose="020B0503020204020204" pitchFamily="34" charset="-122"/>
                <a:ea typeface="微软雅黑" panose="020B0503020204020204" pitchFamily="34" charset="-122"/>
              </a:rPr>
              <a:t>2016</a:t>
            </a:r>
            <a:r>
              <a:rPr lang="zh-CN" altLang="en-US" sz="1200" dirty="0" smtClean="0">
                <a:latin typeface="微软雅黑" panose="020B0503020204020204" pitchFamily="34" charset="-122"/>
                <a:ea typeface="微软雅黑" panose="020B0503020204020204" pitchFamily="34" charset="-122"/>
              </a:rPr>
              <a:t>年云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品牌认知度为</a:t>
            </a:r>
            <a:r>
              <a:rPr lang="en-US" altLang="zh-CN" sz="1200" dirty="0" smtClean="0">
                <a:latin typeface="微软雅黑" panose="020B0503020204020204" pitchFamily="34" charset="-122"/>
                <a:ea typeface="微软雅黑" panose="020B0503020204020204" pitchFamily="34" charset="-122"/>
              </a:rPr>
              <a:t>15.2%</a:t>
            </a:r>
            <a:r>
              <a:rPr lang="zh-CN" altLang="en-US" sz="1200" dirty="0" smtClean="0">
                <a:latin typeface="微软雅黑" panose="020B0503020204020204" pitchFamily="34" charset="-122"/>
                <a:ea typeface="微软雅黑" panose="020B0503020204020204" pitchFamily="34" charset="-122"/>
              </a:rPr>
              <a:t>，而</a:t>
            </a:r>
            <a:r>
              <a:rPr lang="en-US" altLang="zh-CN" sz="1200" dirty="0" smtClean="0">
                <a:latin typeface="微软雅黑" panose="020B0503020204020204" pitchFamily="34" charset="-122"/>
                <a:ea typeface="微软雅黑" panose="020B0503020204020204" pitchFamily="34" charset="-122"/>
              </a:rPr>
              <a:t>2017</a:t>
            </a:r>
            <a:r>
              <a:rPr lang="zh-CN" altLang="en-US" sz="1200" dirty="0" smtClean="0">
                <a:latin typeface="微软雅黑" panose="020B0503020204020204" pitchFamily="34" charset="-122"/>
                <a:ea typeface="微软雅黑" panose="020B0503020204020204" pitchFamily="34" charset="-122"/>
              </a:rPr>
              <a:t>年达到</a:t>
            </a:r>
            <a:r>
              <a:rPr lang="en-US" altLang="zh-CN" sz="1200" dirty="0" smtClean="0">
                <a:latin typeface="微软雅黑" panose="020B0503020204020204" pitchFamily="34" charset="-122"/>
                <a:ea typeface="微软雅黑" panose="020B0503020204020204" pitchFamily="34" charset="-122"/>
              </a:rPr>
              <a:t>24.0%</a:t>
            </a:r>
            <a:r>
              <a:rPr lang="zh-CN" altLang="en-US" sz="1200" dirty="0" smtClean="0">
                <a:latin typeface="微软雅黑" panose="020B0503020204020204" pitchFamily="34" charset="-122"/>
                <a:ea typeface="微软雅黑" panose="020B0503020204020204" pitchFamily="34" charset="-122"/>
              </a:rPr>
              <a:t>，得益于部分云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厂商在市场推广层面的大规模投入，用户对云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的认知逐渐增强，行业认知度处于较高水平。</a:t>
            </a:r>
            <a:endParaRPr lang="en-US" altLang="zh-CN" sz="12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在</a:t>
            </a:r>
            <a:r>
              <a:rPr lang="en-US" altLang="zh-CN" sz="1200" dirty="0" smtClean="0">
                <a:latin typeface="微软雅黑" panose="020B0503020204020204" pitchFamily="34" charset="-122"/>
                <a:ea typeface="微软雅黑" panose="020B0503020204020204" pitchFamily="34" charset="-122"/>
              </a:rPr>
              <a:t>23.4%</a:t>
            </a:r>
            <a:r>
              <a:rPr lang="zh-CN" altLang="en-US" sz="1200" dirty="0" smtClean="0">
                <a:latin typeface="微软雅黑" panose="020B0503020204020204" pitchFamily="34" charset="-122"/>
                <a:ea typeface="微软雅黑" panose="020B0503020204020204" pitchFamily="34" charset="-122"/>
              </a:rPr>
              <a:t>的品牌认知度下，</a:t>
            </a:r>
            <a:r>
              <a:rPr lang="en-US" altLang="zh-CN" sz="1200" dirty="0" smtClean="0">
                <a:latin typeface="微软雅黑" panose="020B0503020204020204" pitchFamily="34" charset="-122"/>
                <a:ea typeface="微软雅黑" panose="020B0503020204020204" pitchFamily="34" charset="-122"/>
              </a:rPr>
              <a:t>2017</a:t>
            </a:r>
            <a:r>
              <a:rPr lang="zh-CN" altLang="en-US" sz="1200" dirty="0" smtClean="0">
                <a:latin typeface="微软雅黑" panose="020B0503020204020204" pitchFamily="34" charset="-122"/>
                <a:ea typeface="微软雅黑" panose="020B0503020204020204" pitchFamily="34" charset="-122"/>
              </a:rPr>
              <a:t>年云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市场的品牌参与度均值为</a:t>
            </a:r>
            <a:r>
              <a:rPr lang="en-US" altLang="zh-CN" sz="1200" dirty="0" smtClean="0">
                <a:latin typeface="微软雅黑" panose="020B0503020204020204" pitchFamily="34" charset="-122"/>
                <a:ea typeface="微软雅黑" panose="020B0503020204020204" pitchFamily="34" charset="-122"/>
              </a:rPr>
              <a:t>18.9%</a:t>
            </a:r>
            <a:r>
              <a:rPr lang="zh-CN" altLang="en-US" sz="1200" dirty="0" smtClean="0">
                <a:latin typeface="微软雅黑" panose="020B0503020204020204" pitchFamily="34" charset="-122"/>
                <a:ea typeface="微软雅黑" panose="020B0503020204020204" pitchFamily="34" charset="-122"/>
              </a:rPr>
              <a:t>，云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的产品能力和用户的需求存在偏差，在销售层面受到一定阻碍。</a:t>
            </a:r>
            <a:endParaRPr lang="en-US" altLang="zh-CN" sz="1200" dirty="0" smtClean="0">
              <a:solidFill>
                <a:srgbClr val="FF0000"/>
              </a:solidFill>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en-US" altLang="zh-CN" sz="1200" dirty="0" smtClean="0">
                <a:latin typeface="微软雅黑" panose="020B0503020204020204" pitchFamily="34" charset="-122"/>
                <a:ea typeface="微软雅黑" panose="020B0503020204020204" pitchFamily="34" charset="-122"/>
              </a:rPr>
              <a:t>2016</a:t>
            </a:r>
            <a:r>
              <a:rPr lang="zh-CN" altLang="en-US" sz="1200" dirty="0" smtClean="0">
                <a:latin typeface="微软雅黑" panose="020B0503020204020204" pitchFamily="34" charset="-122"/>
                <a:ea typeface="微软雅黑" panose="020B0503020204020204" pitchFamily="34" charset="-122"/>
              </a:rPr>
              <a:t>年云</a:t>
            </a:r>
            <a:r>
              <a:rPr lang="en-US" altLang="zh-CN" sz="1200" dirty="0" smtClean="0">
                <a:latin typeface="微软雅黑" panose="020B0503020204020204" pitchFamily="34" charset="-122"/>
                <a:ea typeface="微软雅黑" panose="020B0503020204020204" pitchFamily="34" charset="-122"/>
              </a:rPr>
              <a:t>CRM NPS</a:t>
            </a:r>
            <a:r>
              <a:rPr lang="zh-CN" altLang="en-US" sz="1200" dirty="0" smtClean="0">
                <a:latin typeface="微软雅黑" panose="020B0503020204020204" pitchFamily="34" charset="-122"/>
                <a:ea typeface="微软雅黑" panose="020B0503020204020204" pitchFamily="34" charset="-122"/>
              </a:rPr>
              <a:t>均值为</a:t>
            </a:r>
            <a:r>
              <a:rPr lang="en-US" altLang="zh-CN" sz="1200" dirty="0" smtClean="0">
                <a:latin typeface="微软雅黑" panose="020B0503020204020204" pitchFamily="34" charset="-122"/>
                <a:ea typeface="微软雅黑" panose="020B0503020204020204" pitchFamily="34" charset="-122"/>
              </a:rPr>
              <a:t>-3.7%</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2017</a:t>
            </a:r>
            <a:r>
              <a:rPr lang="zh-CN" altLang="en-US" sz="1200" dirty="0" smtClean="0">
                <a:latin typeface="微软雅黑" panose="020B0503020204020204" pitchFamily="34" charset="-122"/>
                <a:ea typeface="微软雅黑" panose="020B0503020204020204" pitchFamily="34" charset="-122"/>
              </a:rPr>
              <a:t>有了大幅提升，</a:t>
            </a:r>
            <a:r>
              <a:rPr lang="en-US" altLang="zh-CN" sz="1200" dirty="0" smtClean="0">
                <a:latin typeface="微软雅黑" panose="020B0503020204020204" pitchFamily="34" charset="-122"/>
                <a:ea typeface="微软雅黑" panose="020B0503020204020204" pitchFamily="34" charset="-122"/>
              </a:rPr>
              <a:t>NPS</a:t>
            </a:r>
            <a:r>
              <a:rPr lang="zh-CN" altLang="en-US" sz="1200" dirty="0" smtClean="0">
                <a:latin typeface="微软雅黑" panose="020B0503020204020204" pitchFamily="34" charset="-122"/>
                <a:ea typeface="微软雅黑" panose="020B0503020204020204" pitchFamily="34" charset="-122"/>
              </a:rPr>
              <a:t>均值为</a:t>
            </a:r>
            <a:r>
              <a:rPr lang="en-US" altLang="zh-CN" sz="1200" dirty="0" smtClean="0">
                <a:latin typeface="微软雅黑" panose="020B0503020204020204" pitchFamily="34" charset="-122"/>
                <a:ea typeface="微软雅黑" panose="020B0503020204020204" pitchFamily="34" charset="-122"/>
              </a:rPr>
              <a:t>37.3%</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厂商端对产品和服务进行了持续的改良和优化，在用户端得到了较好的反响。</a:t>
            </a:r>
            <a:endParaRPr lang="en-US" altLang="zh-CN" sz="1200" dirty="0" smtClean="0">
              <a:latin typeface="微软雅黑" panose="020B0503020204020204" pitchFamily="34" charset="-122"/>
              <a:ea typeface="微软雅黑" panose="020B0503020204020204" pitchFamily="34" charset="-122"/>
            </a:endParaRPr>
          </a:p>
        </p:txBody>
      </p:sp>
      <p:sp>
        <p:nvSpPr>
          <p:cNvPr id="22" name="文本框 21"/>
          <p:cNvSpPr txBox="1"/>
          <p:nvPr/>
        </p:nvSpPr>
        <p:spPr>
          <a:xfrm>
            <a:off x="250825" y="219373"/>
            <a:ext cx="8642350" cy="461665"/>
          </a:xfrm>
          <a:prstGeom prst="rect">
            <a:avLst/>
          </a:prstGeom>
          <a:noFill/>
        </p:spPr>
        <p:txBody>
          <a:bodyPr wrap="none" rtlCol="0" anchor="ctr">
            <a:noAutofit/>
          </a:bodyPr>
          <a:lstStyle/>
          <a:p>
            <a:pPr algn="r"/>
            <a:r>
              <a:rPr kumimoji="1" lang="en-US" altLang="zh-CN" sz="1800" b="1" dirty="0" smtClean="0">
                <a:latin typeface="微软雅黑"/>
                <a:ea typeface="微软雅黑"/>
                <a:cs typeface="微软雅黑"/>
              </a:rPr>
              <a:t>2017</a:t>
            </a:r>
            <a:r>
              <a:rPr kumimoji="1" lang="zh-CN" altLang="en-US" sz="1800" b="1" dirty="0" smtClean="0">
                <a:latin typeface="微软雅黑"/>
                <a:ea typeface="微软雅黑"/>
                <a:cs typeface="微软雅黑"/>
              </a:rPr>
              <a:t>年云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品牌价值（品牌外延诊断）</a:t>
            </a:r>
            <a:endParaRPr kumimoji="1" lang="zh-CN" altLang="en-US" sz="1800" b="1" dirty="0">
              <a:latin typeface="微软雅黑"/>
              <a:ea typeface="微软雅黑"/>
              <a:cs typeface="微软雅黑"/>
            </a:endParaRPr>
          </a:p>
        </p:txBody>
      </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3734198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en-US" altLang="zh-CN" sz="1800" b="1" dirty="0" smtClean="0">
                <a:latin typeface="微软雅黑"/>
                <a:ea typeface="微软雅黑"/>
                <a:cs typeface="微软雅黑"/>
              </a:rPr>
              <a:t>EC</a:t>
            </a:r>
            <a:r>
              <a:rPr kumimoji="1" lang="zh-CN" altLang="en-US" sz="1800" b="1" dirty="0" smtClean="0">
                <a:latin typeface="微软雅黑"/>
                <a:ea typeface="微软雅黑"/>
                <a:cs typeface="微软雅黑"/>
              </a:rPr>
              <a:t>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281575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纷享销客品牌价值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399394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红圈营销品牌价值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391633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华邦云品牌价值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849485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a:latin typeface="微软雅黑"/>
                <a:ea typeface="微软雅黑"/>
                <a:cs typeface="微软雅黑"/>
              </a:rPr>
              <a:t>神州云动</a:t>
            </a:r>
            <a:r>
              <a:rPr kumimoji="1" lang="zh-CN" altLang="en-US" sz="1800" b="1" dirty="0" smtClean="0">
                <a:latin typeface="微软雅黑"/>
                <a:ea typeface="微软雅黑"/>
                <a:cs typeface="微软雅黑"/>
              </a:rPr>
              <a:t>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252674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腾讯企点品牌价值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557232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外勤</a:t>
            </a:r>
            <a:r>
              <a:rPr kumimoji="1" lang="en-US" altLang="zh-CN" sz="1800" b="1" dirty="0" smtClean="0">
                <a:latin typeface="微软雅黑"/>
                <a:ea typeface="微软雅黑"/>
                <a:cs typeface="微软雅黑"/>
              </a:rPr>
              <a:t>365</a:t>
            </a:r>
            <a:r>
              <a:rPr kumimoji="1" lang="zh-CN" altLang="en-US" sz="1800" b="1" dirty="0" smtClean="0">
                <a:latin typeface="微软雅黑"/>
                <a:ea typeface="微软雅黑"/>
                <a:cs typeface="微软雅黑"/>
              </a:rPr>
              <a:t>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38944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销售易品牌价值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510446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玄讯品牌价值</a:t>
            </a:r>
            <a:endParaRPr kumimoji="1" lang="zh-CN" altLang="en-US" sz="1800" b="1" dirty="0">
              <a:latin typeface="微软雅黑"/>
              <a:ea typeface="微软雅黑"/>
              <a:cs typeface="微软雅黑"/>
            </a:endParaRPr>
          </a:p>
        </p:txBody>
      </p:sp>
      <p:sp>
        <p:nvSpPr>
          <p:cNvPr id="5" name="文本框 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7" name="组合 6"/>
          <p:cNvGrpSpPr/>
          <p:nvPr/>
        </p:nvGrpSpPr>
        <p:grpSpPr>
          <a:xfrm>
            <a:off x="250826" y="727076"/>
            <a:ext cx="8642350" cy="4149724"/>
            <a:chOff x="250826" y="727076"/>
            <a:chExt cx="8642350" cy="4149724"/>
          </a:xfrm>
        </p:grpSpPr>
        <p:sp>
          <p:nvSpPr>
            <p:cNvPr id="8" name="矩形 7"/>
            <p:cNvSpPr/>
            <p:nvPr/>
          </p:nvSpPr>
          <p:spPr>
            <a:xfrm>
              <a:off x="250826" y="727076"/>
              <a:ext cx="8642350" cy="414972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90000"/>
                </a:lnSpc>
              </a:pP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9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18"/>
            <p:cNvSpPr txBox="1"/>
            <p:nvPr/>
          </p:nvSpPr>
          <p:spPr>
            <a:xfrm>
              <a:off x="3846895" y="3554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0" name="组合 9"/>
            <p:cNvGrpSpPr/>
            <p:nvPr/>
          </p:nvGrpSpPr>
          <p:grpSpPr>
            <a:xfrm>
              <a:off x="3006081" y="3525917"/>
              <a:ext cx="558153" cy="558153"/>
              <a:chOff x="2198602" y="3316312"/>
              <a:chExt cx="742902" cy="742902"/>
            </a:xfrm>
          </p:grpSpPr>
          <p:sp>
            <p:nvSpPr>
              <p:cNvPr id="11" name="incoming-call_67178"/>
              <p:cNvSpPr>
                <a:spLocks noChangeAspect="1"/>
              </p:cNvSpPr>
              <p:nvPr/>
            </p:nvSpPr>
            <p:spPr bwMode="auto">
              <a:xfrm>
                <a:off x="2380770" y="349919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2" name="椭圆 11"/>
              <p:cNvSpPr/>
              <p:nvPr/>
            </p:nvSpPr>
            <p:spPr>
              <a:xfrm>
                <a:off x="2198602" y="331631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832130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660232" y="2867259"/>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p:cNvSpPr/>
          <p:nvPr/>
        </p:nvSpPr>
        <p:spPr>
          <a:xfrm>
            <a:off x="37477" y="-1004923"/>
            <a:ext cx="2607204" cy="7725192"/>
          </a:xfrm>
          <a:prstGeom prst="rect">
            <a:avLst/>
          </a:prstGeom>
        </p:spPr>
        <p:txBody>
          <a:bodyPr wrap="none" anchor="t">
            <a:spAutoFit/>
          </a:bodyPr>
          <a:lstStyle/>
          <a:p>
            <a:r>
              <a:rPr lang="en-US" altLang="zh-CN" sz="49600" dirty="0">
                <a:solidFill>
                  <a:srgbClr val="D13E3E"/>
                </a:solidFill>
                <a:latin typeface="Impact" panose="020B0806030902050204" pitchFamily="34" charset="0"/>
                <a:sym typeface="Impact" panose="020B0806030902050204" pitchFamily="34" charset="0"/>
              </a:rPr>
              <a:t>1</a:t>
            </a:r>
            <a:endParaRPr lang="zh-CN" altLang="en-US" sz="5400" dirty="0">
              <a:solidFill>
                <a:srgbClr val="D13E3E"/>
              </a:solidFill>
            </a:endParaRPr>
          </a:p>
        </p:txBody>
      </p:sp>
      <p:sp>
        <p:nvSpPr>
          <p:cNvPr id="8" name="椭圆 7"/>
          <p:cNvSpPr/>
          <p:nvPr/>
        </p:nvSpPr>
        <p:spPr>
          <a:xfrm>
            <a:off x="5005839" y="3706197"/>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p:cNvSpPr/>
          <p:nvPr/>
        </p:nvSpPr>
        <p:spPr>
          <a:xfrm>
            <a:off x="8012437" y="1190143"/>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p:cNvSpPr/>
          <p:nvPr/>
        </p:nvSpPr>
        <p:spPr>
          <a:xfrm>
            <a:off x="6660232" y="1936862"/>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框 11"/>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研究概述</a:t>
            </a:r>
            <a:endParaRPr kumimoji="1" lang="zh-CN" altLang="en-US" sz="2800" b="1" dirty="0">
              <a:solidFill>
                <a:schemeClr val="bg1"/>
              </a:solidFill>
              <a:latin typeface="Microsoft YaHei" charset="-122"/>
              <a:ea typeface="Microsoft YaHei" charset="-122"/>
              <a:cs typeface="Microsoft YaHei" charset="-122"/>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579325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629520"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5</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最佳实践案例</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1" name="文本框 10"/>
          <p:cNvSpPr txBox="1"/>
          <p:nvPr/>
        </p:nvSpPr>
        <p:spPr>
          <a:xfrm>
            <a:off x="3247345" y="3967500"/>
            <a:ext cx="797013" cy="1015663"/>
          </a:xfrm>
          <a:prstGeom prst="rect">
            <a:avLst/>
          </a:prstGeom>
          <a:noFill/>
        </p:spPr>
        <p:txBody>
          <a:bodyPr wrap="none" rtlCol="0">
            <a:spAutoFit/>
          </a:bodyPr>
          <a:lstStyle/>
          <a:p>
            <a:r>
              <a:rPr kumimoji="1" lang="en-US" altLang="zh-CN" sz="6000" dirty="0" smtClean="0">
                <a:solidFill>
                  <a:srgbClr val="D13E3E"/>
                </a:solidFill>
                <a:latin typeface="Impact"/>
                <a:cs typeface="Impact"/>
              </a:rPr>
              <a:t>-2</a:t>
            </a:r>
            <a:endParaRPr kumimoji="1" lang="zh-CN" altLang="en-US" sz="6000" dirty="0">
              <a:solidFill>
                <a:srgbClr val="D13E3E"/>
              </a:solidFill>
              <a:latin typeface="Impact"/>
              <a:cs typeface="Impact"/>
            </a:endParaRPr>
          </a:p>
        </p:txBody>
      </p:sp>
      <p:sp>
        <p:nvSpPr>
          <p:cNvPr id="13" name="文本框 13"/>
          <p:cNvSpPr txBox="1"/>
          <p:nvPr/>
        </p:nvSpPr>
        <p:spPr>
          <a:xfrm>
            <a:off x="4532153" y="4835169"/>
            <a:ext cx="4321175" cy="230832"/>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zh-CN" altLang="en-US" sz="900" i="1" dirty="0">
                <a:latin typeface="微软雅黑" panose="020B0503020204020204" pitchFamily="34" charset="-122"/>
                <a:ea typeface="微软雅黑" panose="020B0503020204020204" pitchFamily="34" charset="-122"/>
              </a:rPr>
              <a:t>注：</a:t>
            </a:r>
            <a:r>
              <a:rPr lang="zh-CN" altLang="en-US" sz="900" i="1" dirty="0" smtClean="0">
                <a:latin typeface="微软雅黑" panose="020B0503020204020204" pitchFamily="34" charset="-122"/>
                <a:ea typeface="微软雅黑" panose="020B0503020204020204" pitchFamily="34" charset="-122"/>
              </a:rPr>
              <a:t>以下品牌的排序以品牌所属厂商的成立时间为参考标准</a:t>
            </a:r>
            <a:endParaRPr lang="zh-CN" altLang="en-US" sz="900" i="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3736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0968" y="1432763"/>
            <a:ext cx="6894094" cy="2374901"/>
            <a:chOff x="1130968" y="1432763"/>
            <a:chExt cx="6894094" cy="2374901"/>
          </a:xfrm>
        </p:grpSpPr>
        <p:sp>
          <p:nvSpPr>
            <p:cNvPr id="4" name="矩形 3"/>
            <p:cNvSpPr/>
            <p:nvPr/>
          </p:nvSpPr>
          <p:spPr>
            <a:xfrm>
              <a:off x="1130968" y="1432765"/>
              <a:ext cx="1443790" cy="78105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189" y="2390278"/>
              <a:ext cx="5285873" cy="141738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30968" y="2390278"/>
              <a:ext cx="1443790" cy="1417386"/>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9189" y="1432763"/>
              <a:ext cx="5285873" cy="781051"/>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78658" y="1593186"/>
              <a:ext cx="548409" cy="460204"/>
              <a:chOff x="8745538" y="2649538"/>
              <a:chExt cx="309563" cy="285750"/>
            </a:xfrm>
            <a:solidFill>
              <a:srgbClr val="F2F2F2"/>
            </a:solidFill>
          </p:grpSpPr>
          <p:sp>
            <p:nvSpPr>
              <p:cNvPr id="9" name="Freeform 313"/>
              <p:cNvSpPr>
                <a:spLocks/>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14"/>
              <p:cNvSpPr>
                <a:spLocks/>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0"/>
            <p:cNvSpPr/>
            <p:nvPr/>
          </p:nvSpPr>
          <p:spPr>
            <a:xfrm>
              <a:off x="2893593" y="2544685"/>
              <a:ext cx="4977064" cy="1108572"/>
            </a:xfrm>
            <a:prstGeom prst="rect">
              <a:avLst/>
            </a:prstGeom>
            <a:solidFill>
              <a:srgbClr val="D13E3E"/>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EC</a:t>
              </a:r>
              <a:endParaRPr lang="zh-CN" altLang="en-US" sz="3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56335" y="2673507"/>
              <a:ext cx="828052" cy="828052"/>
              <a:chOff x="1456335" y="2673507"/>
              <a:chExt cx="828052" cy="828052"/>
            </a:xfrm>
          </p:grpSpPr>
          <p:sp>
            <p:nvSpPr>
              <p:cNvPr id="12" name="椭圆 11"/>
              <p:cNvSpPr/>
              <p:nvPr/>
            </p:nvSpPr>
            <p:spPr>
              <a:xfrm>
                <a:off x="1456335" y="2673507"/>
                <a:ext cx="828052" cy="828052"/>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200" dirty="0">
                  <a:latin typeface="幼圆" panose="02010509060101010101" pitchFamily="49" charset="-122"/>
                  <a:ea typeface="幼圆" panose="02010509060101010101" pitchFamily="49" charset="-122"/>
                </a:endParaRPr>
              </a:p>
            </p:txBody>
          </p:sp>
          <p:sp>
            <p:nvSpPr>
              <p:cNvPr id="13" name="文本框 12"/>
              <p:cNvSpPr txBox="1"/>
              <p:nvPr/>
            </p:nvSpPr>
            <p:spPr>
              <a:xfrm>
                <a:off x="1596157" y="2957676"/>
                <a:ext cx="548409" cy="284788"/>
              </a:xfrm>
              <a:prstGeom prst="rect">
                <a:avLst/>
              </a:prstGeom>
              <a:noFill/>
            </p:spPr>
            <p:txBody>
              <a:bodyPr wrap="square" rtlCol="0" anchor="ctr">
                <a:noAutofit/>
              </a:bodyPr>
              <a:lstStyle/>
              <a:p>
                <a:pPr algn="ctr"/>
                <a:r>
                  <a:rPr lang="en-US" altLang="zh-CN" sz="3200" dirty="0">
                    <a:solidFill>
                      <a:srgbClr val="F2F2F2"/>
                    </a:solidFill>
                    <a:latin typeface="微软雅黑" panose="020B0503020204020204" pitchFamily="34" charset="-122"/>
                    <a:ea typeface="微软雅黑" panose="020B0503020204020204" pitchFamily="34" charset="-122"/>
                  </a:rPr>
                  <a:t>E</a:t>
                </a:r>
                <a:endParaRPr lang="zh-CN" altLang="en-US" sz="3200" dirty="0">
                  <a:solidFill>
                    <a:srgbClr val="F2F2F2"/>
                  </a:solidFill>
                  <a:latin typeface="微软雅黑" panose="020B0503020204020204" pitchFamily="34" charset="-122"/>
                  <a:ea typeface="微软雅黑" panose="020B0503020204020204" pitchFamily="34" charset="-122"/>
                </a:endParaRPr>
              </a:p>
            </p:txBody>
          </p:sp>
        </p:gr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538912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en-US" altLang="zh-CN" sz="1800" b="1" dirty="0" smtClean="0">
                <a:latin typeface="微软雅黑"/>
                <a:ea typeface="微软雅黑"/>
                <a:cs typeface="微软雅黑"/>
              </a:rPr>
              <a:t>EC</a:t>
            </a:r>
            <a:r>
              <a:rPr kumimoji="1" lang="zh-CN" altLang="en-US" sz="1800" b="1" dirty="0">
                <a:latin typeface="微软雅黑"/>
                <a:ea typeface="微软雅黑"/>
                <a:cs typeface="微软雅黑"/>
              </a:rPr>
              <a:t>（深圳市六度人和科技有限公司）</a:t>
            </a:r>
          </a:p>
        </p:txBody>
      </p:sp>
      <p:sp>
        <p:nvSpPr>
          <p:cNvPr id="5" name="矩形 4"/>
          <p:cNvSpPr/>
          <p:nvPr/>
        </p:nvSpPr>
        <p:spPr>
          <a:xfrm>
            <a:off x="264098" y="960439"/>
            <a:ext cx="3184182" cy="3757977"/>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3236" y="1095786"/>
            <a:ext cx="2884299" cy="19002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900" dirty="0">
                <a:latin typeface="微软雅黑" panose="020B0503020204020204" pitchFamily="34" charset="-122"/>
                <a:ea typeface="微软雅黑" panose="020B0503020204020204" pitchFamily="34" charset="-122"/>
              </a:rPr>
              <a:t>       深圳市六度人和科技有限公司是国家级高新技术企业，腾讯战略投资公司，连续获得用友、联创</a:t>
            </a:r>
            <a:r>
              <a:rPr lang="en-US" altLang="zh-CN" sz="900" dirty="0">
                <a:latin typeface="微软雅黑" panose="020B0503020204020204" pitchFamily="34" charset="-122"/>
                <a:ea typeface="微软雅黑" panose="020B0503020204020204" pitchFamily="34" charset="-122"/>
              </a:rPr>
              <a:t>&amp;</a:t>
            </a:r>
            <a:r>
              <a:rPr lang="zh-CN" altLang="en-US" sz="900" dirty="0">
                <a:latin typeface="微软雅黑" panose="020B0503020204020204" pitchFamily="34" charset="-122"/>
                <a:ea typeface="微软雅黑" panose="020B0503020204020204" pitchFamily="34" charset="-122"/>
              </a:rPr>
              <a:t>赛富、麦达等三轮投资，累计融资金额超</a:t>
            </a:r>
            <a:r>
              <a:rPr lang="en-US" altLang="zh-CN" sz="900" dirty="0">
                <a:latin typeface="微软雅黑" panose="020B0503020204020204" pitchFamily="34" charset="-122"/>
                <a:ea typeface="微软雅黑" panose="020B0503020204020204" pitchFamily="34" charset="-122"/>
              </a:rPr>
              <a:t>3</a:t>
            </a:r>
            <a:r>
              <a:rPr lang="zh-CN" altLang="en-US" sz="900" dirty="0">
                <a:latin typeface="微软雅黑" panose="020B0503020204020204" pitchFamily="34" charset="-122"/>
                <a:ea typeface="微软雅黑" panose="020B0503020204020204" pitchFamily="34" charset="-122"/>
              </a:rPr>
              <a:t>亿元，一年半内估值增长</a:t>
            </a:r>
            <a:r>
              <a:rPr lang="en-US" altLang="zh-CN" sz="900" dirty="0">
                <a:latin typeface="微软雅黑" panose="020B0503020204020204" pitchFamily="34" charset="-122"/>
                <a:ea typeface="微软雅黑" panose="020B0503020204020204" pitchFamily="34" charset="-122"/>
              </a:rPr>
              <a:t>6</a:t>
            </a:r>
            <a:r>
              <a:rPr lang="zh-CN" altLang="en-US" sz="900" dirty="0">
                <a:latin typeface="微软雅黑" panose="020B0503020204020204" pitchFamily="34" charset="-122"/>
                <a:ea typeface="微软雅黑" panose="020B0503020204020204" pitchFamily="34" charset="-122"/>
              </a:rPr>
              <a:t>倍，并与麦达共同成立</a:t>
            </a:r>
            <a:r>
              <a:rPr lang="en-US" altLang="zh-CN" sz="900" dirty="0">
                <a:latin typeface="微软雅黑" panose="020B0503020204020204" pitchFamily="34" charset="-122"/>
                <a:ea typeface="微软雅黑" panose="020B0503020204020204" pitchFamily="34" charset="-122"/>
              </a:rPr>
              <a:t>5</a:t>
            </a:r>
            <a:r>
              <a:rPr lang="zh-CN" altLang="en-US" sz="900" dirty="0">
                <a:latin typeface="微软雅黑" panose="020B0503020204020204" pitchFamily="34" charset="-122"/>
                <a:ea typeface="微软雅黑" panose="020B0503020204020204" pitchFamily="34" charset="-122"/>
              </a:rPr>
              <a:t>亿规模的</a:t>
            </a:r>
            <a:r>
              <a:rPr lang="en-US" altLang="zh-CN" sz="900" dirty="0">
                <a:latin typeface="微软雅黑" panose="020B0503020204020204" pitchFamily="34" charset="-122"/>
                <a:ea typeface="微软雅黑" panose="020B0503020204020204" pitchFamily="34" charset="-122"/>
              </a:rPr>
              <a:t>SaaS</a:t>
            </a:r>
            <a:r>
              <a:rPr lang="zh-CN" altLang="en-US" sz="900" dirty="0">
                <a:latin typeface="微软雅黑" panose="020B0503020204020204" pitchFamily="34" charset="-122"/>
                <a:ea typeface="微软雅黑" panose="020B0503020204020204" pitchFamily="34" charset="-122"/>
              </a:rPr>
              <a:t>产业基金。</a:t>
            </a:r>
          </a:p>
          <a:p>
            <a:pPr algn="just">
              <a:lnSpc>
                <a:spcPct val="150000"/>
              </a:lnSpc>
            </a:pPr>
            <a:r>
              <a:rPr lang="zh-CN" altLang="en-US" sz="900" dirty="0">
                <a:latin typeface="微软雅黑" panose="020B0503020204020204" pitchFamily="34" charset="-122"/>
                <a:ea typeface="微软雅黑" panose="020B0503020204020204" pitchFamily="34" charset="-122"/>
              </a:rPr>
              <a:t>       六度</a:t>
            </a:r>
            <a:r>
              <a:rPr lang="zh-CN" altLang="en-US" sz="900" dirty="0" smtClean="0">
                <a:latin typeface="微软雅黑" panose="020B0503020204020204" pitchFamily="34" charset="-122"/>
                <a:ea typeface="微软雅黑" panose="020B0503020204020204" pitchFamily="34" charset="-122"/>
              </a:rPr>
              <a:t>人和（</a:t>
            </a:r>
            <a:r>
              <a:rPr lang="en-US" altLang="zh-CN" sz="900" dirty="0" smtClean="0">
                <a:latin typeface="微软雅黑" panose="020B0503020204020204" pitchFamily="34" charset="-122"/>
                <a:ea typeface="微软雅黑" panose="020B0503020204020204" pitchFamily="34" charset="-122"/>
              </a:rPr>
              <a:t>EC</a:t>
            </a:r>
            <a:r>
              <a:rPr lang="zh-CN" altLang="en-US" sz="900" dirty="0" smtClean="0">
                <a:latin typeface="微软雅黑" panose="020B0503020204020204" pitchFamily="34" charset="-122"/>
                <a:ea typeface="微软雅黑" panose="020B0503020204020204" pitchFamily="34" charset="-122"/>
              </a:rPr>
              <a:t>）率先</a:t>
            </a:r>
            <a:r>
              <a:rPr lang="zh-CN" altLang="en-US" sz="900" dirty="0">
                <a:latin typeface="微软雅黑" panose="020B0503020204020204" pitchFamily="34" charset="-122"/>
                <a:ea typeface="微软雅黑" panose="020B0503020204020204" pitchFamily="34" charset="-122"/>
              </a:rPr>
              <a:t>提出“社交连接客户，智能转化商机”的产品理念，其主营产品</a:t>
            </a:r>
            <a:r>
              <a:rPr lang="en-US" altLang="zh-CN" sz="900" dirty="0">
                <a:latin typeface="微软雅黑" panose="020B0503020204020204" pitchFamily="34" charset="-122"/>
                <a:ea typeface="微软雅黑" panose="020B0503020204020204" pitchFamily="34" charset="-122"/>
              </a:rPr>
              <a:t>EC</a:t>
            </a:r>
            <a:r>
              <a:rPr lang="zh-CN" altLang="en-US" sz="900" dirty="0">
                <a:latin typeface="微软雅黑" panose="020B0503020204020204" pitchFamily="34" charset="-122"/>
                <a:ea typeface="微软雅黑" panose="020B0503020204020204" pitchFamily="34" charset="-122"/>
              </a:rPr>
              <a:t>在教育、金融、科技、商业服务等领域为</a:t>
            </a:r>
            <a:r>
              <a:rPr lang="zh-CN" altLang="en-US" sz="900" dirty="0" smtClean="0">
                <a:latin typeface="微软雅黑" panose="020B0503020204020204" pitchFamily="34" charset="-122"/>
                <a:ea typeface="微软雅黑" panose="020B0503020204020204" pitchFamily="34" charset="-122"/>
              </a:rPr>
              <a:t>超过</a:t>
            </a:r>
            <a:r>
              <a:rPr lang="en-US" altLang="zh-CN" sz="900" dirty="0">
                <a:latin typeface="微软雅黑" panose="020B0503020204020204" pitchFamily="34" charset="-122"/>
                <a:ea typeface="微软雅黑" panose="020B0503020204020204" pitchFamily="34" charset="-122"/>
              </a:rPr>
              <a:t>3</a:t>
            </a:r>
            <a:r>
              <a:rPr lang="zh-CN" altLang="en-US" sz="900" dirty="0" smtClean="0">
                <a:latin typeface="微软雅黑" panose="020B0503020204020204" pitchFamily="34" charset="-122"/>
                <a:ea typeface="微软雅黑" panose="020B0503020204020204" pitchFamily="34" charset="-122"/>
              </a:rPr>
              <a:t>万家企业服务。</a:t>
            </a:r>
            <a:endParaRPr lang="zh-CN" altLang="en-US" sz="900" dirty="0">
              <a:latin typeface="微软雅黑" panose="020B0503020204020204" pitchFamily="34" charset="-122"/>
              <a:ea typeface="微软雅黑" panose="020B0503020204020204" pitchFamily="34" charset="-122"/>
            </a:endParaRPr>
          </a:p>
        </p:txBody>
      </p:sp>
      <p:sp>
        <p:nvSpPr>
          <p:cNvPr id="9" name="矩形 8"/>
          <p:cNvSpPr/>
          <p:nvPr/>
        </p:nvSpPr>
        <p:spPr>
          <a:xfrm>
            <a:off x="3652277" y="952135"/>
            <a:ext cx="432000" cy="37662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400" b="1" spc="300" dirty="0">
                <a:latin typeface="微软雅黑" panose="020B0503020204020204" pitchFamily="34" charset="-122"/>
                <a:ea typeface="微软雅黑" panose="020B0503020204020204" pitchFamily="34" charset="-122"/>
              </a:rPr>
              <a:t>优势分析</a:t>
            </a:r>
          </a:p>
        </p:txBody>
      </p:sp>
      <p:pic>
        <p:nvPicPr>
          <p:cNvPr id="56" name="图片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pic>
        <p:nvPicPr>
          <p:cNvPr id="7" name="图片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3760" y="3279062"/>
            <a:ext cx="2204881" cy="1138625"/>
          </a:xfrm>
          <a:prstGeom prst="rect">
            <a:avLst/>
          </a:prstGeom>
        </p:spPr>
      </p:pic>
      <p:grpSp>
        <p:nvGrpSpPr>
          <p:cNvPr id="50" name="组合 49"/>
          <p:cNvGrpSpPr/>
          <p:nvPr/>
        </p:nvGrpSpPr>
        <p:grpSpPr>
          <a:xfrm>
            <a:off x="4256378" y="952135"/>
            <a:ext cx="743802" cy="743802"/>
            <a:chOff x="4219188" y="847360"/>
            <a:chExt cx="818182" cy="818182"/>
          </a:xfrm>
        </p:grpSpPr>
        <p:sp>
          <p:nvSpPr>
            <p:cNvPr id="51" name="矩形 50"/>
            <p:cNvSpPr/>
            <p:nvPr/>
          </p:nvSpPr>
          <p:spPr>
            <a:xfrm>
              <a:off x="4219188" y="84736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2" name="文本框 51"/>
            <p:cNvSpPr txBox="1"/>
            <p:nvPr/>
          </p:nvSpPr>
          <p:spPr>
            <a:xfrm>
              <a:off x="4232196" y="855664"/>
              <a:ext cx="792162" cy="279308"/>
            </a:xfrm>
            <a:prstGeom prst="rect">
              <a:avLst/>
            </a:prstGeom>
            <a:noFill/>
          </p:spPr>
          <p:txBody>
            <a:bodyPr wrap="square" rtlCol="0">
              <a:spAutoFit/>
            </a:bodyPr>
            <a:lstStyle/>
            <a:p>
              <a:pPr algn="ctr"/>
              <a:r>
                <a:rPr lang="zh-CN" altLang="en-US" sz="1050" b="1" dirty="0">
                  <a:solidFill>
                    <a:srgbClr val="F2F2F2"/>
                  </a:solidFill>
                  <a:latin typeface="微软雅黑" panose="020B0503020204020204" pitchFamily="34" charset="-122"/>
                  <a:ea typeface="微软雅黑" panose="020B0503020204020204" pitchFamily="34" charset="-122"/>
                </a:rPr>
                <a:t>产品优势</a:t>
              </a:r>
            </a:p>
          </p:txBody>
        </p:sp>
        <p:grpSp>
          <p:nvGrpSpPr>
            <p:cNvPr id="53" name="组合 52"/>
            <p:cNvGrpSpPr/>
            <p:nvPr/>
          </p:nvGrpSpPr>
          <p:grpSpPr>
            <a:xfrm>
              <a:off x="4408820" y="1156576"/>
              <a:ext cx="438918" cy="438918"/>
              <a:chOff x="4693283" y="1191780"/>
              <a:chExt cx="482810" cy="482810"/>
            </a:xfrm>
          </p:grpSpPr>
          <p:sp>
            <p:nvSpPr>
              <p:cNvPr id="55" name="椭圆 54"/>
              <p:cNvSpPr/>
              <p:nvPr/>
            </p:nvSpPr>
            <p:spPr>
              <a:xfrm>
                <a:off x="4693283" y="119178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57" name="组合 56"/>
              <p:cNvGrpSpPr/>
              <p:nvPr/>
            </p:nvGrpSpPr>
            <p:grpSpPr>
              <a:xfrm>
                <a:off x="4821612" y="1320108"/>
                <a:ext cx="226153" cy="226154"/>
                <a:chOff x="7087260" y="2190892"/>
                <a:chExt cx="484779" cy="484780"/>
              </a:xfrm>
            </p:grpSpPr>
            <p:sp>
              <p:nvSpPr>
                <p:cNvPr id="58" name="Oval 675"/>
                <p:cNvSpPr>
                  <a:spLocks noChangeArrowheads="1"/>
                </p:cNvSpPr>
                <p:nvPr/>
              </p:nvSpPr>
              <p:spPr bwMode="auto">
                <a:xfrm>
                  <a:off x="7383707" y="2190892"/>
                  <a:ext cx="188332" cy="188332"/>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59" name="Oval 676"/>
                <p:cNvSpPr>
                  <a:spLocks noChangeArrowheads="1"/>
                </p:cNvSpPr>
                <p:nvPr/>
              </p:nvSpPr>
              <p:spPr bwMode="auto">
                <a:xfrm>
                  <a:off x="7087260" y="2435026"/>
                  <a:ext cx="156944" cy="153455"/>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60" name="Oval 677"/>
                <p:cNvSpPr>
                  <a:spLocks noChangeArrowheads="1"/>
                </p:cNvSpPr>
                <p:nvPr/>
              </p:nvSpPr>
              <p:spPr bwMode="auto">
                <a:xfrm>
                  <a:off x="7394171" y="2550118"/>
                  <a:ext cx="122068" cy="125554"/>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61" name="Line 678"/>
                <p:cNvSpPr>
                  <a:spLocks noChangeShapeType="1"/>
                </p:cNvSpPr>
                <p:nvPr/>
              </p:nvSpPr>
              <p:spPr bwMode="auto">
                <a:xfrm flipH="1" flipV="1">
                  <a:off x="7237227" y="2543143"/>
                  <a:ext cx="156944" cy="6277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62" name="Line 679"/>
                <p:cNvSpPr>
                  <a:spLocks noChangeShapeType="1"/>
                </p:cNvSpPr>
                <p:nvPr/>
              </p:nvSpPr>
              <p:spPr bwMode="auto">
                <a:xfrm flipV="1">
                  <a:off x="7230252" y="2347836"/>
                  <a:ext cx="170895" cy="10811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200"/>
                </a:p>
              </p:txBody>
            </p:sp>
          </p:grpSp>
        </p:grpSp>
      </p:grpSp>
      <p:grpSp>
        <p:nvGrpSpPr>
          <p:cNvPr id="63" name="组合 62"/>
          <p:cNvGrpSpPr/>
          <p:nvPr/>
        </p:nvGrpSpPr>
        <p:grpSpPr>
          <a:xfrm>
            <a:off x="4256378" y="1959628"/>
            <a:ext cx="743802" cy="743802"/>
            <a:chOff x="4219188" y="1896735"/>
            <a:chExt cx="818182" cy="818182"/>
          </a:xfrm>
        </p:grpSpPr>
        <p:sp>
          <p:nvSpPr>
            <p:cNvPr id="64" name="矩形 63"/>
            <p:cNvSpPr/>
            <p:nvPr/>
          </p:nvSpPr>
          <p:spPr>
            <a:xfrm>
              <a:off x="4219188" y="1896735"/>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5" name="文本框 64"/>
            <p:cNvSpPr txBox="1"/>
            <p:nvPr/>
          </p:nvSpPr>
          <p:spPr>
            <a:xfrm>
              <a:off x="4232196" y="1905039"/>
              <a:ext cx="792162" cy="279308"/>
            </a:xfrm>
            <a:prstGeom prst="rect">
              <a:avLst/>
            </a:prstGeom>
            <a:noFill/>
          </p:spPr>
          <p:txBody>
            <a:bodyPr wrap="square" rtlCol="0">
              <a:spAutoFit/>
            </a:bodyPr>
            <a:lstStyle/>
            <a:p>
              <a:pPr algn="ctr"/>
              <a:r>
                <a:rPr lang="zh-CN" altLang="en-US" sz="1050" b="1" dirty="0">
                  <a:solidFill>
                    <a:srgbClr val="F2F2F2"/>
                  </a:solidFill>
                  <a:latin typeface="微软雅黑" panose="020B0503020204020204" pitchFamily="34" charset="-122"/>
                  <a:ea typeface="微软雅黑" panose="020B0503020204020204" pitchFamily="34" charset="-122"/>
                </a:rPr>
                <a:t>服务优势</a:t>
              </a:r>
            </a:p>
          </p:txBody>
        </p:sp>
        <p:grpSp>
          <p:nvGrpSpPr>
            <p:cNvPr id="66" name="组合 65"/>
            <p:cNvGrpSpPr/>
            <p:nvPr/>
          </p:nvGrpSpPr>
          <p:grpSpPr>
            <a:xfrm>
              <a:off x="4408820" y="2205951"/>
              <a:ext cx="438918" cy="438918"/>
              <a:chOff x="4693283" y="2241155"/>
              <a:chExt cx="482810" cy="482810"/>
            </a:xfrm>
          </p:grpSpPr>
          <p:sp>
            <p:nvSpPr>
              <p:cNvPr id="67" name="椭圆 66"/>
              <p:cNvSpPr/>
              <p:nvPr/>
            </p:nvSpPr>
            <p:spPr>
              <a:xfrm>
                <a:off x="4693283" y="2241155"/>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68" name="组合 67"/>
              <p:cNvGrpSpPr/>
              <p:nvPr/>
            </p:nvGrpSpPr>
            <p:grpSpPr>
              <a:xfrm>
                <a:off x="4798850" y="2365424"/>
                <a:ext cx="271676" cy="234272"/>
                <a:chOff x="8088209" y="5225123"/>
                <a:chExt cx="481291" cy="415028"/>
              </a:xfrm>
            </p:grpSpPr>
            <p:sp>
              <p:nvSpPr>
                <p:cNvPr id="69" name="Freeform 149"/>
                <p:cNvSpPr>
                  <a:spLocks/>
                </p:cNvSpPr>
                <p:nvPr/>
              </p:nvSpPr>
              <p:spPr bwMode="auto">
                <a:xfrm>
                  <a:off x="8088209" y="5396017"/>
                  <a:ext cx="90678" cy="156944"/>
                </a:xfrm>
                <a:custGeom>
                  <a:avLst/>
                  <a:gdLst>
                    <a:gd name="T0" fmla="*/ 40 w 48"/>
                    <a:gd name="T1" fmla="*/ 80 h 80"/>
                    <a:gd name="T2" fmla="*/ 0 w 48"/>
                    <a:gd name="T3" fmla="*/ 40 h 80"/>
                    <a:gd name="T4" fmla="*/ 40 w 48"/>
                    <a:gd name="T5" fmla="*/ 0 h 80"/>
                    <a:gd name="T6" fmla="*/ 48 w 48"/>
                    <a:gd name="T7" fmla="*/ 0 h 80"/>
                    <a:gd name="T8" fmla="*/ 48 w 48"/>
                    <a:gd name="T9" fmla="*/ 80 h 80"/>
                    <a:gd name="T10" fmla="*/ 40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0" y="80"/>
                      </a:moveTo>
                      <a:cubicBezTo>
                        <a:pt x="18" y="80"/>
                        <a:pt x="0" y="62"/>
                        <a:pt x="0" y="40"/>
                      </a:cubicBezTo>
                      <a:cubicBezTo>
                        <a:pt x="0" y="18"/>
                        <a:pt x="18" y="0"/>
                        <a:pt x="40" y="0"/>
                      </a:cubicBezTo>
                      <a:cubicBezTo>
                        <a:pt x="48" y="0"/>
                        <a:pt x="48" y="0"/>
                        <a:pt x="48" y="0"/>
                      </a:cubicBezTo>
                      <a:cubicBezTo>
                        <a:pt x="48" y="80"/>
                        <a:pt x="48" y="80"/>
                        <a:pt x="48" y="80"/>
                      </a:cubicBezTo>
                      <a:lnTo>
                        <a:pt x="40" y="8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70" name="Freeform 150"/>
                <p:cNvSpPr>
                  <a:spLocks/>
                </p:cNvSpPr>
                <p:nvPr/>
              </p:nvSpPr>
              <p:spPr bwMode="auto">
                <a:xfrm>
                  <a:off x="8475333" y="5396017"/>
                  <a:ext cx="94167" cy="156944"/>
                </a:xfrm>
                <a:custGeom>
                  <a:avLst/>
                  <a:gdLst>
                    <a:gd name="T0" fmla="*/ 8 w 48"/>
                    <a:gd name="T1" fmla="*/ 0 h 80"/>
                    <a:gd name="T2" fmla="*/ 48 w 48"/>
                    <a:gd name="T3" fmla="*/ 40 h 80"/>
                    <a:gd name="T4" fmla="*/ 8 w 48"/>
                    <a:gd name="T5" fmla="*/ 80 h 80"/>
                    <a:gd name="T6" fmla="*/ 0 w 48"/>
                    <a:gd name="T7" fmla="*/ 80 h 80"/>
                    <a:gd name="T8" fmla="*/ 0 w 48"/>
                    <a:gd name="T9" fmla="*/ 0 h 80"/>
                    <a:gd name="T10" fmla="*/ 8 w 48"/>
                    <a:gd name="T11" fmla="*/ 0 h 80"/>
                  </a:gdLst>
                  <a:ahLst/>
                  <a:cxnLst>
                    <a:cxn ang="0">
                      <a:pos x="T0" y="T1"/>
                    </a:cxn>
                    <a:cxn ang="0">
                      <a:pos x="T2" y="T3"/>
                    </a:cxn>
                    <a:cxn ang="0">
                      <a:pos x="T4" y="T5"/>
                    </a:cxn>
                    <a:cxn ang="0">
                      <a:pos x="T6" y="T7"/>
                    </a:cxn>
                    <a:cxn ang="0">
                      <a:pos x="T8" y="T9"/>
                    </a:cxn>
                    <a:cxn ang="0">
                      <a:pos x="T10" y="T11"/>
                    </a:cxn>
                  </a:cxnLst>
                  <a:rect l="0" t="0" r="r" b="b"/>
                  <a:pathLst>
                    <a:path w="48" h="80">
                      <a:moveTo>
                        <a:pt x="8" y="0"/>
                      </a:moveTo>
                      <a:cubicBezTo>
                        <a:pt x="30" y="0"/>
                        <a:pt x="48" y="18"/>
                        <a:pt x="48" y="40"/>
                      </a:cubicBezTo>
                      <a:cubicBezTo>
                        <a:pt x="48" y="62"/>
                        <a:pt x="30" y="80"/>
                        <a:pt x="8" y="80"/>
                      </a:cubicBezTo>
                      <a:cubicBezTo>
                        <a:pt x="0" y="80"/>
                        <a:pt x="0" y="80"/>
                        <a:pt x="0" y="80"/>
                      </a:cubicBezTo>
                      <a:cubicBezTo>
                        <a:pt x="0" y="0"/>
                        <a:pt x="0" y="0"/>
                        <a:pt x="0" y="0"/>
                      </a:cubicBezTo>
                      <a:lnTo>
                        <a:pt x="8"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71" name="Freeform 151"/>
                <p:cNvSpPr>
                  <a:spLocks/>
                </p:cNvSpPr>
                <p:nvPr/>
              </p:nvSpPr>
              <p:spPr bwMode="auto">
                <a:xfrm>
                  <a:off x="8178887" y="5225123"/>
                  <a:ext cx="296449" cy="195307"/>
                </a:xfrm>
                <a:custGeom>
                  <a:avLst/>
                  <a:gdLst>
                    <a:gd name="T0" fmla="*/ 0 w 152"/>
                    <a:gd name="T1" fmla="*/ 100 h 100"/>
                    <a:gd name="T2" fmla="*/ 0 w 152"/>
                    <a:gd name="T3" fmla="*/ 64 h 100"/>
                    <a:gd name="T4" fmla="*/ 76 w 152"/>
                    <a:gd name="T5" fmla="*/ 0 h 100"/>
                    <a:gd name="T6" fmla="*/ 152 w 152"/>
                    <a:gd name="T7" fmla="*/ 64 h 100"/>
                    <a:gd name="T8" fmla="*/ 152 w 152"/>
                    <a:gd name="T9" fmla="*/ 88 h 100"/>
                  </a:gdLst>
                  <a:ahLst/>
                  <a:cxnLst>
                    <a:cxn ang="0">
                      <a:pos x="T0" y="T1"/>
                    </a:cxn>
                    <a:cxn ang="0">
                      <a:pos x="T2" y="T3"/>
                    </a:cxn>
                    <a:cxn ang="0">
                      <a:pos x="T4" y="T5"/>
                    </a:cxn>
                    <a:cxn ang="0">
                      <a:pos x="T6" y="T7"/>
                    </a:cxn>
                    <a:cxn ang="0">
                      <a:pos x="T8" y="T9"/>
                    </a:cxn>
                  </a:cxnLst>
                  <a:rect l="0" t="0" r="r" b="b"/>
                  <a:pathLst>
                    <a:path w="152" h="100">
                      <a:moveTo>
                        <a:pt x="0" y="100"/>
                      </a:moveTo>
                      <a:cubicBezTo>
                        <a:pt x="0" y="64"/>
                        <a:pt x="0" y="64"/>
                        <a:pt x="0" y="64"/>
                      </a:cubicBezTo>
                      <a:cubicBezTo>
                        <a:pt x="0" y="64"/>
                        <a:pt x="0" y="0"/>
                        <a:pt x="76" y="0"/>
                      </a:cubicBezTo>
                      <a:cubicBezTo>
                        <a:pt x="152" y="0"/>
                        <a:pt x="152" y="64"/>
                        <a:pt x="152" y="64"/>
                      </a:cubicBezTo>
                      <a:cubicBezTo>
                        <a:pt x="152" y="88"/>
                        <a:pt x="152" y="88"/>
                        <a:pt x="152" y="88"/>
                      </a:cubicBez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72" name="Freeform 152"/>
                <p:cNvSpPr>
                  <a:spLocks/>
                </p:cNvSpPr>
                <p:nvPr/>
              </p:nvSpPr>
              <p:spPr bwMode="auto">
                <a:xfrm>
                  <a:off x="8297466" y="5552959"/>
                  <a:ext cx="177870" cy="87192"/>
                </a:xfrm>
                <a:custGeom>
                  <a:avLst/>
                  <a:gdLst>
                    <a:gd name="T0" fmla="*/ 51 w 51"/>
                    <a:gd name="T1" fmla="*/ 0 h 25"/>
                    <a:gd name="T2" fmla="*/ 51 w 51"/>
                    <a:gd name="T3" fmla="*/ 11 h 25"/>
                    <a:gd name="T4" fmla="*/ 18 w 51"/>
                    <a:gd name="T5" fmla="*/ 25 h 25"/>
                    <a:gd name="T6" fmla="*/ 0 w 51"/>
                    <a:gd name="T7" fmla="*/ 25 h 25"/>
                    <a:gd name="T8" fmla="*/ 0 w 51"/>
                    <a:gd name="T9" fmla="*/ 16 h 25"/>
                    <a:gd name="T10" fmla="*/ 18 w 51"/>
                    <a:gd name="T11" fmla="*/ 16 h 25"/>
                    <a:gd name="T12" fmla="*/ 18 w 51"/>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51" y="0"/>
                      </a:moveTo>
                      <a:lnTo>
                        <a:pt x="51" y="11"/>
                      </a:lnTo>
                      <a:lnTo>
                        <a:pt x="18" y="25"/>
                      </a:lnTo>
                      <a:lnTo>
                        <a:pt x="0" y="25"/>
                      </a:lnTo>
                      <a:lnTo>
                        <a:pt x="0" y="16"/>
                      </a:lnTo>
                      <a:lnTo>
                        <a:pt x="18" y="16"/>
                      </a:lnTo>
                      <a:lnTo>
                        <a:pt x="18" y="22"/>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grpSp>
        </p:grpSp>
      </p:grpSp>
      <p:grpSp>
        <p:nvGrpSpPr>
          <p:cNvPr id="73" name="组合 72"/>
          <p:cNvGrpSpPr/>
          <p:nvPr/>
        </p:nvGrpSpPr>
        <p:grpSpPr>
          <a:xfrm>
            <a:off x="4256378" y="2996025"/>
            <a:ext cx="743802" cy="743802"/>
            <a:chOff x="4219188" y="2946110"/>
            <a:chExt cx="818182" cy="818182"/>
          </a:xfrm>
        </p:grpSpPr>
        <p:sp>
          <p:nvSpPr>
            <p:cNvPr id="74" name="矩形 73"/>
            <p:cNvSpPr/>
            <p:nvPr/>
          </p:nvSpPr>
          <p:spPr>
            <a:xfrm>
              <a:off x="4219188" y="294611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5" name="文本框 74"/>
            <p:cNvSpPr txBox="1"/>
            <p:nvPr/>
          </p:nvSpPr>
          <p:spPr>
            <a:xfrm>
              <a:off x="4232196" y="2954414"/>
              <a:ext cx="792162" cy="279308"/>
            </a:xfrm>
            <a:prstGeom prst="rect">
              <a:avLst/>
            </a:prstGeom>
            <a:noFill/>
          </p:spPr>
          <p:txBody>
            <a:bodyPr wrap="square" rtlCol="0">
              <a:spAutoFit/>
            </a:bodyPr>
            <a:lstStyle/>
            <a:p>
              <a:pPr algn="ctr"/>
              <a:r>
                <a:rPr lang="zh-CN" altLang="en-US" sz="1050" b="1" dirty="0">
                  <a:solidFill>
                    <a:srgbClr val="F2F2F2"/>
                  </a:solidFill>
                  <a:latin typeface="微软雅黑" panose="020B0503020204020204" pitchFamily="34" charset="-122"/>
                  <a:ea typeface="微软雅黑" panose="020B0503020204020204" pitchFamily="34" charset="-122"/>
                </a:rPr>
                <a:t>技术优势</a:t>
              </a:r>
            </a:p>
          </p:txBody>
        </p:sp>
        <p:grpSp>
          <p:nvGrpSpPr>
            <p:cNvPr id="76" name="组合 75"/>
            <p:cNvGrpSpPr/>
            <p:nvPr/>
          </p:nvGrpSpPr>
          <p:grpSpPr>
            <a:xfrm>
              <a:off x="4408820" y="3255326"/>
              <a:ext cx="438918" cy="438918"/>
              <a:chOff x="4693283" y="3290530"/>
              <a:chExt cx="482810" cy="482810"/>
            </a:xfrm>
          </p:grpSpPr>
          <p:sp>
            <p:nvSpPr>
              <p:cNvPr id="77" name="椭圆 76"/>
              <p:cNvSpPr/>
              <p:nvPr/>
            </p:nvSpPr>
            <p:spPr>
              <a:xfrm>
                <a:off x="4693283" y="329053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78" name="组合 77"/>
              <p:cNvGrpSpPr/>
              <p:nvPr/>
            </p:nvGrpSpPr>
            <p:grpSpPr>
              <a:xfrm>
                <a:off x="4822425" y="3418858"/>
                <a:ext cx="224526" cy="226154"/>
                <a:chOff x="9085668" y="5186760"/>
                <a:chExt cx="481292" cy="484781"/>
              </a:xfrm>
            </p:grpSpPr>
            <p:sp>
              <p:nvSpPr>
                <p:cNvPr id="79" name="Freeform 153"/>
                <p:cNvSpPr>
                  <a:spLocks/>
                </p:cNvSpPr>
                <p:nvPr/>
              </p:nvSpPr>
              <p:spPr bwMode="auto">
                <a:xfrm>
                  <a:off x="9085668" y="5186760"/>
                  <a:ext cx="209257" cy="209257"/>
                </a:xfrm>
                <a:custGeom>
                  <a:avLst/>
                  <a:gdLst>
                    <a:gd name="T0" fmla="*/ 29 w 60"/>
                    <a:gd name="T1" fmla="*/ 0 h 60"/>
                    <a:gd name="T2" fmla="*/ 0 w 60"/>
                    <a:gd name="T3" fmla="*/ 29 h 60"/>
                    <a:gd name="T4" fmla="*/ 31 w 60"/>
                    <a:gd name="T5" fmla="*/ 60 h 60"/>
                    <a:gd name="T6" fmla="*/ 60 w 60"/>
                    <a:gd name="T7" fmla="*/ 31 h 60"/>
                    <a:gd name="T8" fmla="*/ 29 w 60"/>
                    <a:gd name="T9" fmla="*/ 0 h 60"/>
                  </a:gdLst>
                  <a:ahLst/>
                  <a:cxnLst>
                    <a:cxn ang="0">
                      <a:pos x="T0" y="T1"/>
                    </a:cxn>
                    <a:cxn ang="0">
                      <a:pos x="T2" y="T3"/>
                    </a:cxn>
                    <a:cxn ang="0">
                      <a:pos x="T4" y="T5"/>
                    </a:cxn>
                    <a:cxn ang="0">
                      <a:pos x="T6" y="T7"/>
                    </a:cxn>
                    <a:cxn ang="0">
                      <a:pos x="T8" y="T9"/>
                    </a:cxn>
                  </a:cxnLst>
                  <a:rect l="0" t="0" r="r" b="b"/>
                  <a:pathLst>
                    <a:path w="60" h="60">
                      <a:moveTo>
                        <a:pt x="29" y="0"/>
                      </a:moveTo>
                      <a:lnTo>
                        <a:pt x="0" y="29"/>
                      </a:lnTo>
                      <a:lnTo>
                        <a:pt x="31" y="60"/>
                      </a:lnTo>
                      <a:lnTo>
                        <a:pt x="60" y="31"/>
                      </a:lnTo>
                      <a:lnTo>
                        <a:pt x="29"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80" name="Freeform 154"/>
                <p:cNvSpPr>
                  <a:spLocks/>
                </p:cNvSpPr>
                <p:nvPr/>
              </p:nvSpPr>
              <p:spPr bwMode="auto">
                <a:xfrm>
                  <a:off x="9162396" y="5263488"/>
                  <a:ext cx="404564" cy="408053"/>
                </a:xfrm>
                <a:custGeom>
                  <a:avLst/>
                  <a:gdLst>
                    <a:gd name="T0" fmla="*/ 47 w 116"/>
                    <a:gd name="T1" fmla="*/ 0 h 117"/>
                    <a:gd name="T2" fmla="*/ 0 w 116"/>
                    <a:gd name="T3" fmla="*/ 47 h 117"/>
                    <a:gd name="T4" fmla="*/ 69 w 116"/>
                    <a:gd name="T5" fmla="*/ 117 h 117"/>
                    <a:gd name="T6" fmla="*/ 116 w 116"/>
                    <a:gd name="T7" fmla="*/ 70 h 117"/>
                    <a:gd name="T8" fmla="*/ 47 w 116"/>
                    <a:gd name="T9" fmla="*/ 0 h 117"/>
                  </a:gdLst>
                  <a:ahLst/>
                  <a:cxnLst>
                    <a:cxn ang="0">
                      <a:pos x="T0" y="T1"/>
                    </a:cxn>
                    <a:cxn ang="0">
                      <a:pos x="T2" y="T3"/>
                    </a:cxn>
                    <a:cxn ang="0">
                      <a:pos x="T4" y="T5"/>
                    </a:cxn>
                    <a:cxn ang="0">
                      <a:pos x="T6" y="T7"/>
                    </a:cxn>
                    <a:cxn ang="0">
                      <a:pos x="T8" y="T9"/>
                    </a:cxn>
                  </a:cxnLst>
                  <a:rect l="0" t="0" r="r" b="b"/>
                  <a:pathLst>
                    <a:path w="116" h="117">
                      <a:moveTo>
                        <a:pt x="47" y="0"/>
                      </a:moveTo>
                      <a:lnTo>
                        <a:pt x="0" y="47"/>
                      </a:lnTo>
                      <a:lnTo>
                        <a:pt x="69" y="117"/>
                      </a:lnTo>
                      <a:lnTo>
                        <a:pt x="116" y="70"/>
                      </a:lnTo>
                      <a:lnTo>
                        <a:pt x="47"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81" name="Line 155"/>
                <p:cNvSpPr>
                  <a:spLocks noChangeShapeType="1"/>
                </p:cNvSpPr>
                <p:nvPr/>
              </p:nvSpPr>
              <p:spPr bwMode="auto">
                <a:xfrm>
                  <a:off x="9151421" y="5255406"/>
                  <a:ext cx="69752" cy="69752"/>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1200"/>
                </a:p>
              </p:txBody>
            </p:sp>
          </p:grpSp>
        </p:grpSp>
      </p:grpSp>
      <p:grpSp>
        <p:nvGrpSpPr>
          <p:cNvPr id="82" name="组合 81"/>
          <p:cNvGrpSpPr/>
          <p:nvPr/>
        </p:nvGrpSpPr>
        <p:grpSpPr>
          <a:xfrm>
            <a:off x="4256378" y="3974615"/>
            <a:ext cx="743802" cy="743802"/>
            <a:chOff x="4219188" y="3995484"/>
            <a:chExt cx="818182" cy="818182"/>
          </a:xfrm>
        </p:grpSpPr>
        <p:sp>
          <p:nvSpPr>
            <p:cNvPr id="83" name="矩形 82"/>
            <p:cNvSpPr/>
            <p:nvPr/>
          </p:nvSpPr>
          <p:spPr>
            <a:xfrm>
              <a:off x="4219188" y="3995484"/>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4" name="文本框 83"/>
            <p:cNvSpPr txBox="1"/>
            <p:nvPr/>
          </p:nvSpPr>
          <p:spPr>
            <a:xfrm>
              <a:off x="4232196" y="4003788"/>
              <a:ext cx="792162" cy="279308"/>
            </a:xfrm>
            <a:prstGeom prst="rect">
              <a:avLst/>
            </a:prstGeom>
            <a:noFill/>
          </p:spPr>
          <p:txBody>
            <a:bodyPr wrap="square" rtlCol="0">
              <a:spAutoFit/>
            </a:bodyPr>
            <a:lstStyle/>
            <a:p>
              <a:pPr algn="ctr"/>
              <a:r>
                <a:rPr lang="zh-CN" altLang="en-US" sz="1050" b="1" dirty="0">
                  <a:solidFill>
                    <a:srgbClr val="F2F2F2"/>
                  </a:solidFill>
                  <a:latin typeface="微软雅黑" panose="020B0503020204020204" pitchFamily="34" charset="-122"/>
                  <a:ea typeface="微软雅黑" panose="020B0503020204020204" pitchFamily="34" charset="-122"/>
                </a:rPr>
                <a:t>渠道优势</a:t>
              </a:r>
            </a:p>
          </p:txBody>
        </p:sp>
        <p:grpSp>
          <p:nvGrpSpPr>
            <p:cNvPr id="85" name="组合 84"/>
            <p:cNvGrpSpPr/>
            <p:nvPr/>
          </p:nvGrpSpPr>
          <p:grpSpPr>
            <a:xfrm>
              <a:off x="4408820" y="4304700"/>
              <a:ext cx="438918" cy="438918"/>
              <a:chOff x="4693283" y="4339904"/>
              <a:chExt cx="482810" cy="482810"/>
            </a:xfrm>
          </p:grpSpPr>
          <p:sp>
            <p:nvSpPr>
              <p:cNvPr id="86" name="椭圆 85"/>
              <p:cNvSpPr/>
              <p:nvPr/>
            </p:nvSpPr>
            <p:spPr>
              <a:xfrm>
                <a:off x="4693283" y="4339904"/>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87" name="组合 86"/>
              <p:cNvGrpSpPr/>
              <p:nvPr/>
            </p:nvGrpSpPr>
            <p:grpSpPr>
              <a:xfrm>
                <a:off x="4822425" y="4490197"/>
                <a:ext cx="224526" cy="182225"/>
                <a:chOff x="5092341" y="3237179"/>
                <a:chExt cx="481292" cy="390615"/>
              </a:xfrm>
            </p:grpSpPr>
            <p:sp>
              <p:nvSpPr>
                <p:cNvPr id="88" name="Oval 23"/>
                <p:cNvSpPr>
                  <a:spLocks noChangeArrowheads="1"/>
                </p:cNvSpPr>
                <p:nvPr/>
              </p:nvSpPr>
              <p:spPr bwMode="auto">
                <a:xfrm>
                  <a:off x="5301598" y="3299956"/>
                  <a:ext cx="62777" cy="62777"/>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89" name="Freeform 24"/>
                <p:cNvSpPr>
                  <a:spLocks/>
                </p:cNvSpPr>
                <p:nvPr/>
              </p:nvSpPr>
              <p:spPr bwMode="auto">
                <a:xfrm>
                  <a:off x="5231846" y="3237179"/>
                  <a:ext cx="202282" cy="310399"/>
                </a:xfrm>
                <a:custGeom>
                  <a:avLst/>
                  <a:gdLst>
                    <a:gd name="T0" fmla="*/ 104 w 104"/>
                    <a:gd name="T1" fmla="*/ 56 h 160"/>
                    <a:gd name="T2" fmla="*/ 52 w 104"/>
                    <a:gd name="T3" fmla="*/ 0 h 160"/>
                    <a:gd name="T4" fmla="*/ 0 w 104"/>
                    <a:gd name="T5" fmla="*/ 56 h 160"/>
                    <a:gd name="T6" fmla="*/ 52 w 104"/>
                    <a:gd name="T7" fmla="*/ 160 h 160"/>
                    <a:gd name="T8" fmla="*/ 104 w 104"/>
                    <a:gd name="T9" fmla="*/ 56 h 160"/>
                  </a:gdLst>
                  <a:ahLst/>
                  <a:cxnLst>
                    <a:cxn ang="0">
                      <a:pos x="T0" y="T1"/>
                    </a:cxn>
                    <a:cxn ang="0">
                      <a:pos x="T2" y="T3"/>
                    </a:cxn>
                    <a:cxn ang="0">
                      <a:pos x="T4" y="T5"/>
                    </a:cxn>
                    <a:cxn ang="0">
                      <a:pos x="T6" y="T7"/>
                    </a:cxn>
                    <a:cxn ang="0">
                      <a:pos x="T8" y="T9"/>
                    </a:cxn>
                  </a:cxnLst>
                  <a:rect l="0" t="0" r="r" b="b"/>
                  <a:pathLst>
                    <a:path w="104" h="160">
                      <a:moveTo>
                        <a:pt x="104" y="56"/>
                      </a:moveTo>
                      <a:cubicBezTo>
                        <a:pt x="104" y="25"/>
                        <a:pt x="81" y="0"/>
                        <a:pt x="52" y="0"/>
                      </a:cubicBezTo>
                      <a:cubicBezTo>
                        <a:pt x="23" y="0"/>
                        <a:pt x="0" y="25"/>
                        <a:pt x="0" y="56"/>
                      </a:cubicBezTo>
                      <a:cubicBezTo>
                        <a:pt x="0" y="96"/>
                        <a:pt x="52" y="160"/>
                        <a:pt x="52" y="160"/>
                      </a:cubicBezTo>
                      <a:cubicBezTo>
                        <a:pt x="52" y="160"/>
                        <a:pt x="104" y="96"/>
                        <a:pt x="104" y="56"/>
                      </a:cubicBez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sp>
              <p:nvSpPr>
                <p:cNvPr id="90" name="Freeform 25"/>
                <p:cNvSpPr>
                  <a:spLocks/>
                </p:cNvSpPr>
                <p:nvPr/>
              </p:nvSpPr>
              <p:spPr bwMode="auto">
                <a:xfrm>
                  <a:off x="5092341" y="3470850"/>
                  <a:ext cx="481292" cy="156944"/>
                </a:xfrm>
                <a:custGeom>
                  <a:avLst/>
                  <a:gdLst>
                    <a:gd name="T0" fmla="*/ 45 w 138"/>
                    <a:gd name="T1" fmla="*/ 0 h 45"/>
                    <a:gd name="T2" fmla="*/ 24 w 138"/>
                    <a:gd name="T3" fmla="*/ 0 h 45"/>
                    <a:gd name="T4" fmla="*/ 0 w 138"/>
                    <a:gd name="T5" fmla="*/ 45 h 45"/>
                    <a:gd name="T6" fmla="*/ 69 w 138"/>
                    <a:gd name="T7" fmla="*/ 45 h 45"/>
                    <a:gd name="T8" fmla="*/ 138 w 138"/>
                    <a:gd name="T9" fmla="*/ 45 h 45"/>
                    <a:gd name="T10" fmla="*/ 114 w 138"/>
                    <a:gd name="T11" fmla="*/ 0 h 45"/>
                    <a:gd name="T12" fmla="*/ 94 w 138"/>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8" h="45">
                      <a:moveTo>
                        <a:pt x="45" y="0"/>
                      </a:moveTo>
                      <a:lnTo>
                        <a:pt x="24" y="0"/>
                      </a:lnTo>
                      <a:lnTo>
                        <a:pt x="0" y="45"/>
                      </a:lnTo>
                      <a:lnTo>
                        <a:pt x="69" y="45"/>
                      </a:lnTo>
                      <a:lnTo>
                        <a:pt x="138" y="45"/>
                      </a:lnTo>
                      <a:lnTo>
                        <a:pt x="114" y="0"/>
                      </a:lnTo>
                      <a:lnTo>
                        <a:pt x="94" y="0"/>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p>
              </p:txBody>
            </p:sp>
          </p:grpSp>
        </p:grpSp>
      </p:grpSp>
      <p:sp>
        <p:nvSpPr>
          <p:cNvPr id="91" name="文本框 90"/>
          <p:cNvSpPr txBox="1"/>
          <p:nvPr/>
        </p:nvSpPr>
        <p:spPr>
          <a:xfrm>
            <a:off x="5043480" y="829778"/>
            <a:ext cx="3974281" cy="942933"/>
          </a:xfrm>
          <a:prstGeom prst="rect">
            <a:avLst/>
          </a:prstGeom>
          <a:noFill/>
        </p:spPr>
        <p:txBody>
          <a:bodyPr wrap="square" rtlCol="0" anchor="ctr">
            <a:noAutofit/>
          </a:bodyPr>
          <a:lstStyle/>
          <a:p>
            <a:pPr algn="just">
              <a:lnSpc>
                <a:spcPct val="130000"/>
              </a:lnSpc>
            </a:pPr>
            <a:r>
              <a:rPr lang="en-US" altLang="zh-CN" sz="800" dirty="0" smtClean="0">
                <a:latin typeface="微软雅黑" panose="020B0503020204020204" pitchFamily="34" charset="-122"/>
                <a:ea typeface="微软雅黑" panose="020B0503020204020204" pitchFamily="34" charset="-122"/>
              </a:rPr>
              <a:t>EC</a:t>
            </a:r>
            <a:r>
              <a:rPr lang="zh-CN" altLang="en-US" sz="800" dirty="0" smtClean="0">
                <a:latin typeface="微软雅黑" panose="020B0503020204020204" pitchFamily="34" charset="-122"/>
                <a:ea typeface="微软雅黑" panose="020B0503020204020204" pitchFamily="34" charset="-122"/>
              </a:rPr>
              <a:t>是一款</a:t>
            </a:r>
            <a:r>
              <a:rPr lang="en-US" altLang="zh-CN" sz="800" dirty="0" smtClean="0">
                <a:latin typeface="微软雅黑" panose="020B0503020204020204" pitchFamily="34" charset="-122"/>
                <a:ea typeface="微软雅黑" panose="020B0503020204020204" pitchFamily="34" charset="-122"/>
              </a:rPr>
              <a:t>SCRM</a:t>
            </a:r>
            <a:r>
              <a:rPr lang="zh-CN" altLang="en-US" sz="800" dirty="0">
                <a:latin typeface="微软雅黑" panose="020B0503020204020204" pitchFamily="34" charset="-122"/>
                <a:ea typeface="微软雅黑" panose="020B0503020204020204" pitchFamily="34" charset="-122"/>
              </a:rPr>
              <a:t>（</a:t>
            </a:r>
            <a:r>
              <a:rPr lang="zh-CN" altLang="en-US" sz="800" dirty="0" smtClean="0">
                <a:latin typeface="微软雅黑" panose="020B0503020204020204" pitchFamily="34" charset="-122"/>
                <a:ea typeface="微软雅黑" panose="020B0503020204020204" pitchFamily="34" charset="-122"/>
              </a:rPr>
              <a:t>社交</a:t>
            </a:r>
            <a:r>
              <a:rPr lang="zh-CN" altLang="en-US" sz="800" dirty="0">
                <a:latin typeface="微软雅黑" panose="020B0503020204020204" pitchFamily="34" charset="-122"/>
                <a:ea typeface="微软雅黑" panose="020B0503020204020204" pitchFamily="34" charset="-122"/>
              </a:rPr>
              <a:t>化客户关系</a:t>
            </a:r>
            <a:r>
              <a:rPr lang="zh-CN" altLang="en-US" sz="800" dirty="0" smtClean="0">
                <a:latin typeface="微软雅黑" panose="020B0503020204020204" pitchFamily="34" charset="-122"/>
                <a:ea typeface="微软雅黑" panose="020B0503020204020204" pitchFamily="34" charset="-122"/>
              </a:rPr>
              <a:t>管理系统</a:t>
            </a:r>
            <a:r>
              <a:rPr lang="zh-CN" altLang="en-US" sz="800" dirty="0">
                <a:latin typeface="微软雅黑" panose="020B0503020204020204" pitchFamily="34" charset="-122"/>
                <a:ea typeface="微软雅黑" panose="020B0503020204020204" pitchFamily="34" charset="-122"/>
              </a:rPr>
              <a:t>）</a:t>
            </a:r>
            <a:r>
              <a:rPr lang="zh-CN" altLang="en-US" sz="800" dirty="0" smtClean="0">
                <a:latin typeface="微软雅黑" panose="020B0503020204020204" pitchFamily="34" charset="-122"/>
                <a:ea typeface="微软雅黑" panose="020B0503020204020204" pitchFamily="34" charset="-122"/>
              </a:rPr>
              <a:t>以</a:t>
            </a:r>
            <a:r>
              <a:rPr lang="zh-CN" altLang="en-US" sz="800" dirty="0">
                <a:latin typeface="微软雅黑" panose="020B0503020204020204" pitchFamily="34" charset="-122"/>
                <a:ea typeface="微软雅黑" panose="020B0503020204020204" pitchFamily="34" charset="-122"/>
              </a:rPr>
              <a:t>“社交连接客户，智能转化商机</a:t>
            </a:r>
            <a:r>
              <a:rPr lang="zh-CN" altLang="en-US" sz="800" dirty="0" smtClean="0">
                <a:latin typeface="微软雅黑" panose="020B0503020204020204" pitchFamily="34" charset="-122"/>
                <a:ea typeface="微软雅黑" panose="020B0503020204020204" pitchFamily="34" charset="-122"/>
              </a:rPr>
              <a:t>”为产品理念，有</a:t>
            </a:r>
            <a:r>
              <a:rPr lang="en-US" altLang="zh-CN" sz="800" dirty="0" smtClean="0">
                <a:latin typeface="微软雅黑" panose="020B0503020204020204" pitchFamily="34" charset="-122"/>
                <a:ea typeface="微软雅黑" panose="020B0503020204020204" pitchFamily="34" charset="-122"/>
              </a:rPr>
              <a:t>Social</a:t>
            </a:r>
            <a:r>
              <a:rPr lang="zh-CN" altLang="en-US" sz="800" dirty="0" smtClean="0">
                <a:latin typeface="微软雅黑" panose="020B0503020204020204" pitchFamily="34" charset="-122"/>
                <a:ea typeface="微软雅黑" panose="020B0503020204020204" pitchFamily="34" charset="-122"/>
              </a:rPr>
              <a:t>（打通社交）、</a:t>
            </a:r>
            <a:r>
              <a:rPr lang="en-US" altLang="zh-CN" sz="800" dirty="0" smtClean="0">
                <a:latin typeface="微软雅黑" panose="020B0503020204020204" pitchFamily="34" charset="-122"/>
                <a:ea typeface="微软雅黑" panose="020B0503020204020204" pitchFamily="34" charset="-122"/>
              </a:rPr>
              <a:t>Smart</a:t>
            </a:r>
            <a:r>
              <a:rPr lang="zh-CN" altLang="en-US" sz="800" dirty="0" smtClean="0">
                <a:latin typeface="微软雅黑" panose="020B0503020204020204" pitchFamily="34" charset="-122"/>
                <a:ea typeface="微软雅黑" panose="020B0503020204020204" pitchFamily="34" charset="-122"/>
              </a:rPr>
              <a:t>（智能驱动）、</a:t>
            </a:r>
            <a:r>
              <a:rPr lang="en-US" altLang="zh-CN" sz="800" dirty="0" smtClean="0">
                <a:latin typeface="微软雅黑" panose="020B0503020204020204" pitchFamily="34" charset="-122"/>
                <a:ea typeface="微软雅黑" panose="020B0503020204020204" pitchFamily="34" charset="-122"/>
              </a:rPr>
              <a:t>Simple</a:t>
            </a:r>
            <a:r>
              <a:rPr lang="zh-CN" altLang="en-US" sz="800" dirty="0" smtClean="0">
                <a:latin typeface="微软雅黑" panose="020B0503020204020204" pitchFamily="34" charset="-122"/>
                <a:ea typeface="微软雅黑" panose="020B0503020204020204" pitchFamily="34" charset="-122"/>
              </a:rPr>
              <a:t>（简洁好用）三大优势：</a:t>
            </a:r>
            <a:endParaRPr lang="en-US" altLang="zh-CN" sz="800" dirty="0" smtClean="0">
              <a:latin typeface="微软雅黑" panose="020B0503020204020204" pitchFamily="34" charset="-122"/>
              <a:ea typeface="微软雅黑" panose="020B0503020204020204" pitchFamily="34" charset="-122"/>
            </a:endParaRPr>
          </a:p>
          <a:p>
            <a:pPr algn="just">
              <a:lnSpc>
                <a:spcPct val="130000"/>
              </a:lnSpc>
            </a:pPr>
            <a:r>
              <a:rPr lang="en-US" altLang="zh-CN" sz="800" dirty="0" smtClean="0">
                <a:latin typeface="微软雅黑" panose="020B0503020204020204" pitchFamily="34" charset="-122"/>
                <a:ea typeface="微软雅黑" panose="020B0503020204020204" pitchFamily="34" charset="-122"/>
              </a:rPr>
              <a:t>1</a:t>
            </a:r>
            <a:r>
              <a:rPr lang="en-US" altLang="zh-CN" sz="800" dirty="0">
                <a:latin typeface="微软雅黑" panose="020B0503020204020204" pitchFamily="34" charset="-122"/>
                <a:ea typeface="微软雅黑" panose="020B0503020204020204" pitchFamily="34" charset="-122"/>
              </a:rPr>
              <a:t>. </a:t>
            </a:r>
            <a:r>
              <a:rPr lang="en-US" altLang="zh-CN" sz="800" dirty="0" smtClean="0">
                <a:latin typeface="微软雅黑" panose="020B0503020204020204" pitchFamily="34" charset="-122"/>
                <a:ea typeface="微软雅黑" panose="020B0503020204020204" pitchFamily="34" charset="-122"/>
              </a:rPr>
              <a:t>Social</a:t>
            </a:r>
            <a:r>
              <a:rPr lang="zh-CN" altLang="en-US" sz="800" dirty="0">
                <a:latin typeface="微软雅黑" panose="020B0503020204020204" pitchFamily="34" charset="-122"/>
                <a:ea typeface="微软雅黑" panose="020B0503020204020204" pitchFamily="34" charset="-122"/>
              </a:rPr>
              <a:t>，通过社交化打通外部流程，帮助企业线上线下无缝连接商机与</a:t>
            </a:r>
            <a:r>
              <a:rPr lang="zh-CN" altLang="en-US" sz="800" dirty="0" smtClean="0">
                <a:latin typeface="微软雅黑" panose="020B0503020204020204" pitchFamily="34" charset="-122"/>
                <a:ea typeface="微软雅黑" panose="020B0503020204020204" pitchFamily="34" charset="-122"/>
              </a:rPr>
              <a:t>客户</a:t>
            </a:r>
            <a:endParaRPr lang="zh-CN" altLang="en-US" sz="800" dirty="0">
              <a:latin typeface="微软雅黑" panose="020B0503020204020204" pitchFamily="34" charset="-122"/>
              <a:ea typeface="微软雅黑" panose="020B0503020204020204" pitchFamily="34" charset="-122"/>
            </a:endParaRPr>
          </a:p>
          <a:p>
            <a:pPr algn="just">
              <a:lnSpc>
                <a:spcPct val="130000"/>
              </a:lnSpc>
            </a:pPr>
            <a:r>
              <a:rPr lang="en-US" altLang="zh-CN" sz="800" dirty="0" smtClean="0">
                <a:latin typeface="微软雅黑" panose="020B0503020204020204" pitchFamily="34" charset="-122"/>
                <a:ea typeface="微软雅黑" panose="020B0503020204020204" pitchFamily="34" charset="-122"/>
              </a:rPr>
              <a:t>2. Smart</a:t>
            </a:r>
            <a:r>
              <a:rPr lang="zh-CN" altLang="en-US" sz="800" dirty="0">
                <a:latin typeface="微软雅黑" panose="020B0503020204020204" pitchFamily="34" charset="-122"/>
                <a:ea typeface="微软雅黑" panose="020B0503020204020204" pitchFamily="34" charset="-122"/>
              </a:rPr>
              <a:t>，通过智能销售助理跟进服务客户，让智能化系统为人服务，提高销售</a:t>
            </a:r>
            <a:r>
              <a:rPr lang="zh-CN" altLang="en-US" sz="800" dirty="0" smtClean="0">
                <a:latin typeface="微软雅黑" panose="020B0503020204020204" pitchFamily="34" charset="-122"/>
                <a:ea typeface="微软雅黑" panose="020B0503020204020204" pitchFamily="34" charset="-122"/>
              </a:rPr>
              <a:t>力</a:t>
            </a:r>
            <a:endParaRPr lang="en-US" altLang="zh-CN" sz="800" dirty="0">
              <a:latin typeface="微软雅黑" panose="020B0503020204020204" pitchFamily="34" charset="-122"/>
              <a:ea typeface="微软雅黑" panose="020B0503020204020204" pitchFamily="34" charset="-122"/>
            </a:endParaRPr>
          </a:p>
          <a:p>
            <a:pPr algn="just">
              <a:lnSpc>
                <a:spcPct val="130000"/>
              </a:lnSpc>
            </a:pPr>
            <a:r>
              <a:rPr lang="en-US" altLang="zh-CN" sz="800" dirty="0" smtClean="0">
                <a:latin typeface="微软雅黑" panose="020B0503020204020204" pitchFamily="34" charset="-122"/>
                <a:ea typeface="微软雅黑" panose="020B0503020204020204" pitchFamily="34" charset="-122"/>
              </a:rPr>
              <a:t>3. Simple</a:t>
            </a:r>
            <a:r>
              <a:rPr lang="zh-CN" altLang="en-US" sz="800" dirty="0">
                <a:latin typeface="微软雅黑" panose="020B0503020204020204" pitchFamily="34" charset="-122"/>
                <a:ea typeface="微软雅黑" panose="020B0503020204020204" pitchFamily="34" charset="-122"/>
              </a:rPr>
              <a:t>，用数据驱动业务流程</a:t>
            </a:r>
            <a:r>
              <a:rPr lang="zh-CN" altLang="en-US" sz="800" dirty="0" smtClean="0">
                <a:latin typeface="微软雅黑" panose="020B0503020204020204" pitchFamily="34" charset="-122"/>
                <a:ea typeface="微软雅黑" panose="020B0503020204020204" pitchFamily="34" charset="-122"/>
              </a:rPr>
              <a:t>，为</a:t>
            </a:r>
            <a:r>
              <a:rPr lang="zh-CN" altLang="en-US" sz="800" dirty="0">
                <a:latin typeface="微软雅黑" panose="020B0503020204020204" pitchFamily="34" charset="-122"/>
                <a:ea typeface="微软雅黑" panose="020B0503020204020204" pitchFamily="34" charset="-122"/>
              </a:rPr>
              <a:t>员工赋能，也让管理更简单</a:t>
            </a:r>
            <a:r>
              <a:rPr lang="zh-CN" altLang="en-US" sz="800" dirty="0" smtClean="0">
                <a:latin typeface="微软雅黑" panose="020B0503020204020204" pitchFamily="34" charset="-122"/>
                <a:ea typeface="微软雅黑" panose="020B0503020204020204" pitchFamily="34" charset="-122"/>
              </a:rPr>
              <a:t>有效</a:t>
            </a:r>
            <a:endParaRPr lang="zh-CN" altLang="en-US" sz="800" dirty="0">
              <a:latin typeface="微软雅黑" panose="020B0503020204020204" pitchFamily="34" charset="-122"/>
              <a:ea typeface="微软雅黑" panose="020B0503020204020204" pitchFamily="34" charset="-122"/>
            </a:endParaRPr>
          </a:p>
        </p:txBody>
      </p:sp>
      <p:sp>
        <p:nvSpPr>
          <p:cNvPr id="92" name="文本框 91"/>
          <p:cNvSpPr txBox="1"/>
          <p:nvPr/>
        </p:nvSpPr>
        <p:spPr>
          <a:xfrm>
            <a:off x="5052879" y="1984673"/>
            <a:ext cx="3974281" cy="693712"/>
          </a:xfrm>
          <a:prstGeom prst="rect">
            <a:avLst/>
          </a:prstGeom>
          <a:noFill/>
        </p:spPr>
        <p:txBody>
          <a:bodyPr wrap="square" rtlCol="0" anchor="ctr">
            <a:noAutofit/>
          </a:bodyPr>
          <a:lstStyle/>
          <a:p>
            <a:pPr algn="just">
              <a:lnSpc>
                <a:spcPct val="130000"/>
              </a:lnSpc>
            </a:pPr>
            <a:r>
              <a:rPr lang="en-US" altLang="zh-CN" sz="800" dirty="0">
                <a:latin typeface="微软雅黑" panose="020B0503020204020204" pitchFamily="34" charset="-122"/>
                <a:ea typeface="微软雅黑" panose="020B0503020204020204" pitchFamily="34" charset="-122"/>
              </a:rPr>
              <a:t>1. </a:t>
            </a:r>
            <a:r>
              <a:rPr lang="zh-CN" altLang="en-US" sz="800" dirty="0">
                <a:latin typeface="微软雅黑" panose="020B0503020204020204" pitchFamily="34" charset="-122"/>
                <a:ea typeface="微软雅黑" panose="020B0503020204020204" pitchFamily="34" charset="-122"/>
              </a:rPr>
              <a:t>专属服务：提供专属客户经理一对一服务；</a:t>
            </a:r>
          </a:p>
          <a:p>
            <a:pPr algn="just">
              <a:lnSpc>
                <a:spcPct val="130000"/>
              </a:lnSpc>
            </a:pPr>
            <a:r>
              <a:rPr lang="en-US" altLang="zh-CN" sz="800" dirty="0">
                <a:latin typeface="微软雅黑" panose="020B0503020204020204" pitchFamily="34" charset="-122"/>
                <a:ea typeface="微软雅黑" panose="020B0503020204020204" pitchFamily="34" charset="-122"/>
              </a:rPr>
              <a:t>2. </a:t>
            </a:r>
            <a:r>
              <a:rPr lang="zh-CN" altLang="en-US" sz="800" dirty="0">
                <a:latin typeface="微软雅黑" panose="020B0503020204020204" pitchFamily="34" charset="-122"/>
                <a:ea typeface="微软雅黑" panose="020B0503020204020204" pitchFamily="34" charset="-122"/>
              </a:rPr>
              <a:t>实施服务</a:t>
            </a:r>
            <a:r>
              <a:rPr lang="zh-CN" altLang="en-US" sz="800" dirty="0" smtClean="0">
                <a:latin typeface="微软雅黑" panose="020B0503020204020204" pitchFamily="34" charset="-122"/>
                <a:ea typeface="微软雅黑" panose="020B0503020204020204" pitchFamily="34" charset="-122"/>
              </a:rPr>
              <a:t>：可由</a:t>
            </a:r>
            <a:r>
              <a:rPr lang="zh-CN" altLang="en-US" sz="800" dirty="0">
                <a:latin typeface="微软雅黑" panose="020B0503020204020204" pitchFamily="34" charset="-122"/>
                <a:ea typeface="微软雅黑" panose="020B0503020204020204" pitchFamily="34" charset="-122"/>
              </a:rPr>
              <a:t>六度人和提供的行业</a:t>
            </a:r>
            <a:r>
              <a:rPr lang="zh-CN" altLang="en-US" sz="800" dirty="0" smtClean="0">
                <a:latin typeface="微软雅黑" panose="020B0503020204020204" pitchFamily="34" charset="-122"/>
                <a:ea typeface="微软雅黑" panose="020B0503020204020204" pitchFamily="34" charset="-122"/>
              </a:rPr>
              <a:t>顾问的咨询与实施服务</a:t>
            </a:r>
            <a:endParaRPr lang="zh-CN" altLang="en-US" sz="800" dirty="0">
              <a:latin typeface="微软雅黑" panose="020B0503020204020204" pitchFamily="34" charset="-122"/>
              <a:ea typeface="微软雅黑" panose="020B0503020204020204" pitchFamily="34" charset="-122"/>
            </a:endParaRPr>
          </a:p>
          <a:p>
            <a:pPr algn="just">
              <a:lnSpc>
                <a:spcPct val="130000"/>
              </a:lnSpc>
            </a:pPr>
            <a:r>
              <a:rPr lang="en-US" altLang="zh-CN" sz="800" dirty="0" smtClean="0">
                <a:latin typeface="微软雅黑" panose="020B0503020204020204" pitchFamily="34" charset="-122"/>
                <a:ea typeface="微软雅黑" panose="020B0503020204020204" pitchFamily="34" charset="-122"/>
              </a:rPr>
              <a:t>3. </a:t>
            </a:r>
            <a:r>
              <a:rPr lang="zh-CN" altLang="en-US" sz="800" dirty="0">
                <a:latin typeface="微软雅黑" panose="020B0503020204020204" pitchFamily="34" charset="-122"/>
                <a:ea typeface="微软雅黑" panose="020B0503020204020204" pitchFamily="34" charset="-122"/>
              </a:rPr>
              <a:t>培训服务：管理员后台管理、典型场景应用辅导等多项培训服务；</a:t>
            </a:r>
          </a:p>
          <a:p>
            <a:pPr algn="just">
              <a:lnSpc>
                <a:spcPct val="130000"/>
              </a:lnSpc>
            </a:pPr>
            <a:r>
              <a:rPr lang="en-US" altLang="zh-CN" sz="800" dirty="0" smtClean="0">
                <a:latin typeface="微软雅黑" panose="020B0503020204020204" pitchFamily="34" charset="-122"/>
                <a:ea typeface="微软雅黑" panose="020B0503020204020204" pitchFamily="34" charset="-122"/>
              </a:rPr>
              <a:t>4. </a:t>
            </a:r>
            <a:r>
              <a:rPr lang="zh-CN" altLang="en-US" sz="800" dirty="0">
                <a:latin typeface="微软雅黑" panose="020B0503020204020204" pitchFamily="34" charset="-122"/>
                <a:ea typeface="微软雅黑" panose="020B0503020204020204" pitchFamily="34" charset="-122"/>
              </a:rPr>
              <a:t>客户成功：提供全程指导咨询服务，帮助客户的团队创造更大的价值；</a:t>
            </a:r>
          </a:p>
          <a:p>
            <a:pPr algn="just">
              <a:lnSpc>
                <a:spcPct val="130000"/>
              </a:lnSpc>
            </a:pPr>
            <a:r>
              <a:rPr lang="en-US" altLang="zh-CN" sz="800" dirty="0" smtClean="0">
                <a:latin typeface="微软雅黑" panose="020B0503020204020204" pitchFamily="34" charset="-122"/>
                <a:ea typeface="微软雅黑" panose="020B0503020204020204" pitchFamily="34" charset="-122"/>
              </a:rPr>
              <a:t>5. </a:t>
            </a:r>
            <a:r>
              <a:rPr lang="zh-CN" altLang="en-US" sz="800" dirty="0">
                <a:latin typeface="微软雅黑" panose="020B0503020204020204" pitchFamily="34" charset="-122"/>
                <a:ea typeface="微软雅黑" panose="020B0503020204020204" pitchFamily="34" charset="-122"/>
              </a:rPr>
              <a:t>技术支持：专属技术服务经理一对一服务；全天候快速响应。</a:t>
            </a:r>
          </a:p>
        </p:txBody>
      </p:sp>
      <p:sp>
        <p:nvSpPr>
          <p:cNvPr id="94" name="文本框 93"/>
          <p:cNvSpPr txBox="1"/>
          <p:nvPr/>
        </p:nvSpPr>
        <p:spPr>
          <a:xfrm>
            <a:off x="5052878" y="3991044"/>
            <a:ext cx="3974281" cy="693712"/>
          </a:xfrm>
          <a:prstGeom prst="rect">
            <a:avLst/>
          </a:prstGeom>
          <a:noFill/>
        </p:spPr>
        <p:txBody>
          <a:bodyPr wrap="square" rtlCol="0" anchor="ctr">
            <a:noAutofit/>
          </a:bodyPr>
          <a:lstStyle/>
          <a:p>
            <a:pPr algn="just">
              <a:lnSpc>
                <a:spcPct val="130000"/>
              </a:lnSpc>
            </a:pPr>
            <a:r>
              <a:rPr lang="en-US" altLang="zh-CN" sz="800" dirty="0">
                <a:latin typeface="微软雅黑" panose="020B0503020204020204" pitchFamily="34" charset="-122"/>
                <a:ea typeface="微软雅黑" panose="020B0503020204020204" pitchFamily="34" charset="-122"/>
              </a:rPr>
              <a:t>1. </a:t>
            </a:r>
            <a:r>
              <a:rPr lang="zh-CN" altLang="en-US" sz="800" dirty="0">
                <a:latin typeface="微软雅黑" panose="020B0503020204020204" pitchFamily="34" charset="-122"/>
                <a:ea typeface="微软雅黑" panose="020B0503020204020204" pitchFamily="34" charset="-122"/>
              </a:rPr>
              <a:t>全国超过</a:t>
            </a:r>
            <a:r>
              <a:rPr lang="en-US" altLang="zh-CN" sz="800" dirty="0">
                <a:latin typeface="微软雅黑" panose="020B0503020204020204" pitchFamily="34" charset="-122"/>
                <a:ea typeface="微软雅黑" panose="020B0503020204020204" pitchFamily="34" charset="-122"/>
              </a:rPr>
              <a:t>300</a:t>
            </a:r>
            <a:r>
              <a:rPr lang="zh-CN" altLang="en-US" sz="800" dirty="0">
                <a:latin typeface="微软雅黑" panose="020B0503020204020204" pitchFamily="34" charset="-122"/>
                <a:ea typeface="微软雅黑" panose="020B0503020204020204" pitchFamily="34" charset="-122"/>
              </a:rPr>
              <a:t>家合作伙伴，合作伙伴销售人员超过</a:t>
            </a:r>
            <a:r>
              <a:rPr lang="en-US" altLang="zh-CN" sz="800" dirty="0">
                <a:latin typeface="微软雅黑" panose="020B0503020204020204" pitchFamily="34" charset="-122"/>
                <a:ea typeface="微软雅黑" panose="020B0503020204020204" pitchFamily="34" charset="-122"/>
              </a:rPr>
              <a:t>1,000</a:t>
            </a:r>
            <a:r>
              <a:rPr lang="zh-CN" altLang="en-US" sz="800" dirty="0">
                <a:latin typeface="微软雅黑" panose="020B0503020204020204" pitchFamily="34" charset="-122"/>
                <a:ea typeface="微软雅黑" panose="020B0503020204020204" pitchFamily="34" charset="-122"/>
              </a:rPr>
              <a:t>人；</a:t>
            </a:r>
          </a:p>
          <a:p>
            <a:pPr algn="just">
              <a:lnSpc>
                <a:spcPct val="130000"/>
              </a:lnSpc>
            </a:pPr>
            <a:r>
              <a:rPr lang="en-US" altLang="zh-CN" sz="800" dirty="0">
                <a:latin typeface="微软雅黑" panose="020B0503020204020204" pitchFamily="34" charset="-122"/>
                <a:ea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rPr>
              <a:t> 完善的渠道管理团队，提供城市经理驻点、专业培训导师、</a:t>
            </a:r>
            <a:r>
              <a:rPr lang="en-US" altLang="zh-CN" sz="800" dirty="0">
                <a:latin typeface="微软雅黑" panose="020B0503020204020204" pitchFamily="34" charset="-122"/>
                <a:ea typeface="微软雅黑" panose="020B0503020204020204" pitchFamily="34" charset="-122"/>
              </a:rPr>
              <a:t>400</a:t>
            </a:r>
            <a:r>
              <a:rPr lang="zh-CN" altLang="en-US" sz="800" dirty="0">
                <a:latin typeface="微软雅黑" panose="020B0503020204020204" pitchFamily="34" charset="-122"/>
                <a:ea typeface="微软雅黑" panose="020B0503020204020204" pitchFamily="34" charset="-122"/>
              </a:rPr>
              <a:t>客服等销售支持；</a:t>
            </a:r>
          </a:p>
          <a:p>
            <a:pPr algn="just">
              <a:lnSpc>
                <a:spcPct val="130000"/>
              </a:lnSpc>
            </a:pPr>
            <a:r>
              <a:rPr lang="en-US" altLang="zh-CN" sz="800" dirty="0">
                <a:latin typeface="微软雅黑" panose="020B0503020204020204" pitchFamily="34" charset="-122"/>
                <a:ea typeface="微软雅黑" panose="020B0503020204020204" pitchFamily="34" charset="-122"/>
              </a:rPr>
              <a:t>3. </a:t>
            </a:r>
            <a:r>
              <a:rPr lang="zh-CN" altLang="en-US" sz="800" dirty="0">
                <a:latin typeface="微软雅黑" panose="020B0503020204020204" pitchFamily="34" charset="-122"/>
                <a:ea typeface="微软雅黑" panose="020B0503020204020204" pitchFamily="34" charset="-122"/>
              </a:rPr>
              <a:t>先进的管理理念，稳定的渠道政策，提供销售线索、市场活动、营销方案</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物料等市场支持。</a:t>
            </a:r>
          </a:p>
        </p:txBody>
      </p:sp>
      <p:sp>
        <p:nvSpPr>
          <p:cNvPr id="95" name="文本框 94"/>
          <p:cNvSpPr txBox="1"/>
          <p:nvPr/>
        </p:nvSpPr>
        <p:spPr>
          <a:xfrm>
            <a:off x="5052879" y="3021070"/>
            <a:ext cx="3974281" cy="693712"/>
          </a:xfrm>
          <a:prstGeom prst="rect">
            <a:avLst/>
          </a:prstGeom>
          <a:noFill/>
        </p:spPr>
        <p:txBody>
          <a:bodyPr wrap="square" rtlCol="0" anchor="ctr">
            <a:noAutofit/>
          </a:bodyPr>
          <a:lstStyle/>
          <a:p>
            <a:pPr algn="just">
              <a:lnSpc>
                <a:spcPct val="130000"/>
              </a:lnSpc>
            </a:pP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 拥有</a:t>
            </a:r>
            <a:r>
              <a:rPr lang="en-US" altLang="zh-CN" sz="800" dirty="0">
                <a:latin typeface="微软雅黑" panose="020B0503020204020204" pitchFamily="34" charset="-122"/>
                <a:ea typeface="微软雅黑" panose="020B0503020204020204" pitchFamily="34" charset="-122"/>
              </a:rPr>
              <a:t>27</a:t>
            </a:r>
            <a:r>
              <a:rPr lang="zh-CN" altLang="en-US" sz="800" dirty="0">
                <a:latin typeface="微软雅黑" panose="020B0503020204020204" pitchFamily="34" charset="-122"/>
                <a:ea typeface="微软雅黑" panose="020B0503020204020204" pitchFamily="34" charset="-122"/>
              </a:rPr>
              <a:t>项软件著作权，</a:t>
            </a:r>
            <a:r>
              <a:rPr lang="en-US" altLang="zh-CN" sz="800" dirty="0">
                <a:latin typeface="微软雅黑" panose="020B0503020204020204" pitchFamily="34" charset="-122"/>
                <a:ea typeface="微软雅黑" panose="020B0503020204020204" pitchFamily="34" charset="-122"/>
              </a:rPr>
              <a:t>3</a:t>
            </a:r>
            <a:r>
              <a:rPr lang="zh-CN" altLang="en-US" sz="800" dirty="0">
                <a:latin typeface="微软雅黑" panose="020B0503020204020204" pitchFamily="34" charset="-122"/>
                <a:ea typeface="微软雅黑" panose="020B0503020204020204" pitchFamily="34" charset="-122"/>
              </a:rPr>
              <a:t>项发明专利正在申请阶段；科技人员占企业总人数近</a:t>
            </a:r>
            <a:r>
              <a:rPr lang="en-US" altLang="zh-CN" sz="800" dirty="0">
                <a:latin typeface="微软雅黑" panose="020B0503020204020204" pitchFamily="34" charset="-122"/>
                <a:ea typeface="微软雅黑" panose="020B0503020204020204" pitchFamily="34" charset="-122"/>
              </a:rPr>
              <a:t>60%</a:t>
            </a:r>
            <a:r>
              <a:rPr lang="zh-CN" altLang="en-US" sz="800" dirty="0">
                <a:latin typeface="微软雅黑" panose="020B0503020204020204" pitchFamily="34" charset="-122"/>
                <a:ea typeface="微软雅黑" panose="020B0503020204020204" pitchFamily="34" charset="-122"/>
              </a:rPr>
              <a:t>；本科学历以上人员（含硕士、博士）占企业总人数</a:t>
            </a:r>
            <a:r>
              <a:rPr lang="en-US" altLang="zh-CN" sz="800" dirty="0">
                <a:latin typeface="微软雅黑" panose="020B0503020204020204" pitchFamily="34" charset="-122"/>
                <a:ea typeface="微软雅黑" panose="020B0503020204020204" pitchFamily="34" charset="-122"/>
              </a:rPr>
              <a:t>90%</a:t>
            </a:r>
            <a:r>
              <a:rPr lang="zh-CN" altLang="en-US" sz="800" dirty="0">
                <a:latin typeface="微软雅黑" panose="020B0503020204020204" pitchFamily="34" charset="-122"/>
                <a:ea typeface="微软雅黑" panose="020B0503020204020204" pitchFamily="34" charset="-122"/>
              </a:rPr>
              <a:t>以上；</a:t>
            </a:r>
          </a:p>
          <a:p>
            <a:pPr algn="just">
              <a:lnSpc>
                <a:spcPct val="130000"/>
              </a:lnSpc>
            </a:pPr>
            <a:r>
              <a:rPr lang="en-US" altLang="zh-CN" sz="800" dirty="0">
                <a:latin typeface="微软雅黑" panose="020B0503020204020204" pitchFamily="34" charset="-122"/>
                <a:ea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EC SCRM</a:t>
            </a:r>
            <a:r>
              <a:rPr lang="zh-CN" altLang="en-US" sz="800" dirty="0">
                <a:latin typeface="微软雅黑" panose="020B0503020204020204" pitchFamily="34" charset="-122"/>
                <a:ea typeface="微软雅黑" panose="020B0503020204020204" pitchFamily="34" charset="-122"/>
              </a:rPr>
              <a:t>率先通过企业级“亿级数据”承载和并发能力测试</a:t>
            </a:r>
            <a:r>
              <a:rPr lang="zh-CN" altLang="en-US" sz="800" dirty="0" smtClean="0">
                <a:latin typeface="微软雅黑" panose="020B0503020204020204" pitchFamily="34" charset="-122"/>
                <a:ea typeface="微软雅黑" panose="020B0503020204020204" pitchFamily="34" charset="-122"/>
              </a:rPr>
              <a:t>，能确保</a:t>
            </a:r>
            <a:r>
              <a:rPr lang="zh-CN" altLang="en-US" sz="800" dirty="0">
                <a:latin typeface="微软雅黑" panose="020B0503020204020204" pitchFamily="34" charset="-122"/>
                <a:ea typeface="微软雅黑" panose="020B0503020204020204" pitchFamily="34" charset="-122"/>
              </a:rPr>
              <a:t>企业业务的连续性和数据的</a:t>
            </a:r>
            <a:r>
              <a:rPr lang="zh-CN" altLang="en-US" sz="800" dirty="0" smtClean="0">
                <a:latin typeface="微软雅黑" panose="020B0503020204020204" pitchFamily="34" charset="-122"/>
                <a:ea typeface="微软雅黑" panose="020B0503020204020204" pitchFamily="34" charset="-122"/>
              </a:rPr>
              <a:t>可靠性；</a:t>
            </a:r>
            <a:endParaRPr lang="zh-CN" altLang="en-US" sz="800" dirty="0">
              <a:latin typeface="微软雅黑" panose="020B0503020204020204" pitchFamily="34" charset="-122"/>
              <a:ea typeface="微软雅黑" panose="020B0503020204020204" pitchFamily="34" charset="-122"/>
            </a:endParaRPr>
          </a:p>
          <a:p>
            <a:pPr algn="just">
              <a:lnSpc>
                <a:spcPct val="130000"/>
              </a:lnSpc>
            </a:pPr>
            <a:r>
              <a:rPr lang="en-US" altLang="zh-CN" sz="800" dirty="0">
                <a:latin typeface="微软雅黑" panose="020B0503020204020204" pitchFamily="34" charset="-122"/>
                <a:ea typeface="微软雅黑" panose="020B0503020204020204" pitchFamily="34" charset="-122"/>
              </a:rPr>
              <a:t>3. </a:t>
            </a:r>
            <a:r>
              <a:rPr lang="zh-CN" altLang="en-US" sz="800" dirty="0">
                <a:latin typeface="微软雅黑" panose="020B0503020204020204" pitchFamily="34" charset="-122"/>
                <a:ea typeface="微软雅黑" panose="020B0503020204020204" pitchFamily="34" charset="-122"/>
              </a:rPr>
              <a:t>技术与产品近几年连续</a:t>
            </a:r>
            <a:r>
              <a:rPr lang="zh-CN" altLang="en-US" sz="800" dirty="0" smtClean="0">
                <a:latin typeface="微软雅黑" panose="020B0503020204020204" pitchFamily="34" charset="-122"/>
                <a:ea typeface="微软雅黑" panose="020B0503020204020204" pitchFamily="34" charset="-122"/>
              </a:rPr>
              <a:t>获得业内</a:t>
            </a:r>
            <a:r>
              <a:rPr lang="zh-CN" altLang="en-US" sz="800" dirty="0">
                <a:latin typeface="微软雅黑" panose="020B0503020204020204" pitchFamily="34" charset="-122"/>
                <a:ea typeface="微软雅黑" panose="020B0503020204020204" pitchFamily="34" charset="-122"/>
              </a:rPr>
              <a:t>多项大奖。</a:t>
            </a:r>
          </a:p>
        </p:txBody>
      </p:sp>
    </p:spTree>
    <p:extLst>
      <p:ext uri="{BB962C8B-B14F-4D97-AF65-F5344CB8AC3E}">
        <p14:creationId xmlns:p14="http://schemas.microsoft.com/office/powerpoint/2010/main" val="3836089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518836" y="3824924"/>
            <a:ext cx="905295" cy="905295"/>
            <a:chOff x="3407571" y="2980656"/>
            <a:chExt cx="995824" cy="995824"/>
          </a:xfrm>
        </p:grpSpPr>
        <p:sp>
          <p:nvSpPr>
            <p:cNvPr id="35" name="椭圆 34"/>
            <p:cNvSpPr/>
            <p:nvPr/>
          </p:nvSpPr>
          <p:spPr>
            <a:xfrm>
              <a:off x="3407571" y="2980656"/>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cloud-computing_348164"/>
            <p:cNvSpPr>
              <a:spLocks noChangeAspect="1"/>
            </p:cNvSpPr>
            <p:nvPr/>
          </p:nvSpPr>
          <p:spPr bwMode="auto">
            <a:xfrm>
              <a:off x="3628354" y="3201825"/>
              <a:ext cx="554259" cy="553486"/>
            </a:xfrm>
            <a:custGeom>
              <a:avLst/>
              <a:gdLst>
                <a:gd name="connsiteX0" fmla="*/ 290568 w 606933"/>
                <a:gd name="connsiteY0" fmla="*/ 453254 h 606087"/>
                <a:gd name="connsiteX1" fmla="*/ 202356 w 606933"/>
                <a:gd name="connsiteY1" fmla="*/ 490861 h 606087"/>
                <a:gd name="connsiteX2" fmla="*/ 202356 w 606933"/>
                <a:gd name="connsiteY2" fmla="*/ 558573 h 606087"/>
                <a:gd name="connsiteX3" fmla="*/ 476526 w 606933"/>
                <a:gd name="connsiteY3" fmla="*/ 286379 h 606087"/>
                <a:gd name="connsiteX4" fmla="*/ 491068 w 606933"/>
                <a:gd name="connsiteY4" fmla="*/ 289842 h 606087"/>
                <a:gd name="connsiteX5" fmla="*/ 491935 w 606933"/>
                <a:gd name="connsiteY5" fmla="*/ 304942 h 606087"/>
                <a:gd name="connsiteX6" fmla="*/ 326585 w 606933"/>
                <a:gd name="connsiteY6" fmla="*/ 559439 h 606087"/>
                <a:gd name="connsiteX7" fmla="*/ 315992 w 606933"/>
                <a:gd name="connsiteY7" fmla="*/ 565114 h 606087"/>
                <a:gd name="connsiteX8" fmla="*/ 309732 w 606933"/>
                <a:gd name="connsiteY8" fmla="*/ 563479 h 606087"/>
                <a:gd name="connsiteX9" fmla="*/ 256670 w 606933"/>
                <a:gd name="connsiteY9" fmla="*/ 533181 h 606087"/>
                <a:gd name="connsiteX10" fmla="*/ 199370 w 606933"/>
                <a:gd name="connsiteY10" fmla="*/ 601470 h 606087"/>
                <a:gd name="connsiteX11" fmla="*/ 189644 w 606933"/>
                <a:gd name="connsiteY11" fmla="*/ 606087 h 606087"/>
                <a:gd name="connsiteX12" fmla="*/ 185407 w 606933"/>
                <a:gd name="connsiteY12" fmla="*/ 605318 h 606087"/>
                <a:gd name="connsiteX13" fmla="*/ 177028 w 606933"/>
                <a:gd name="connsiteY13" fmla="*/ 593391 h 606087"/>
                <a:gd name="connsiteX14" fmla="*/ 177028 w 606933"/>
                <a:gd name="connsiteY14" fmla="*/ 489611 h 606087"/>
                <a:gd name="connsiteX15" fmla="*/ 119729 w 606933"/>
                <a:gd name="connsiteY15" fmla="*/ 454024 h 606087"/>
                <a:gd name="connsiteX16" fmla="*/ 113854 w 606933"/>
                <a:gd name="connsiteY16" fmla="*/ 442290 h 606087"/>
                <a:gd name="connsiteX17" fmla="*/ 121655 w 606933"/>
                <a:gd name="connsiteY17" fmla="*/ 431710 h 606087"/>
                <a:gd name="connsiteX18" fmla="*/ 380417 w 606933"/>
                <a:gd name="connsiteY18" fmla="*/ 0 h 606087"/>
                <a:gd name="connsiteX19" fmla="*/ 381573 w 606933"/>
                <a:gd name="connsiteY19" fmla="*/ 0 h 606087"/>
                <a:gd name="connsiteX20" fmla="*/ 527383 w 606933"/>
                <a:gd name="connsiteY20" fmla="*/ 140893 h 606087"/>
                <a:gd name="connsiteX21" fmla="*/ 520834 w 606933"/>
                <a:gd name="connsiteY21" fmla="*/ 194845 h 606087"/>
                <a:gd name="connsiteX22" fmla="*/ 606933 w 606933"/>
                <a:gd name="connsiteY22" fmla="*/ 306598 h 606087"/>
                <a:gd name="connsiteX23" fmla="*/ 493097 w 606933"/>
                <a:gd name="connsiteY23" fmla="*/ 416619 h 606087"/>
                <a:gd name="connsiteX24" fmla="*/ 449470 w 606933"/>
                <a:gd name="connsiteY24" fmla="*/ 416619 h 606087"/>
                <a:gd name="connsiteX25" fmla="*/ 513129 w 606933"/>
                <a:gd name="connsiteY25" fmla="*/ 318619 h 606087"/>
                <a:gd name="connsiteX26" fmla="*/ 510529 w 606933"/>
                <a:gd name="connsiteY26" fmla="*/ 273803 h 606087"/>
                <a:gd name="connsiteX27" fmla="*/ 481348 w 606933"/>
                <a:gd name="connsiteY27" fmla="*/ 260146 h 606087"/>
                <a:gd name="connsiteX28" fmla="*/ 466901 w 606933"/>
                <a:gd name="connsiteY28" fmla="*/ 262935 h 606087"/>
                <a:gd name="connsiteX29" fmla="*/ 112006 w 606933"/>
                <a:gd name="connsiteY29" fmla="*/ 408252 h 606087"/>
                <a:gd name="connsiteX30" fmla="*/ 100353 w 606933"/>
                <a:gd name="connsiteY30" fmla="*/ 415946 h 606087"/>
                <a:gd name="connsiteX31" fmla="*/ 0 w 606933"/>
                <a:gd name="connsiteY31" fmla="*/ 306598 h 606087"/>
                <a:gd name="connsiteX32" fmla="*/ 63949 w 606933"/>
                <a:gd name="connsiteY32" fmla="*/ 203020 h 606087"/>
                <a:gd name="connsiteX33" fmla="*/ 68764 w 606933"/>
                <a:gd name="connsiteY33" fmla="*/ 146567 h 606087"/>
                <a:gd name="connsiteX34" fmla="*/ 162087 w 606933"/>
                <a:gd name="connsiteY34" fmla="*/ 71552 h 606087"/>
                <a:gd name="connsiteX35" fmla="*/ 242985 w 606933"/>
                <a:gd name="connsiteY35" fmla="*/ 96365 h 606087"/>
                <a:gd name="connsiteX36" fmla="*/ 380417 w 606933"/>
                <a:gd name="connsiteY3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933" h="606087">
                  <a:moveTo>
                    <a:pt x="290568" y="453254"/>
                  </a:moveTo>
                  <a:lnTo>
                    <a:pt x="202356" y="490861"/>
                  </a:lnTo>
                  <a:lnTo>
                    <a:pt x="202356" y="558573"/>
                  </a:lnTo>
                  <a:close/>
                  <a:moveTo>
                    <a:pt x="476526" y="286379"/>
                  </a:moveTo>
                  <a:cubicBezTo>
                    <a:pt x="481630" y="284167"/>
                    <a:pt x="487505" y="285706"/>
                    <a:pt x="491068" y="289842"/>
                  </a:cubicBezTo>
                  <a:cubicBezTo>
                    <a:pt x="494631" y="294170"/>
                    <a:pt x="495016" y="300229"/>
                    <a:pt x="491935" y="304942"/>
                  </a:cubicBezTo>
                  <a:lnTo>
                    <a:pt x="326585" y="559439"/>
                  </a:lnTo>
                  <a:cubicBezTo>
                    <a:pt x="324177" y="563094"/>
                    <a:pt x="320133" y="565114"/>
                    <a:pt x="315992" y="565114"/>
                  </a:cubicBezTo>
                  <a:cubicBezTo>
                    <a:pt x="313873" y="565114"/>
                    <a:pt x="311658" y="564633"/>
                    <a:pt x="309732" y="563479"/>
                  </a:cubicBezTo>
                  <a:lnTo>
                    <a:pt x="256670" y="533181"/>
                  </a:lnTo>
                  <a:lnTo>
                    <a:pt x="199370" y="601470"/>
                  </a:lnTo>
                  <a:cubicBezTo>
                    <a:pt x="196866" y="604452"/>
                    <a:pt x="193303" y="606087"/>
                    <a:pt x="189644" y="606087"/>
                  </a:cubicBezTo>
                  <a:cubicBezTo>
                    <a:pt x="188296" y="606087"/>
                    <a:pt x="186755" y="605799"/>
                    <a:pt x="185407" y="605318"/>
                  </a:cubicBezTo>
                  <a:cubicBezTo>
                    <a:pt x="180303" y="603394"/>
                    <a:pt x="177028" y="598777"/>
                    <a:pt x="177028" y="593391"/>
                  </a:cubicBezTo>
                  <a:lnTo>
                    <a:pt x="177028" y="489611"/>
                  </a:lnTo>
                  <a:lnTo>
                    <a:pt x="119729" y="454024"/>
                  </a:lnTo>
                  <a:cubicBezTo>
                    <a:pt x="115684" y="451523"/>
                    <a:pt x="113469" y="447003"/>
                    <a:pt x="113854" y="442290"/>
                  </a:cubicBezTo>
                  <a:cubicBezTo>
                    <a:pt x="114336" y="437481"/>
                    <a:pt x="117225" y="433441"/>
                    <a:pt x="121655" y="431710"/>
                  </a:cubicBezTo>
                  <a:close/>
                  <a:moveTo>
                    <a:pt x="380417" y="0"/>
                  </a:moveTo>
                  <a:lnTo>
                    <a:pt x="381573" y="0"/>
                  </a:lnTo>
                  <a:cubicBezTo>
                    <a:pt x="457463" y="673"/>
                    <a:pt x="522856" y="63762"/>
                    <a:pt x="527383" y="140893"/>
                  </a:cubicBezTo>
                  <a:cubicBezTo>
                    <a:pt x="528346" y="159358"/>
                    <a:pt x="526227" y="177438"/>
                    <a:pt x="520834" y="194845"/>
                  </a:cubicBezTo>
                  <a:cubicBezTo>
                    <a:pt x="570818" y="207059"/>
                    <a:pt x="606933" y="252549"/>
                    <a:pt x="606933" y="306598"/>
                  </a:cubicBezTo>
                  <a:cubicBezTo>
                    <a:pt x="606933" y="370360"/>
                    <a:pt x="558972" y="416619"/>
                    <a:pt x="493097" y="416619"/>
                  </a:cubicBezTo>
                  <a:lnTo>
                    <a:pt x="449470" y="416619"/>
                  </a:lnTo>
                  <a:lnTo>
                    <a:pt x="513129" y="318619"/>
                  </a:lnTo>
                  <a:cubicBezTo>
                    <a:pt x="522279" y="304674"/>
                    <a:pt x="521123" y="286594"/>
                    <a:pt x="510529" y="273803"/>
                  </a:cubicBezTo>
                  <a:cubicBezTo>
                    <a:pt x="503306" y="265147"/>
                    <a:pt x="492616" y="260146"/>
                    <a:pt x="481348" y="260146"/>
                  </a:cubicBezTo>
                  <a:cubicBezTo>
                    <a:pt x="476340" y="260146"/>
                    <a:pt x="471620" y="261012"/>
                    <a:pt x="466901" y="262935"/>
                  </a:cubicBezTo>
                  <a:lnTo>
                    <a:pt x="112006" y="408252"/>
                  </a:lnTo>
                  <a:cubicBezTo>
                    <a:pt x="107576" y="410079"/>
                    <a:pt x="103628" y="412772"/>
                    <a:pt x="100353" y="415946"/>
                  </a:cubicBezTo>
                  <a:cubicBezTo>
                    <a:pt x="41509" y="410079"/>
                    <a:pt x="0" y="365840"/>
                    <a:pt x="0" y="306598"/>
                  </a:cubicBezTo>
                  <a:cubicBezTo>
                    <a:pt x="0" y="262358"/>
                    <a:pt x="25329" y="222062"/>
                    <a:pt x="63949" y="203020"/>
                  </a:cubicBezTo>
                  <a:cubicBezTo>
                    <a:pt x="60578" y="183978"/>
                    <a:pt x="62215" y="165032"/>
                    <a:pt x="68764" y="146567"/>
                  </a:cubicBezTo>
                  <a:cubicBezTo>
                    <a:pt x="83499" y="105213"/>
                    <a:pt x="120000" y="75784"/>
                    <a:pt x="162087" y="71552"/>
                  </a:cubicBezTo>
                  <a:cubicBezTo>
                    <a:pt x="191653" y="68571"/>
                    <a:pt x="220546" y="77804"/>
                    <a:pt x="242985" y="96365"/>
                  </a:cubicBezTo>
                  <a:cubicBezTo>
                    <a:pt x="264558" y="39238"/>
                    <a:pt x="319165" y="0"/>
                    <a:pt x="380417" y="0"/>
                  </a:cubicBezTo>
                  <a:close/>
                </a:path>
              </a:pathLst>
            </a:custGeom>
            <a:solidFill>
              <a:srgbClr val="F2F2F2">
                <a:alpha val="60000"/>
              </a:srgbClr>
            </a:solidFill>
            <a:ln>
              <a:noFill/>
            </a:ln>
          </p:spPr>
        </p:sp>
      </p:grpSp>
      <p:grpSp>
        <p:nvGrpSpPr>
          <p:cNvPr id="37" name="组合 36"/>
          <p:cNvGrpSpPr/>
          <p:nvPr/>
        </p:nvGrpSpPr>
        <p:grpSpPr>
          <a:xfrm>
            <a:off x="2518836" y="2246217"/>
            <a:ext cx="905295" cy="905295"/>
            <a:chOff x="944595" y="3062185"/>
            <a:chExt cx="995824" cy="995824"/>
          </a:xfrm>
        </p:grpSpPr>
        <p:sp>
          <p:nvSpPr>
            <p:cNvPr id="38" name="椭圆 37"/>
            <p:cNvSpPr/>
            <p:nvPr/>
          </p:nvSpPr>
          <p:spPr>
            <a:xfrm>
              <a:off x="944595" y="3062185"/>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broken-heart_13907"/>
            <p:cNvSpPr>
              <a:spLocks noChangeAspect="1"/>
            </p:cNvSpPr>
            <p:nvPr/>
          </p:nvSpPr>
          <p:spPr bwMode="auto">
            <a:xfrm>
              <a:off x="1137665" y="3343950"/>
              <a:ext cx="609685" cy="432294"/>
            </a:xfrm>
            <a:custGeom>
              <a:avLst/>
              <a:gdLst>
                <a:gd name="connsiteX0" fmla="*/ 93900 w 594760"/>
                <a:gd name="connsiteY0" fmla="*/ 17338 h 421712"/>
                <a:gd name="connsiteX1" fmla="*/ 184334 w 594760"/>
                <a:gd name="connsiteY1" fmla="*/ 52406 h 421712"/>
                <a:gd name="connsiteX2" fmla="*/ 251655 w 594760"/>
                <a:gd name="connsiteY2" fmla="*/ 150028 h 421712"/>
                <a:gd name="connsiteX3" fmla="*/ 291310 w 594760"/>
                <a:gd name="connsiteY3" fmla="*/ 182262 h 421712"/>
                <a:gd name="connsiteX4" fmla="*/ 230444 w 594760"/>
                <a:gd name="connsiteY4" fmla="*/ 273437 h 421712"/>
                <a:gd name="connsiteX5" fmla="*/ 299610 w 594760"/>
                <a:gd name="connsiteY5" fmla="*/ 298303 h 421712"/>
                <a:gd name="connsiteX6" fmla="*/ 265488 w 594760"/>
                <a:gd name="connsiteY6" fmla="*/ 421712 h 421712"/>
                <a:gd name="connsiteX7" fmla="*/ 23869 w 594760"/>
                <a:gd name="connsiteY7" fmla="*/ 220022 h 421712"/>
                <a:gd name="connsiteX8" fmla="*/ 93900 w 594760"/>
                <a:gd name="connsiteY8" fmla="*/ 17338 h 421712"/>
                <a:gd name="connsiteX9" fmla="*/ 500820 w 594760"/>
                <a:gd name="connsiteY9" fmla="*/ 269 h 421712"/>
                <a:gd name="connsiteX10" fmla="*/ 570881 w 594760"/>
                <a:gd name="connsiteY10" fmla="*/ 202564 h 421712"/>
                <a:gd name="connsiteX11" fmla="*/ 329158 w 594760"/>
                <a:gd name="connsiteY11" fmla="*/ 404254 h 421712"/>
                <a:gd name="connsiteX12" fmla="*/ 377134 w 594760"/>
                <a:gd name="connsiteY12" fmla="*/ 285450 h 421712"/>
                <a:gd name="connsiteX13" fmla="*/ 310706 w 594760"/>
                <a:gd name="connsiteY13" fmla="*/ 253216 h 421712"/>
                <a:gd name="connsiteX14" fmla="*/ 381747 w 594760"/>
                <a:gd name="connsiteY14" fmla="*/ 169409 h 421712"/>
                <a:gd name="connsiteX15" fmla="*/ 342997 w 594760"/>
                <a:gd name="connsiteY15" fmla="*/ 133491 h 421712"/>
                <a:gd name="connsiteX16" fmla="*/ 410347 w 594760"/>
                <a:gd name="connsiteY16" fmla="*/ 35869 h 421712"/>
                <a:gd name="connsiteX17" fmla="*/ 500820 w 594760"/>
                <a:gd name="connsiteY17" fmla="*/ 269 h 4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760" h="421712">
                  <a:moveTo>
                    <a:pt x="93900" y="17338"/>
                  </a:moveTo>
                  <a:cubicBezTo>
                    <a:pt x="120701" y="15108"/>
                    <a:pt x="151595" y="25008"/>
                    <a:pt x="184334" y="52406"/>
                  </a:cubicBezTo>
                  <a:cubicBezTo>
                    <a:pt x="211078" y="75431"/>
                    <a:pt x="251655" y="150028"/>
                    <a:pt x="251655" y="150028"/>
                  </a:cubicBezTo>
                  <a:lnTo>
                    <a:pt x="291310" y="182262"/>
                  </a:lnTo>
                  <a:lnTo>
                    <a:pt x="230444" y="273437"/>
                  </a:lnTo>
                  <a:lnTo>
                    <a:pt x="299610" y="298303"/>
                  </a:lnTo>
                  <a:lnTo>
                    <a:pt x="265488" y="421712"/>
                  </a:lnTo>
                  <a:cubicBezTo>
                    <a:pt x="265488" y="421712"/>
                    <a:pt x="98568" y="330537"/>
                    <a:pt x="23869" y="220022"/>
                  </a:cubicBezTo>
                  <a:cubicBezTo>
                    <a:pt x="-30080" y="139898"/>
                    <a:pt x="13495" y="24029"/>
                    <a:pt x="93900" y="17338"/>
                  </a:cubicBezTo>
                  <a:close/>
                  <a:moveTo>
                    <a:pt x="500820" y="269"/>
                  </a:moveTo>
                  <a:cubicBezTo>
                    <a:pt x="581260" y="6571"/>
                    <a:pt x="624853" y="122440"/>
                    <a:pt x="570881" y="202564"/>
                  </a:cubicBezTo>
                  <a:cubicBezTo>
                    <a:pt x="496150" y="313079"/>
                    <a:pt x="329158" y="404254"/>
                    <a:pt x="329158" y="404254"/>
                  </a:cubicBezTo>
                  <a:lnTo>
                    <a:pt x="377134" y="285450"/>
                  </a:lnTo>
                  <a:lnTo>
                    <a:pt x="310706" y="253216"/>
                  </a:lnTo>
                  <a:lnTo>
                    <a:pt x="381747" y="169409"/>
                  </a:lnTo>
                  <a:lnTo>
                    <a:pt x="342997" y="133491"/>
                  </a:lnTo>
                  <a:cubicBezTo>
                    <a:pt x="342997" y="133491"/>
                    <a:pt x="383592" y="57973"/>
                    <a:pt x="410347" y="35869"/>
                  </a:cubicBezTo>
                  <a:cubicBezTo>
                    <a:pt x="443100" y="8241"/>
                    <a:pt x="474007" y="-1832"/>
                    <a:pt x="500820" y="269"/>
                  </a:cubicBezTo>
                  <a:close/>
                </a:path>
              </a:pathLst>
            </a:custGeom>
            <a:solidFill>
              <a:srgbClr val="F2F2F2">
                <a:alpha val="60000"/>
              </a:srgbClr>
            </a:solidFill>
            <a:ln>
              <a:noFill/>
            </a:ln>
          </p:spPr>
        </p:sp>
      </p:grpSp>
      <p:sp>
        <p:nvSpPr>
          <p:cNvPr id="2" name="矩形 1"/>
          <p:cNvSpPr/>
          <p:nvPr/>
        </p:nvSpPr>
        <p:spPr>
          <a:xfrm>
            <a:off x="902970" y="2151924"/>
            <a:ext cx="4069080" cy="1131079"/>
          </a:xfrm>
          <a:prstGeom prst="rect">
            <a:avLst/>
          </a:prstGeom>
        </p:spPr>
        <p:txBody>
          <a:bodyPr wrap="square">
            <a:spAutoFit/>
          </a:bodyPr>
          <a:lstStyle/>
          <a:p>
            <a:pPr algn="just">
              <a:lnSpc>
                <a:spcPct val="150000"/>
              </a:lnSpc>
            </a:pPr>
            <a:r>
              <a:rPr lang="en-US" altLang="zh-CN" sz="900" b="1" dirty="0">
                <a:latin typeface="微软雅黑" panose="020B0503020204020204" pitchFamily="34" charset="-122"/>
                <a:ea typeface="微软雅黑" panose="020B0503020204020204" pitchFamily="34" charset="-122"/>
              </a:rPr>
              <a:t>1.  </a:t>
            </a:r>
            <a:r>
              <a:rPr lang="zh-CN" altLang="en-US" sz="900" b="1" dirty="0">
                <a:latin typeface="微软雅黑" panose="020B0503020204020204" pitchFamily="34" charset="-122"/>
                <a:ea typeface="微软雅黑" panose="020B0503020204020204" pitchFamily="34" charset="-122"/>
              </a:rPr>
              <a:t>服务：</a:t>
            </a:r>
            <a:r>
              <a:rPr lang="zh-CN" altLang="en-US" sz="900" dirty="0">
                <a:latin typeface="微软雅黑" panose="020B0503020204020204" pitchFamily="34" charset="-122"/>
                <a:ea typeface="微软雅黑" panose="020B0503020204020204" pitchFamily="34" charset="-122"/>
              </a:rPr>
              <a:t>全国校区规模扩大，教学、服务水平需同步跟上；</a:t>
            </a:r>
          </a:p>
          <a:p>
            <a:pPr algn="just">
              <a:lnSpc>
                <a:spcPct val="150000"/>
              </a:lnSpc>
            </a:pPr>
            <a:r>
              <a:rPr lang="en-US" altLang="zh-CN" sz="900" b="1" dirty="0">
                <a:latin typeface="微软雅黑" panose="020B0503020204020204" pitchFamily="34" charset="-122"/>
                <a:ea typeface="微软雅黑" panose="020B0503020204020204" pitchFamily="34" charset="-122"/>
              </a:rPr>
              <a:t>2. </a:t>
            </a:r>
            <a:r>
              <a:rPr lang="zh-CN" altLang="en-US" sz="900" b="1" dirty="0">
                <a:latin typeface="微软雅黑" panose="020B0503020204020204" pitchFamily="34" charset="-122"/>
                <a:ea typeface="微软雅黑" panose="020B0503020204020204" pitchFamily="34" charset="-122"/>
              </a:rPr>
              <a:t>管理：</a:t>
            </a:r>
            <a:r>
              <a:rPr lang="zh-CN" altLang="en-US" sz="900" dirty="0">
                <a:latin typeface="微软雅黑" panose="020B0503020204020204" pitchFamily="34" charset="-122"/>
                <a:ea typeface="微软雅黑" panose="020B0503020204020204" pitchFamily="34" charset="-122"/>
              </a:rPr>
              <a:t>京翰教育希望在全校区实行客户商机信息化管理，并保证数据跟踪的连贯性，以提升效率</a:t>
            </a:r>
            <a:r>
              <a:rPr lang="zh-CN" altLang="en-US" sz="900">
                <a:latin typeface="微软雅黑" panose="020B0503020204020204" pitchFamily="34" charset="-122"/>
                <a:ea typeface="微软雅黑" panose="020B0503020204020204" pitchFamily="34" charset="-122"/>
              </a:rPr>
              <a:t>和转化率，需要部署一个全国互联的系统来支撑；</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b="1" dirty="0">
                <a:latin typeface="微软雅黑" panose="020B0503020204020204" pitchFamily="34" charset="-122"/>
                <a:ea typeface="微软雅黑" panose="020B0503020204020204" pitchFamily="34" charset="-122"/>
              </a:rPr>
              <a:t>3. </a:t>
            </a:r>
            <a:r>
              <a:rPr lang="zh-CN" altLang="en-US" sz="900" b="1" dirty="0">
                <a:latin typeface="微软雅黑" panose="020B0503020204020204" pitchFamily="34" charset="-122"/>
                <a:ea typeface="微软雅黑" panose="020B0503020204020204" pitchFamily="34" charset="-122"/>
              </a:rPr>
              <a:t>营销：</a:t>
            </a:r>
            <a:r>
              <a:rPr lang="zh-CN" altLang="en-US" sz="900" dirty="0">
                <a:latin typeface="微软雅黑" panose="020B0503020204020204" pitchFamily="34" charset="-122"/>
                <a:ea typeface="微软雅黑" panose="020B0503020204020204" pitchFamily="34" charset="-122"/>
              </a:rPr>
              <a:t>京翰教育一方面需要全面了解每个渠道的市场推广效果和转化率，另一方面需要布局多媒体的社交化应用，实现传统手段之外传播方式。</a:t>
            </a:r>
          </a:p>
        </p:txBody>
      </p:sp>
      <p:sp>
        <p:nvSpPr>
          <p:cNvPr id="5" name="矩形 4"/>
          <p:cNvSpPr/>
          <p:nvPr/>
        </p:nvSpPr>
        <p:spPr>
          <a:xfrm>
            <a:off x="330200" y="806451"/>
            <a:ext cx="8496000" cy="972000"/>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2502" y="889997"/>
            <a:ext cx="8171437" cy="80490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a:latin typeface="微软雅黑" panose="020B0503020204020204" pitchFamily="34" charset="-122"/>
                <a:ea typeface="微软雅黑" panose="020B0503020204020204" pitchFamily="34" charset="-122"/>
              </a:rPr>
              <a:t>       京翰教育是一家有</a:t>
            </a:r>
            <a:r>
              <a:rPr lang="en-US" altLang="zh-CN" sz="1000" dirty="0">
                <a:latin typeface="微软雅黑" panose="020B0503020204020204" pitchFamily="34" charset="-122"/>
                <a:ea typeface="微软雅黑" panose="020B0503020204020204" pitchFamily="34" charset="-122"/>
              </a:rPr>
              <a:t>17</a:t>
            </a:r>
            <a:r>
              <a:rPr lang="zh-CN" altLang="en-US" sz="1000" dirty="0">
                <a:latin typeface="微软雅黑" panose="020B0503020204020204" pitchFamily="34" charset="-122"/>
                <a:ea typeface="微软雅黑" panose="020B0503020204020204" pitchFamily="34" charset="-122"/>
              </a:rPr>
              <a:t>年历史，专注于个性化教育的</a:t>
            </a:r>
            <a:r>
              <a:rPr lang="en-US" altLang="zh-CN" sz="1000" dirty="0">
                <a:latin typeface="微软雅黑" panose="020B0503020204020204" pitchFamily="34" charset="-122"/>
                <a:ea typeface="微软雅黑" panose="020B0503020204020204" pitchFamily="34" charset="-122"/>
              </a:rPr>
              <a:t>K12</a:t>
            </a:r>
            <a:r>
              <a:rPr lang="zh-CN" altLang="en-US" sz="1000" dirty="0">
                <a:latin typeface="微软雅黑" panose="020B0503020204020204" pitchFamily="34" charset="-122"/>
                <a:ea typeface="微软雅黑" panose="020B0503020204020204" pitchFamily="34" charset="-122"/>
              </a:rPr>
              <a:t>课外辅导机构。京翰教育在全国近</a:t>
            </a:r>
            <a:r>
              <a:rPr lang="en-US" altLang="zh-CN" sz="1000" dirty="0">
                <a:latin typeface="微软雅黑" panose="020B0503020204020204" pitchFamily="34" charset="-122"/>
                <a:ea typeface="微软雅黑" panose="020B0503020204020204" pitchFamily="34" charset="-122"/>
              </a:rPr>
              <a:t>20</a:t>
            </a:r>
            <a:r>
              <a:rPr lang="zh-CN" altLang="en-US" sz="1000" dirty="0">
                <a:latin typeface="微软雅黑" panose="020B0503020204020204" pitchFamily="34" charset="-122"/>
                <a:ea typeface="微软雅黑" panose="020B0503020204020204" pitchFamily="34" charset="-122"/>
              </a:rPr>
              <a:t>个大中城市开设了</a:t>
            </a:r>
            <a:r>
              <a:rPr lang="en-US" altLang="zh-CN" sz="1000" dirty="0">
                <a:latin typeface="微软雅黑" panose="020B0503020204020204" pitchFamily="34" charset="-122"/>
                <a:ea typeface="微软雅黑" panose="020B0503020204020204" pitchFamily="34" charset="-122"/>
              </a:rPr>
              <a:t>100</a:t>
            </a:r>
            <a:r>
              <a:rPr lang="zh-CN" altLang="en-US" sz="1000" dirty="0">
                <a:latin typeface="微软雅黑" panose="020B0503020204020204" pitchFamily="34" charset="-122"/>
                <a:ea typeface="微软雅黑" panose="020B0503020204020204" pitchFamily="34" charset="-122"/>
              </a:rPr>
              <a:t>余所分校，累计服务数十万学生，在学生和家长中形成了良好的口碑，业已成为领军的教育培训品牌之一。在移动互联网的时代，京翰教育秉承着科技发展、以人为本的理念，去迎战移动互联网时代的变革。</a:t>
            </a:r>
          </a:p>
        </p:txBody>
      </p:sp>
      <p:sp>
        <p:nvSpPr>
          <p:cNvPr id="7" name="文本框 6"/>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最佳</a:t>
            </a:r>
            <a:r>
              <a:rPr kumimoji="1" lang="zh-CN" altLang="en-US" sz="1800" b="1" dirty="0">
                <a:latin typeface="微软雅黑"/>
                <a:ea typeface="微软雅黑"/>
                <a:cs typeface="微软雅黑"/>
              </a:rPr>
              <a:t>实践案例（京翰教育）</a:t>
            </a:r>
          </a:p>
        </p:txBody>
      </p:sp>
      <p:sp>
        <p:nvSpPr>
          <p:cNvPr id="8" name="矩形 7"/>
          <p:cNvSpPr/>
          <p:nvPr/>
        </p:nvSpPr>
        <p:spPr>
          <a:xfrm>
            <a:off x="330200" y="1913807"/>
            <a:ext cx="458470" cy="2997915"/>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300" b="1" spc="300" dirty="0">
                <a:latin typeface="微软雅黑" panose="020B0503020204020204" pitchFamily="34" charset="-122"/>
                <a:ea typeface="微软雅黑" panose="020B0503020204020204" pitchFamily="34" charset="-122"/>
              </a:rPr>
              <a:t>案例分析</a:t>
            </a:r>
          </a:p>
        </p:txBody>
      </p:sp>
      <p:sp>
        <p:nvSpPr>
          <p:cNvPr id="9" name="矩形 8"/>
          <p:cNvSpPr/>
          <p:nvPr/>
        </p:nvSpPr>
        <p:spPr>
          <a:xfrm>
            <a:off x="890906" y="1913807"/>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0906" y="3489722"/>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02970" y="1914599"/>
            <a:ext cx="1440180"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客户需求痛点</a:t>
            </a:r>
          </a:p>
        </p:txBody>
      </p:sp>
      <p:sp>
        <p:nvSpPr>
          <p:cNvPr id="13" name="文本框 12"/>
          <p:cNvSpPr txBox="1"/>
          <p:nvPr/>
        </p:nvSpPr>
        <p:spPr>
          <a:xfrm>
            <a:off x="902970" y="3502660"/>
            <a:ext cx="1440180" cy="276999"/>
          </a:xfrm>
          <a:prstGeom prst="rect">
            <a:avLst/>
          </a:prstGeom>
          <a:noFill/>
        </p:spPr>
        <p:txBody>
          <a:bodyPr wrap="square" rtlCol="0" anchor="ctr">
            <a:noAutofit/>
          </a:bodyPr>
          <a:lstStyle/>
          <a:p>
            <a:r>
              <a:rPr lang="zh-CN" altLang="en-US" sz="1200" b="1" dirty="0" smtClean="0">
                <a:solidFill>
                  <a:srgbClr val="D13E3E"/>
                </a:solidFill>
                <a:latin typeface="微软雅黑" panose="020B0503020204020204" pitchFamily="34" charset="-122"/>
                <a:ea typeface="微软雅黑" panose="020B0503020204020204" pitchFamily="34" charset="-122"/>
              </a:rPr>
              <a:t>使用后</a:t>
            </a:r>
            <a:r>
              <a:rPr lang="zh-CN" altLang="en-US" sz="1200" b="1" dirty="0">
                <a:solidFill>
                  <a:srgbClr val="D13E3E"/>
                </a:solidFill>
                <a:latin typeface="微软雅黑" panose="020B0503020204020204" pitchFamily="34" charset="-122"/>
                <a:ea typeface="微软雅黑" panose="020B0503020204020204" pitchFamily="34" charset="-122"/>
              </a:rPr>
              <a:t>的效果</a:t>
            </a:r>
          </a:p>
        </p:txBody>
      </p:sp>
      <p:sp>
        <p:nvSpPr>
          <p:cNvPr id="15" name="文本框 14"/>
          <p:cNvSpPr txBox="1"/>
          <p:nvPr/>
        </p:nvSpPr>
        <p:spPr>
          <a:xfrm>
            <a:off x="5138986" y="1914599"/>
            <a:ext cx="2452248" cy="276999"/>
          </a:xfrm>
          <a:prstGeom prst="rect">
            <a:avLst/>
          </a:prstGeom>
          <a:noFill/>
        </p:spPr>
        <p:txBody>
          <a:bodyPr wrap="square" rtlCol="0" anchor="ctr">
            <a:noAutofit/>
          </a:bodyPr>
          <a:lstStyle/>
          <a:p>
            <a:r>
              <a:rPr kumimoji="1" lang="en-US" altLang="zh-CN" sz="1200" b="1" dirty="0">
                <a:solidFill>
                  <a:srgbClr val="D13E3E"/>
                </a:solidFill>
                <a:latin typeface="微软雅黑"/>
                <a:ea typeface="微软雅黑"/>
                <a:cs typeface="微软雅黑"/>
              </a:rPr>
              <a:t>EC </a:t>
            </a:r>
            <a:r>
              <a:rPr kumimoji="1" lang="en-US" altLang="zh-CN" sz="1200" b="1" dirty="0" smtClean="0">
                <a:solidFill>
                  <a:srgbClr val="D13E3E"/>
                </a:solidFill>
                <a:latin typeface="微软雅黑"/>
                <a:ea typeface="微软雅黑"/>
                <a:cs typeface="微软雅黑"/>
              </a:rPr>
              <a:t>SCRM </a:t>
            </a:r>
            <a:r>
              <a:rPr lang="zh-CN" altLang="en-US" sz="1200" b="1" dirty="0" smtClean="0">
                <a:solidFill>
                  <a:srgbClr val="D13E3E"/>
                </a:solidFill>
                <a:latin typeface="微软雅黑" panose="020B0503020204020204" pitchFamily="34" charset="-122"/>
                <a:ea typeface="微软雅黑" panose="020B0503020204020204" pitchFamily="34" charset="-122"/>
              </a:rPr>
              <a:t>应用</a:t>
            </a:r>
            <a:r>
              <a:rPr lang="zh-CN" altLang="en-US" sz="1200" b="1" dirty="0">
                <a:solidFill>
                  <a:srgbClr val="D13E3E"/>
                </a:solidFill>
                <a:latin typeface="微软雅黑" panose="020B0503020204020204" pitchFamily="34" charset="-122"/>
                <a:ea typeface="微软雅黑" panose="020B0503020204020204" pitchFamily="34" charset="-122"/>
              </a:rPr>
              <a:t>实践的流程示意图</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9" name="矩形 18"/>
          <p:cNvSpPr/>
          <p:nvPr/>
        </p:nvSpPr>
        <p:spPr>
          <a:xfrm>
            <a:off x="902970" y="3754917"/>
            <a:ext cx="4069080" cy="1131079"/>
          </a:xfrm>
          <a:prstGeom prst="rect">
            <a:avLst/>
          </a:prstGeom>
        </p:spPr>
        <p:txBody>
          <a:bodyPr wrap="square">
            <a:spAutoFit/>
          </a:bodyPr>
          <a:lstStyle/>
          <a:p>
            <a:pPr algn="just">
              <a:lnSpc>
                <a:spcPct val="150000"/>
              </a:lnSpc>
            </a:pPr>
            <a:r>
              <a:rPr lang="en-US" altLang="zh-CN" sz="900" b="1" dirty="0">
                <a:latin typeface="微软雅黑" panose="020B0503020204020204" pitchFamily="34" charset="-122"/>
                <a:ea typeface="微软雅黑" panose="020B0503020204020204" pitchFamily="34" charset="-122"/>
              </a:rPr>
              <a:t>1. </a:t>
            </a:r>
            <a:r>
              <a:rPr lang="zh-CN" altLang="en-US" sz="900" dirty="0">
                <a:latin typeface="微软雅黑" panose="020B0503020204020204" pitchFamily="34" charset="-122"/>
                <a:ea typeface="微软雅黑" panose="020B0503020204020204" pitchFamily="34" charset="-122"/>
              </a:rPr>
              <a:t>咨询</a:t>
            </a:r>
            <a:r>
              <a:rPr lang="zh-CN" altLang="en-US" sz="900">
                <a:latin typeface="微软雅黑" panose="020B0503020204020204" pitchFamily="34" charset="-122"/>
                <a:ea typeface="微软雅黑" panose="020B0503020204020204" pitchFamily="34" charset="-122"/>
              </a:rPr>
              <a:t>师团队把客户统一导入</a:t>
            </a:r>
            <a:r>
              <a:rPr lang="en-US" altLang="zh-CN" sz="900">
                <a:latin typeface="微软雅黑" panose="020B0503020204020204" pitchFamily="34" charset="-122"/>
                <a:ea typeface="微软雅黑" panose="020B0503020204020204" pitchFamily="34" charset="-122"/>
              </a:rPr>
              <a:t>EC SCRM</a:t>
            </a:r>
            <a:r>
              <a:rPr lang="zh-CN" altLang="en-US" sz="900">
                <a:latin typeface="微软雅黑" panose="020B0503020204020204" pitchFamily="34" charset="-122"/>
                <a:ea typeface="微软雅黑" panose="020B0503020204020204" pitchFamily="34" charset="-122"/>
              </a:rPr>
              <a:t>客户库，通过活跃度、客户标签、联系频次等各项</a:t>
            </a:r>
            <a:r>
              <a:rPr lang="zh-CN" altLang="en-US" sz="900" dirty="0">
                <a:latin typeface="微软雅黑" panose="020B0503020204020204" pitchFamily="34" charset="-122"/>
                <a:ea typeface="微软雅黑" panose="020B0503020204020204" pitchFamily="34" charset="-122"/>
              </a:rPr>
              <a:t>指标，实现数据智能分析</a:t>
            </a:r>
            <a:r>
              <a:rPr lang="zh-CN" altLang="en-US" sz="900">
                <a:latin typeface="微软雅黑" panose="020B0503020204020204" pitchFamily="34" charset="-122"/>
                <a:ea typeface="微软雅黑" panose="020B0503020204020204" pitchFamily="34" charset="-122"/>
              </a:rPr>
              <a:t>，筛选高意向客户，效率提高</a:t>
            </a:r>
            <a:r>
              <a:rPr lang="en-US" altLang="zh-CN" sz="900">
                <a:latin typeface="微软雅黑" panose="020B0503020204020204" pitchFamily="34" charset="-122"/>
                <a:ea typeface="微软雅黑" panose="020B0503020204020204" pitchFamily="34" charset="-122"/>
              </a:rPr>
              <a:t>80%</a:t>
            </a:r>
            <a:r>
              <a:rPr lang="zh-CN" altLang="en-US" sz="90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b="1" dirty="0">
                <a:latin typeface="微软雅黑" panose="020B0503020204020204" pitchFamily="34" charset="-122"/>
                <a:ea typeface="微软雅黑" panose="020B0503020204020204" pitchFamily="34" charset="-122"/>
              </a:rPr>
              <a:t>2. </a:t>
            </a:r>
            <a:r>
              <a:rPr lang="zh-CN" altLang="en-US" sz="900" dirty="0">
                <a:latin typeface="微软雅黑" panose="020B0503020204020204" pitchFamily="34" charset="-122"/>
                <a:ea typeface="微软雅黑" panose="020B0503020204020204" pitchFamily="34" charset="-122"/>
              </a:rPr>
              <a:t>运用系统进行全国校区商机的分配，对客户资源进行精细化的盘活；</a:t>
            </a:r>
          </a:p>
          <a:p>
            <a:pPr algn="just">
              <a:lnSpc>
                <a:spcPct val="150000"/>
              </a:lnSpc>
            </a:pPr>
            <a:r>
              <a:rPr lang="en-US" altLang="zh-CN" sz="900" b="1" dirty="0">
                <a:latin typeface="微软雅黑" panose="020B0503020204020204" pitchFamily="34" charset="-122"/>
                <a:ea typeface="微软雅黑" panose="020B0503020204020204" pitchFamily="34" charset="-122"/>
              </a:rPr>
              <a:t>3</a:t>
            </a:r>
            <a:r>
              <a:rPr lang="en-US" altLang="zh-CN" sz="900" b="1">
                <a:latin typeface="微软雅黑" panose="020B0503020204020204" pitchFamily="34" charset="-122"/>
                <a:ea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rPr>
              <a:t>全程把控推广</a:t>
            </a:r>
            <a:r>
              <a:rPr lang="zh-CN" altLang="en-US" sz="900" dirty="0">
                <a:latin typeface="微软雅黑" panose="020B0503020204020204" pitchFamily="34" charset="-122"/>
                <a:ea typeface="微软雅黑" panose="020B0503020204020204" pitchFamily="34" charset="-122"/>
              </a:rPr>
              <a:t>渠道</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客户来源</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跟进过程</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成交率</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后续服务过程，整个流程脉络</a:t>
            </a:r>
            <a:r>
              <a:rPr lang="zh-CN" altLang="en-US" sz="900">
                <a:latin typeface="微软雅黑" panose="020B0503020204020204" pitchFamily="34" charset="-122"/>
                <a:ea typeface="微软雅黑" panose="020B0503020204020204" pitchFamily="34" charset="-122"/>
              </a:rPr>
              <a:t>清晰可见，开拓了社交化营销的推广新渠道，投入产出比跃升。</a:t>
            </a:r>
            <a:endParaRPr lang="zh-CN" altLang="en-US" sz="900" dirty="0">
              <a:latin typeface="微软雅黑" panose="020B0503020204020204" pitchFamily="34" charset="-122"/>
              <a:ea typeface="微软雅黑" panose="020B0503020204020204" pitchFamily="34" charset="-122"/>
            </a:endParaRPr>
          </a:p>
        </p:txBody>
      </p:sp>
      <p:sp>
        <p:nvSpPr>
          <p:cNvPr id="21" name="矩形 20"/>
          <p:cNvSpPr/>
          <p:nvPr/>
        </p:nvSpPr>
        <p:spPr>
          <a:xfrm>
            <a:off x="5263658" y="2566270"/>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latin typeface="微软雅黑" panose="020B0503020204020204" pitchFamily="34" charset="-122"/>
                <a:ea typeface="微软雅黑" panose="020B0503020204020204" pitchFamily="34" charset="-122"/>
              </a:rPr>
              <a:t>EC</a:t>
            </a:r>
          </a:p>
          <a:p>
            <a:pPr algn="ctr"/>
            <a:r>
              <a:rPr lang="zh-CN" altLang="en-US" sz="700" dirty="0">
                <a:latin typeface="微软雅黑" panose="020B0503020204020204" pitchFamily="34" charset="-122"/>
                <a:ea typeface="微软雅黑" panose="020B0503020204020204" pitchFamily="34" charset="-122"/>
              </a:rPr>
              <a:t>自建</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客户</a:t>
            </a:r>
          </a:p>
        </p:txBody>
      </p:sp>
      <p:sp>
        <p:nvSpPr>
          <p:cNvPr id="22" name="矩形 21"/>
          <p:cNvSpPr/>
          <p:nvPr/>
        </p:nvSpPr>
        <p:spPr>
          <a:xfrm>
            <a:off x="5263658" y="3200581"/>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外部</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获客</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系统</a:t>
            </a:r>
          </a:p>
        </p:txBody>
      </p:sp>
      <p:sp>
        <p:nvSpPr>
          <p:cNvPr id="23" name="矩形 22"/>
          <p:cNvSpPr/>
          <p:nvPr/>
        </p:nvSpPr>
        <p:spPr>
          <a:xfrm>
            <a:off x="5263658" y="3834891"/>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latin typeface="微软雅黑" panose="020B0503020204020204" pitchFamily="34" charset="-122"/>
                <a:ea typeface="微软雅黑" panose="020B0503020204020204" pitchFamily="34" charset="-122"/>
              </a:rPr>
              <a:t>EXCEL</a:t>
            </a:r>
          </a:p>
          <a:p>
            <a:pPr algn="ctr"/>
            <a:r>
              <a:rPr lang="zh-CN" altLang="en-US" sz="700" dirty="0">
                <a:latin typeface="微软雅黑" panose="020B0503020204020204" pitchFamily="34" charset="-122"/>
                <a:ea typeface="微软雅黑" panose="020B0503020204020204" pitchFamily="34" charset="-122"/>
              </a:rPr>
              <a:t>上传</a:t>
            </a:r>
          </a:p>
        </p:txBody>
      </p:sp>
      <p:sp>
        <p:nvSpPr>
          <p:cNvPr id="24" name="矩形 23"/>
          <p:cNvSpPr/>
          <p:nvPr/>
        </p:nvSpPr>
        <p:spPr>
          <a:xfrm>
            <a:off x="5962888" y="3195041"/>
            <a:ext cx="197828" cy="998108"/>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接口对接</a:t>
            </a:r>
          </a:p>
        </p:txBody>
      </p:sp>
      <p:sp>
        <p:nvSpPr>
          <p:cNvPr id="25" name="矩形 24"/>
          <p:cNvSpPr/>
          <p:nvPr/>
        </p:nvSpPr>
        <p:spPr>
          <a:xfrm>
            <a:off x="6383913" y="2566270"/>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latin typeface="微软雅黑" panose="020B0503020204020204" pitchFamily="34" charset="-122"/>
                <a:ea typeface="微软雅黑" panose="020B0503020204020204" pitchFamily="34" charset="-122"/>
              </a:rPr>
              <a:t>EC</a:t>
            </a:r>
          </a:p>
          <a:p>
            <a:pPr algn="ctr"/>
            <a:r>
              <a:rPr lang="zh-CN" altLang="en-US" sz="700" dirty="0">
                <a:latin typeface="微软雅黑" panose="020B0503020204020204" pitchFamily="34" charset="-122"/>
                <a:ea typeface="微软雅黑" panose="020B0503020204020204" pitchFamily="34" charset="-122"/>
              </a:rPr>
              <a:t>客户库</a:t>
            </a:r>
          </a:p>
        </p:txBody>
      </p:sp>
      <p:sp>
        <p:nvSpPr>
          <p:cNvPr id="26" name="矩形 25"/>
          <p:cNvSpPr/>
          <p:nvPr/>
        </p:nvSpPr>
        <p:spPr>
          <a:xfrm>
            <a:off x="6383913" y="3200581"/>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信息</a:t>
            </a:r>
            <a:r>
              <a:rPr lang="en-US" altLang="zh-CN" sz="700" dirty="0">
                <a:latin typeface="微软雅黑" panose="020B0503020204020204" pitchFamily="34" charset="-122"/>
                <a:ea typeface="微软雅黑" panose="020B0503020204020204" pitchFamily="34" charset="-122"/>
              </a:rPr>
              <a:t>&amp;</a:t>
            </a:r>
            <a:r>
              <a:rPr lang="zh-CN" altLang="en-US" sz="700" dirty="0">
                <a:latin typeface="微软雅黑" panose="020B0503020204020204" pitchFamily="34" charset="-122"/>
                <a:ea typeface="微软雅黑" panose="020B0503020204020204" pitchFamily="34" charset="-122"/>
              </a:rPr>
              <a:t>标签</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完善</a:t>
            </a:r>
          </a:p>
        </p:txBody>
      </p:sp>
      <p:sp>
        <p:nvSpPr>
          <p:cNvPr id="27" name="矩形 26"/>
          <p:cNvSpPr/>
          <p:nvPr/>
        </p:nvSpPr>
        <p:spPr>
          <a:xfrm>
            <a:off x="6383913" y="3834891"/>
            <a:ext cx="476033" cy="358256"/>
          </a:xfrm>
          <a:prstGeom prst="rect">
            <a:avLst/>
          </a:prstGeom>
          <a:noFill/>
          <a:ln>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tx1"/>
                </a:solidFill>
                <a:latin typeface="微软雅黑" panose="020B0503020204020204" pitchFamily="34" charset="-122"/>
                <a:ea typeface="微软雅黑" panose="020B0503020204020204" pitchFamily="34" charset="-122"/>
              </a:rPr>
              <a:t>客户</a:t>
            </a:r>
            <a:endParaRPr lang="en-US" altLang="zh-CN" sz="700" dirty="0">
              <a:solidFill>
                <a:schemeClr val="tx1"/>
              </a:solidFill>
              <a:latin typeface="微软雅黑" panose="020B0503020204020204" pitchFamily="34" charset="-122"/>
              <a:ea typeface="微软雅黑" panose="020B0503020204020204" pitchFamily="34" charset="-122"/>
            </a:endParaRPr>
          </a:p>
          <a:p>
            <a:pPr algn="ctr"/>
            <a:r>
              <a:rPr lang="zh-CN" altLang="en-US" sz="700" dirty="0">
                <a:solidFill>
                  <a:schemeClr val="tx1"/>
                </a:solidFill>
                <a:latin typeface="微软雅黑" panose="020B0503020204020204" pitchFamily="34" charset="-122"/>
                <a:ea typeface="微软雅黑" panose="020B0503020204020204" pitchFamily="34" charset="-122"/>
              </a:rPr>
              <a:t>分配</a:t>
            </a:r>
          </a:p>
        </p:txBody>
      </p:sp>
      <p:sp>
        <p:nvSpPr>
          <p:cNvPr id="28" name="矩形 27"/>
          <p:cNvSpPr/>
          <p:nvPr/>
        </p:nvSpPr>
        <p:spPr>
          <a:xfrm>
            <a:off x="8481603" y="3834891"/>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签单</a:t>
            </a:r>
          </a:p>
        </p:txBody>
      </p:sp>
      <p:sp>
        <p:nvSpPr>
          <p:cNvPr id="29" name="矩形 28"/>
          <p:cNvSpPr/>
          <p:nvPr/>
        </p:nvSpPr>
        <p:spPr>
          <a:xfrm>
            <a:off x="8481603" y="4518544"/>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教务</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服务</a:t>
            </a:r>
          </a:p>
        </p:txBody>
      </p:sp>
      <p:sp>
        <p:nvSpPr>
          <p:cNvPr id="30" name="菱形 29"/>
          <p:cNvSpPr/>
          <p:nvPr/>
        </p:nvSpPr>
        <p:spPr>
          <a:xfrm>
            <a:off x="8481603" y="3151237"/>
            <a:ext cx="476033" cy="358256"/>
          </a:xfrm>
          <a:prstGeom prst="diamond">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签单</a:t>
            </a:r>
          </a:p>
        </p:txBody>
      </p:sp>
      <p:sp>
        <p:nvSpPr>
          <p:cNvPr id="31" name="矩形 30"/>
          <p:cNvSpPr/>
          <p:nvPr/>
        </p:nvSpPr>
        <p:spPr>
          <a:xfrm>
            <a:off x="7083143" y="2566270"/>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跟进</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过程</a:t>
            </a:r>
          </a:p>
        </p:txBody>
      </p:sp>
      <p:sp>
        <p:nvSpPr>
          <p:cNvPr id="32" name="矩形 31"/>
          <p:cNvSpPr/>
          <p:nvPr/>
        </p:nvSpPr>
        <p:spPr>
          <a:xfrm>
            <a:off x="7083143" y="3520059"/>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咨询师</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跟进</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邀约</a:t>
            </a:r>
          </a:p>
        </p:txBody>
      </p:sp>
      <p:sp>
        <p:nvSpPr>
          <p:cNvPr id="33" name="矩形 32"/>
          <p:cNvSpPr/>
          <p:nvPr/>
        </p:nvSpPr>
        <p:spPr>
          <a:xfrm>
            <a:off x="7083143" y="4182069"/>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跟踪</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记录</a:t>
            </a:r>
          </a:p>
        </p:txBody>
      </p:sp>
      <p:sp>
        <p:nvSpPr>
          <p:cNvPr id="40" name="菱形 39"/>
          <p:cNvSpPr/>
          <p:nvPr/>
        </p:nvSpPr>
        <p:spPr>
          <a:xfrm>
            <a:off x="7782373" y="4182069"/>
            <a:ext cx="476033" cy="358256"/>
          </a:xfrm>
          <a:prstGeom prst="diamond">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邀约</a:t>
            </a:r>
          </a:p>
        </p:txBody>
      </p:sp>
      <p:sp>
        <p:nvSpPr>
          <p:cNvPr id="41" name="矩形 40"/>
          <p:cNvSpPr/>
          <p:nvPr/>
        </p:nvSpPr>
        <p:spPr>
          <a:xfrm>
            <a:off x="7782373" y="3519603"/>
            <a:ext cx="476033" cy="35825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面访</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团队</a:t>
            </a:r>
            <a:endParaRPr lang="en-US" altLang="zh-CN" sz="700" dirty="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面销</a:t>
            </a:r>
          </a:p>
        </p:txBody>
      </p:sp>
      <p:cxnSp>
        <p:nvCxnSpPr>
          <p:cNvPr id="42" name="直接箭头连接符 41"/>
          <p:cNvCxnSpPr>
            <a:stCxn id="21" idx="3"/>
            <a:endCxn id="25" idx="1"/>
          </p:cNvCxnSpPr>
          <p:nvPr/>
        </p:nvCxnSpPr>
        <p:spPr>
          <a:xfrm>
            <a:off x="5739691" y="2745399"/>
            <a:ext cx="644222" cy="0"/>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5739691" y="3379708"/>
            <a:ext cx="223197" cy="1"/>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5739691" y="4014019"/>
            <a:ext cx="223197" cy="1"/>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4" idx="3"/>
          </p:cNvCxnSpPr>
          <p:nvPr/>
        </p:nvCxnSpPr>
        <p:spPr>
          <a:xfrm flipV="1">
            <a:off x="6160716" y="2745398"/>
            <a:ext cx="87684" cy="948698"/>
          </a:xfrm>
          <a:prstGeom prst="bentConnector2">
            <a:avLst/>
          </a:prstGeom>
          <a:ln>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5" idx="2"/>
            <a:endCxn id="26" idx="0"/>
          </p:cNvCxnSpPr>
          <p:nvPr/>
        </p:nvCxnSpPr>
        <p:spPr>
          <a:xfrm>
            <a:off x="6621930" y="2924526"/>
            <a:ext cx="0" cy="276054"/>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26" idx="2"/>
            <a:endCxn id="27" idx="0"/>
          </p:cNvCxnSpPr>
          <p:nvPr/>
        </p:nvCxnSpPr>
        <p:spPr>
          <a:xfrm>
            <a:off x="6621930" y="3558837"/>
            <a:ext cx="0" cy="276054"/>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27" idx="3"/>
            <a:endCxn id="31" idx="1"/>
          </p:cNvCxnSpPr>
          <p:nvPr/>
        </p:nvCxnSpPr>
        <p:spPr>
          <a:xfrm flipV="1">
            <a:off x="6859946" y="2745399"/>
            <a:ext cx="223197" cy="1268621"/>
          </a:xfrm>
          <a:prstGeom prst="bentConnector3">
            <a:avLst>
              <a:gd name="adj1" fmla="val 39332"/>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31" idx="2"/>
            <a:endCxn id="32" idx="0"/>
          </p:cNvCxnSpPr>
          <p:nvPr/>
        </p:nvCxnSpPr>
        <p:spPr>
          <a:xfrm>
            <a:off x="7321160" y="2924526"/>
            <a:ext cx="0" cy="595533"/>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32" idx="2"/>
            <a:endCxn id="33" idx="0"/>
          </p:cNvCxnSpPr>
          <p:nvPr/>
        </p:nvCxnSpPr>
        <p:spPr>
          <a:xfrm>
            <a:off x="7321160" y="3878315"/>
            <a:ext cx="0" cy="303754"/>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33" idx="2"/>
            <a:endCxn id="40" idx="2"/>
          </p:cNvCxnSpPr>
          <p:nvPr/>
        </p:nvCxnSpPr>
        <p:spPr>
          <a:xfrm rot="16200000" flipH="1">
            <a:off x="7670123" y="4190710"/>
            <a:ext cx="14004" cy="699230"/>
          </a:xfrm>
          <a:prstGeom prst="bentConnector3">
            <a:avLst>
              <a:gd name="adj1" fmla="val 1620000"/>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1" idx="0"/>
            <a:endCxn id="30" idx="1"/>
          </p:cNvCxnSpPr>
          <p:nvPr/>
        </p:nvCxnSpPr>
        <p:spPr>
          <a:xfrm rot="5400000" flipH="1" flipV="1">
            <a:off x="8156377" y="3194378"/>
            <a:ext cx="189238" cy="461213"/>
          </a:xfrm>
          <a:prstGeom prst="bentConnector2">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30" idx="0"/>
            <a:endCxn id="31" idx="3"/>
          </p:cNvCxnSpPr>
          <p:nvPr/>
        </p:nvCxnSpPr>
        <p:spPr>
          <a:xfrm rot="16200000" flipV="1">
            <a:off x="7936479" y="2368096"/>
            <a:ext cx="405838" cy="1160444"/>
          </a:xfrm>
          <a:prstGeom prst="bentConnector2">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30" idx="2"/>
            <a:endCxn id="28" idx="0"/>
          </p:cNvCxnSpPr>
          <p:nvPr/>
        </p:nvCxnSpPr>
        <p:spPr>
          <a:xfrm>
            <a:off x="8719620" y="3509493"/>
            <a:ext cx="0" cy="325398"/>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8" idx="2"/>
            <a:endCxn id="29" idx="0"/>
          </p:cNvCxnSpPr>
          <p:nvPr/>
        </p:nvCxnSpPr>
        <p:spPr>
          <a:xfrm>
            <a:off x="8719620" y="4193148"/>
            <a:ext cx="0" cy="325396"/>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40" idx="0"/>
            <a:endCxn id="41" idx="2"/>
          </p:cNvCxnSpPr>
          <p:nvPr/>
        </p:nvCxnSpPr>
        <p:spPr>
          <a:xfrm flipV="1">
            <a:off x="8020390" y="3877860"/>
            <a:ext cx="0" cy="304209"/>
          </a:xfrm>
          <a:prstGeom prst="straightConnector1">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40" idx="1"/>
            <a:endCxn id="32" idx="3"/>
          </p:cNvCxnSpPr>
          <p:nvPr/>
        </p:nvCxnSpPr>
        <p:spPr>
          <a:xfrm rot="10800000">
            <a:off x="7559177" y="3699189"/>
            <a:ext cx="223197" cy="662010"/>
          </a:xfrm>
          <a:prstGeom prst="bentConnector3">
            <a:avLst>
              <a:gd name="adj1" fmla="val 50000"/>
            </a:avLst>
          </a:prstGeom>
          <a:ln>
            <a:solidFill>
              <a:srgbClr val="373D41"/>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7591234" y="3890448"/>
            <a:ext cx="349445" cy="276999"/>
          </a:xfrm>
          <a:prstGeom prst="rect">
            <a:avLst/>
          </a:prstGeom>
          <a:noFill/>
        </p:spPr>
        <p:txBody>
          <a:bodyPr wrap="square" rtlCol="0">
            <a:spAutoFit/>
          </a:bodyPr>
          <a:lstStyle/>
          <a:p>
            <a:pPr algn="ctr"/>
            <a:r>
              <a:rPr lang="zh-CN" altLang="en-US" sz="600" dirty="0">
                <a:latin typeface="微软雅黑" panose="020B0503020204020204" pitchFamily="34" charset="-122"/>
                <a:ea typeface="微软雅黑" panose="020B0503020204020204" pitchFamily="34" charset="-122"/>
              </a:rPr>
              <a:t>邀约</a:t>
            </a:r>
            <a:endParaRPr lang="en-US" altLang="zh-CN" sz="600" dirty="0">
              <a:latin typeface="微软雅黑" panose="020B0503020204020204" pitchFamily="34" charset="-122"/>
              <a:ea typeface="微软雅黑" panose="020B0503020204020204" pitchFamily="34" charset="-122"/>
            </a:endParaRPr>
          </a:p>
          <a:p>
            <a:pPr algn="ctr"/>
            <a:r>
              <a:rPr lang="zh-CN" altLang="en-US" sz="600" dirty="0">
                <a:latin typeface="微软雅黑" panose="020B0503020204020204" pitchFamily="34" charset="-122"/>
                <a:ea typeface="微软雅黑" panose="020B0503020204020204" pitchFamily="34" charset="-122"/>
              </a:rPr>
              <a:t>失败</a:t>
            </a:r>
          </a:p>
        </p:txBody>
      </p:sp>
      <p:sp>
        <p:nvSpPr>
          <p:cNvPr id="60" name="文本框 59"/>
          <p:cNvSpPr txBox="1"/>
          <p:nvPr/>
        </p:nvSpPr>
        <p:spPr>
          <a:xfrm>
            <a:off x="7957266" y="3890448"/>
            <a:ext cx="349445" cy="276999"/>
          </a:xfrm>
          <a:prstGeom prst="rect">
            <a:avLst/>
          </a:prstGeom>
          <a:noFill/>
        </p:spPr>
        <p:txBody>
          <a:bodyPr wrap="square" rtlCol="0">
            <a:spAutoFit/>
          </a:bodyPr>
          <a:lstStyle/>
          <a:p>
            <a:pPr algn="ctr"/>
            <a:r>
              <a:rPr lang="zh-CN" altLang="en-US" sz="600" dirty="0">
                <a:latin typeface="微软雅黑" panose="020B0503020204020204" pitchFamily="34" charset="-122"/>
                <a:ea typeface="微软雅黑" panose="020B0503020204020204" pitchFamily="34" charset="-122"/>
              </a:rPr>
              <a:t>邀约</a:t>
            </a:r>
            <a:endParaRPr lang="en-US" altLang="zh-CN" sz="600" dirty="0">
              <a:latin typeface="微软雅黑" panose="020B0503020204020204" pitchFamily="34" charset="-122"/>
              <a:ea typeface="微软雅黑" panose="020B0503020204020204" pitchFamily="34" charset="-122"/>
            </a:endParaRPr>
          </a:p>
          <a:p>
            <a:pPr algn="ctr"/>
            <a:r>
              <a:rPr lang="zh-CN" altLang="en-US" sz="600" dirty="0">
                <a:latin typeface="微软雅黑" panose="020B0503020204020204" pitchFamily="34" charset="-122"/>
                <a:ea typeface="微软雅黑" panose="020B0503020204020204" pitchFamily="34" charset="-122"/>
              </a:rPr>
              <a:t>成功</a:t>
            </a:r>
          </a:p>
        </p:txBody>
      </p:sp>
      <p:sp>
        <p:nvSpPr>
          <p:cNvPr id="61" name="文本框 60"/>
          <p:cNvSpPr txBox="1"/>
          <p:nvPr/>
        </p:nvSpPr>
        <p:spPr>
          <a:xfrm>
            <a:off x="7043418" y="3890448"/>
            <a:ext cx="349445" cy="276999"/>
          </a:xfrm>
          <a:prstGeom prst="rect">
            <a:avLst/>
          </a:prstGeom>
          <a:noFill/>
        </p:spPr>
        <p:txBody>
          <a:bodyPr wrap="square" rtlCol="0">
            <a:spAutoFit/>
          </a:bodyPr>
          <a:lstStyle/>
          <a:p>
            <a:pPr algn="ctr"/>
            <a:r>
              <a:rPr lang="en-US" altLang="zh-CN" sz="600" dirty="0">
                <a:latin typeface="微软雅黑" panose="020B0503020204020204" pitchFamily="34" charset="-122"/>
                <a:ea typeface="微软雅黑" panose="020B0503020204020204" pitchFamily="34" charset="-122"/>
              </a:rPr>
              <a:t>EC</a:t>
            </a:r>
          </a:p>
          <a:p>
            <a:pPr algn="ctr"/>
            <a:r>
              <a:rPr lang="zh-CN" altLang="en-US" sz="600" dirty="0">
                <a:latin typeface="微软雅黑" panose="020B0503020204020204" pitchFamily="34" charset="-122"/>
                <a:ea typeface="微软雅黑" panose="020B0503020204020204" pitchFamily="34" charset="-122"/>
              </a:rPr>
              <a:t>外呼</a:t>
            </a:r>
          </a:p>
        </p:txBody>
      </p:sp>
      <p:sp>
        <p:nvSpPr>
          <p:cNvPr id="62" name="文本框 61"/>
          <p:cNvSpPr txBox="1"/>
          <p:nvPr/>
        </p:nvSpPr>
        <p:spPr>
          <a:xfrm>
            <a:off x="8258406" y="3550704"/>
            <a:ext cx="586464" cy="184666"/>
          </a:xfrm>
          <a:prstGeom prst="rect">
            <a:avLst/>
          </a:prstGeom>
          <a:noFill/>
        </p:spPr>
        <p:txBody>
          <a:bodyPr wrap="square" rtlCol="0">
            <a:spAutoFit/>
          </a:bodyPr>
          <a:lstStyle/>
          <a:p>
            <a:pPr algn="ctr"/>
            <a:r>
              <a:rPr lang="zh-CN" altLang="en-US" sz="600" dirty="0">
                <a:latin typeface="微软雅黑" panose="020B0503020204020204" pitchFamily="34" charset="-122"/>
                <a:ea typeface="微软雅黑" panose="020B0503020204020204" pitchFamily="34" charset="-122"/>
              </a:rPr>
              <a:t>签约成功</a:t>
            </a:r>
          </a:p>
        </p:txBody>
      </p:sp>
      <p:sp>
        <p:nvSpPr>
          <p:cNvPr id="63" name="文本框 62"/>
          <p:cNvSpPr txBox="1"/>
          <p:nvPr/>
        </p:nvSpPr>
        <p:spPr>
          <a:xfrm>
            <a:off x="7884901" y="2582700"/>
            <a:ext cx="586464" cy="184666"/>
          </a:xfrm>
          <a:prstGeom prst="rect">
            <a:avLst/>
          </a:prstGeom>
          <a:noFill/>
        </p:spPr>
        <p:txBody>
          <a:bodyPr wrap="square" rtlCol="0">
            <a:spAutoFit/>
          </a:bodyPr>
          <a:lstStyle/>
          <a:p>
            <a:pPr algn="ctr"/>
            <a:r>
              <a:rPr lang="zh-CN" altLang="en-US" sz="600" dirty="0">
                <a:latin typeface="微软雅黑" panose="020B0503020204020204" pitchFamily="34" charset="-122"/>
                <a:ea typeface="微软雅黑" panose="020B0503020204020204" pitchFamily="34" charset="-122"/>
              </a:rPr>
              <a:t>签约失败</a:t>
            </a:r>
          </a:p>
        </p:txBody>
      </p:sp>
      <p:sp>
        <p:nvSpPr>
          <p:cNvPr id="64" name="文本框 63"/>
          <p:cNvSpPr txBox="1"/>
          <p:nvPr/>
        </p:nvSpPr>
        <p:spPr>
          <a:xfrm>
            <a:off x="5207803" y="2216510"/>
            <a:ext cx="586464" cy="246221"/>
          </a:xfrm>
          <a:prstGeom prst="rect">
            <a:avLst/>
          </a:prstGeom>
          <a:no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拓客</a:t>
            </a:r>
          </a:p>
        </p:txBody>
      </p:sp>
      <p:sp>
        <p:nvSpPr>
          <p:cNvPr id="65" name="文本框 64"/>
          <p:cNvSpPr txBox="1"/>
          <p:nvPr/>
        </p:nvSpPr>
        <p:spPr>
          <a:xfrm>
            <a:off x="6891839" y="2216510"/>
            <a:ext cx="858641" cy="246221"/>
          </a:xfrm>
          <a:prstGeom prst="rect">
            <a:avLst/>
          </a:prstGeom>
          <a:no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跟进转化</a:t>
            </a:r>
          </a:p>
        </p:txBody>
      </p:sp>
      <p:sp>
        <p:nvSpPr>
          <p:cNvPr id="66" name="文本框 65"/>
          <p:cNvSpPr txBox="1"/>
          <p:nvPr/>
        </p:nvSpPr>
        <p:spPr>
          <a:xfrm>
            <a:off x="8290299" y="2216510"/>
            <a:ext cx="858641" cy="246221"/>
          </a:xfrm>
          <a:prstGeom prst="rect">
            <a:avLst/>
          </a:prstGeom>
          <a:no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成交</a:t>
            </a:r>
          </a:p>
        </p:txBody>
      </p:sp>
    </p:spTree>
    <p:extLst>
      <p:ext uri="{BB962C8B-B14F-4D97-AF65-F5344CB8AC3E}">
        <p14:creationId xmlns:p14="http://schemas.microsoft.com/office/powerpoint/2010/main" val="309381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0968" y="1432763"/>
            <a:ext cx="6894094" cy="2374901"/>
            <a:chOff x="1130968" y="1432763"/>
            <a:chExt cx="6894094" cy="2374901"/>
          </a:xfrm>
        </p:grpSpPr>
        <p:sp>
          <p:nvSpPr>
            <p:cNvPr id="4" name="矩形 3"/>
            <p:cNvSpPr/>
            <p:nvPr/>
          </p:nvSpPr>
          <p:spPr>
            <a:xfrm>
              <a:off x="1130968" y="1432765"/>
              <a:ext cx="1443790" cy="78105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189" y="2390278"/>
              <a:ext cx="5285873" cy="141738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30968" y="2390278"/>
              <a:ext cx="1443790" cy="1417386"/>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9189" y="1432763"/>
              <a:ext cx="5285873" cy="781051"/>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78658" y="1593186"/>
              <a:ext cx="548409" cy="460204"/>
              <a:chOff x="8745538" y="2649538"/>
              <a:chExt cx="309563" cy="285750"/>
            </a:xfrm>
            <a:solidFill>
              <a:srgbClr val="F2F2F2"/>
            </a:solidFill>
          </p:grpSpPr>
          <p:sp>
            <p:nvSpPr>
              <p:cNvPr id="9" name="Freeform 313"/>
              <p:cNvSpPr>
                <a:spLocks/>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14"/>
              <p:cNvSpPr>
                <a:spLocks/>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0"/>
            <p:cNvSpPr/>
            <p:nvPr/>
          </p:nvSpPr>
          <p:spPr>
            <a:xfrm>
              <a:off x="2893593" y="2544685"/>
              <a:ext cx="4977064" cy="1108572"/>
            </a:xfrm>
            <a:prstGeom prst="rect">
              <a:avLst/>
            </a:prstGeom>
            <a:solidFill>
              <a:srgbClr val="D13E3E"/>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微软雅黑" panose="020B0503020204020204" pitchFamily="34" charset="-122"/>
                  <a:ea typeface="微软雅黑" panose="020B0503020204020204" pitchFamily="34" charset="-122"/>
                </a:rPr>
                <a:t>神州云动</a:t>
              </a:r>
            </a:p>
          </p:txBody>
        </p:sp>
        <p:grpSp>
          <p:nvGrpSpPr>
            <p:cNvPr id="14" name="组合 13"/>
            <p:cNvGrpSpPr/>
            <p:nvPr/>
          </p:nvGrpSpPr>
          <p:grpSpPr>
            <a:xfrm>
              <a:off x="1456335" y="2673507"/>
              <a:ext cx="828052" cy="828052"/>
              <a:chOff x="1456335" y="2673507"/>
              <a:chExt cx="828052" cy="828052"/>
            </a:xfrm>
          </p:grpSpPr>
          <p:sp>
            <p:nvSpPr>
              <p:cNvPr id="12" name="椭圆 11"/>
              <p:cNvSpPr/>
              <p:nvPr/>
            </p:nvSpPr>
            <p:spPr>
              <a:xfrm>
                <a:off x="1456335" y="2673507"/>
                <a:ext cx="828052" cy="828052"/>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200" dirty="0">
                  <a:latin typeface="幼圆" panose="02010509060101010101" pitchFamily="49" charset="-122"/>
                  <a:ea typeface="幼圆" panose="02010509060101010101" pitchFamily="49" charset="-122"/>
                </a:endParaRPr>
              </a:p>
            </p:txBody>
          </p:sp>
          <p:sp>
            <p:nvSpPr>
              <p:cNvPr id="13" name="文本框 12"/>
              <p:cNvSpPr txBox="1"/>
              <p:nvPr/>
            </p:nvSpPr>
            <p:spPr>
              <a:xfrm>
                <a:off x="1596157" y="2910051"/>
                <a:ext cx="548409" cy="284788"/>
              </a:xfrm>
              <a:prstGeom prst="rect">
                <a:avLst/>
              </a:prstGeom>
              <a:noFill/>
            </p:spPr>
            <p:txBody>
              <a:bodyPr wrap="square" rtlCol="0" anchor="ctr">
                <a:noAutofit/>
              </a:bodyPr>
              <a:lstStyle/>
              <a:p>
                <a:pPr algn="ctr"/>
                <a:r>
                  <a:rPr lang="zh-CN" altLang="en-US" sz="3200" dirty="0">
                    <a:solidFill>
                      <a:srgbClr val="F2F2F2"/>
                    </a:solidFill>
                    <a:latin typeface="幼圆" panose="02010509060101010101" pitchFamily="49" charset="-122"/>
                    <a:ea typeface="幼圆" panose="02010509060101010101" pitchFamily="49" charset="-122"/>
                  </a:rPr>
                  <a:t>动</a:t>
                </a:r>
                <a:endParaRPr lang="zh-CN" altLang="en-US" sz="3200" dirty="0" smtClean="0">
                  <a:solidFill>
                    <a:srgbClr val="F2F2F2"/>
                  </a:solidFill>
                  <a:latin typeface="幼圆" panose="02010509060101010101" pitchFamily="49" charset="-122"/>
                  <a:ea typeface="幼圆" panose="02010509060101010101" pitchFamily="49" charset="-122"/>
                </a:endParaRPr>
              </a:p>
            </p:txBody>
          </p:sp>
        </p:gr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775248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神州云动 （</a:t>
            </a:r>
            <a:r>
              <a:rPr kumimoji="1" lang="zh-CN" altLang="en-US" sz="1800" b="1" dirty="0">
                <a:latin typeface="微软雅黑"/>
                <a:ea typeface="微软雅黑"/>
                <a:cs typeface="微软雅黑"/>
              </a:rPr>
              <a:t>北京神州云动科技股份有限公司）</a:t>
            </a:r>
          </a:p>
        </p:txBody>
      </p:sp>
      <p:sp>
        <p:nvSpPr>
          <p:cNvPr id="5" name="矩形 4"/>
          <p:cNvSpPr/>
          <p:nvPr/>
        </p:nvSpPr>
        <p:spPr>
          <a:xfrm>
            <a:off x="264097" y="960439"/>
            <a:ext cx="3945953" cy="3757977"/>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3235" y="1095786"/>
            <a:ext cx="3638065" cy="182175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900" dirty="0" smtClean="0">
                <a:latin typeface="微软雅黑" panose="020B0503020204020204" pitchFamily="34" charset="-122"/>
                <a:ea typeface="微软雅黑" panose="020B0503020204020204" pitchFamily="34" charset="-122"/>
              </a:rPr>
              <a:t>       北京神州云动科技股份有限公司</a:t>
            </a:r>
            <a:r>
              <a:rPr lang="zh-CN" altLang="en-US" sz="900" dirty="0">
                <a:latin typeface="微软雅黑" panose="020B0503020204020204" pitchFamily="34" charset="-122"/>
                <a:ea typeface="微软雅黑" panose="020B0503020204020204" pitchFamily="34" charset="-122"/>
              </a:rPr>
              <a:t>成立于</a:t>
            </a:r>
            <a:r>
              <a:rPr lang="en-US" altLang="zh-CN" sz="900" dirty="0">
                <a:latin typeface="微软雅黑" panose="020B0503020204020204" pitchFamily="34" charset="-122"/>
                <a:ea typeface="微软雅黑" panose="020B0503020204020204" pitchFamily="34" charset="-122"/>
              </a:rPr>
              <a:t>2008</a:t>
            </a:r>
            <a:r>
              <a:rPr lang="zh-CN" altLang="en-US" sz="900" dirty="0">
                <a:latin typeface="微软雅黑" panose="020B0503020204020204" pitchFamily="34" charset="-122"/>
                <a:ea typeface="微软雅黑" panose="020B0503020204020204" pitchFamily="34" charset="-122"/>
              </a:rPr>
              <a:t>年，</a:t>
            </a:r>
            <a:r>
              <a:rPr lang="zh-CN" altLang="en-US" sz="900" dirty="0" smtClean="0">
                <a:latin typeface="微软雅黑" panose="020B0503020204020204" pitchFamily="34" charset="-122"/>
                <a:ea typeface="微软雅黑" panose="020B0503020204020204" pitchFamily="34" charset="-122"/>
              </a:rPr>
              <a:t>前三年为</a:t>
            </a:r>
            <a:r>
              <a:rPr lang="en-US" altLang="zh-CN" sz="900" dirty="0" smtClean="0">
                <a:latin typeface="微软雅黑" panose="020B0503020204020204" pitchFamily="34" charset="-122"/>
                <a:ea typeface="微软雅黑" panose="020B0503020204020204" pitchFamily="34" charset="-122"/>
              </a:rPr>
              <a:t>Salesforce.com</a:t>
            </a:r>
            <a:r>
              <a:rPr lang="zh-CN" altLang="en-US" sz="900" dirty="0">
                <a:latin typeface="微软雅黑" panose="020B0503020204020204" pitchFamily="34" charset="-122"/>
                <a:ea typeface="微软雅黑" panose="020B0503020204020204" pitchFamily="34" charset="-122"/>
              </a:rPr>
              <a:t>全球咨询及方案合作</a:t>
            </a:r>
            <a:r>
              <a:rPr lang="zh-CN" altLang="en-US" sz="900" dirty="0" smtClean="0">
                <a:latin typeface="微软雅黑" panose="020B0503020204020204" pitchFamily="34" charset="-122"/>
                <a:ea typeface="微软雅黑" panose="020B0503020204020204" pitchFamily="34" charset="-122"/>
              </a:rPr>
              <a:t>伙伴</a:t>
            </a:r>
            <a:r>
              <a:rPr lang="zh-CN" altLang="en-US" sz="900" dirty="0">
                <a:latin typeface="微软雅黑" panose="020B0503020204020204" pitchFamily="34" charset="-122"/>
                <a:ea typeface="微软雅黑" panose="020B0503020204020204" pitchFamily="34" charset="-122"/>
              </a:rPr>
              <a:t>，</a:t>
            </a:r>
            <a:r>
              <a:rPr lang="en-US" altLang="zh-CN" sz="900" dirty="0" smtClean="0">
                <a:latin typeface="微软雅黑" panose="020B0503020204020204" pitchFamily="34" charset="-122"/>
                <a:ea typeface="微软雅黑" panose="020B0503020204020204" pitchFamily="34" charset="-122"/>
              </a:rPr>
              <a:t>2012</a:t>
            </a:r>
            <a:r>
              <a:rPr lang="zh-CN" altLang="en-US" sz="900" dirty="0">
                <a:latin typeface="微软雅黑" panose="020B0503020204020204" pitchFamily="34" charset="-122"/>
                <a:ea typeface="微软雅黑" panose="020B0503020204020204" pitchFamily="34" charset="-122"/>
              </a:rPr>
              <a:t>年推出自己的</a:t>
            </a:r>
            <a:r>
              <a:rPr lang="en-US" altLang="zh-CN" sz="900" dirty="0" err="1">
                <a:latin typeface="微软雅黑" panose="020B0503020204020204" pitchFamily="34" charset="-122"/>
                <a:ea typeface="微软雅黑" panose="020B0503020204020204" pitchFamily="34" charset="-122"/>
              </a:rPr>
              <a:t>SaaS+PaaS</a:t>
            </a:r>
            <a:r>
              <a:rPr lang="zh-CN" altLang="en-US" sz="900" dirty="0">
                <a:latin typeface="微软雅黑" panose="020B0503020204020204" pitchFamily="34" charset="-122"/>
                <a:ea typeface="微软雅黑" panose="020B0503020204020204" pitchFamily="34" charset="-122"/>
              </a:rPr>
              <a:t>产品</a:t>
            </a:r>
            <a:r>
              <a:rPr lang="en-US" altLang="zh-CN" sz="900" dirty="0" smtClean="0">
                <a:latin typeface="微软雅黑" panose="020B0503020204020204" pitchFamily="34" charset="-122"/>
                <a:ea typeface="微软雅黑" panose="020B0503020204020204" pitchFamily="34" charset="-122"/>
              </a:rPr>
              <a:t>CloudCC.com</a:t>
            </a:r>
            <a:r>
              <a:rPr lang="zh-CN" altLang="en-US" sz="900" dirty="0" smtClean="0">
                <a:latin typeface="微软雅黑" panose="020B0503020204020204" pitchFamily="34" charset="-122"/>
                <a:ea typeface="微软雅黑" panose="020B0503020204020204" pitchFamily="34" charset="-122"/>
              </a:rPr>
              <a:t>，</a:t>
            </a:r>
            <a:r>
              <a:rPr lang="en-US" altLang="zh-CN" sz="900" dirty="0" smtClean="0">
                <a:latin typeface="微软雅黑" panose="020B0503020204020204" pitchFamily="34" charset="-122"/>
                <a:ea typeface="微软雅黑" panose="020B0503020204020204" pitchFamily="34" charset="-122"/>
              </a:rPr>
              <a:t>2017</a:t>
            </a:r>
            <a:r>
              <a:rPr lang="zh-CN" altLang="en-US" sz="900" dirty="0">
                <a:latin typeface="微软雅黑" panose="020B0503020204020204" pitchFamily="34" charset="-122"/>
                <a:ea typeface="微软雅黑" panose="020B0503020204020204" pitchFamily="34" charset="-122"/>
              </a:rPr>
              <a:t>年又推出基于</a:t>
            </a:r>
            <a:r>
              <a:rPr lang="en-US" altLang="zh-CN" sz="900" dirty="0">
                <a:latin typeface="微软雅黑" panose="020B0503020204020204" pitchFamily="34" charset="-122"/>
                <a:ea typeface="微软雅黑" panose="020B0503020204020204" pitchFamily="34" charset="-122"/>
              </a:rPr>
              <a:t>PaaS</a:t>
            </a:r>
            <a:r>
              <a:rPr lang="zh-CN" altLang="en-US" sz="900" dirty="0">
                <a:latin typeface="微软雅黑" panose="020B0503020204020204" pitchFamily="34" charset="-122"/>
                <a:ea typeface="微软雅黑" panose="020B0503020204020204" pitchFamily="34" charset="-122"/>
              </a:rPr>
              <a:t>平台的生态应用商店</a:t>
            </a:r>
            <a:r>
              <a:rPr lang="en-US" altLang="zh-CN" sz="900" dirty="0" err="1">
                <a:latin typeface="微软雅黑" panose="020B0503020204020204" pitchFamily="34" charset="-122"/>
                <a:ea typeface="微软雅黑" panose="020B0503020204020204" pitchFamily="34" charset="-122"/>
              </a:rPr>
              <a:t>CloudCC</a:t>
            </a:r>
            <a:r>
              <a:rPr lang="en-US" altLang="zh-CN" sz="900" dirty="0">
                <a:latin typeface="微软雅黑" panose="020B0503020204020204" pitchFamily="34" charset="-122"/>
                <a:ea typeface="微软雅黑" panose="020B0503020204020204" pitchFamily="34" charset="-122"/>
              </a:rPr>
              <a:t> </a:t>
            </a:r>
            <a:r>
              <a:rPr lang="en-US" altLang="zh-CN" sz="900" dirty="0" err="1">
                <a:latin typeface="微软雅黑" panose="020B0503020204020204" pitchFamily="34" charset="-122"/>
                <a:ea typeface="微软雅黑" panose="020B0503020204020204" pitchFamily="34" charset="-122"/>
              </a:rPr>
              <a:t>AppStore</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 </a:t>
            </a:r>
            <a:r>
              <a:rPr lang="en-US" altLang="zh-CN" sz="900" dirty="0" smtClean="0">
                <a:latin typeface="微软雅黑" panose="020B0503020204020204" pitchFamily="34" charset="-122"/>
                <a:ea typeface="微软雅黑" panose="020B0503020204020204" pitchFamily="34" charset="-122"/>
              </a:rPr>
              <a:t>      </a:t>
            </a:r>
            <a:r>
              <a:rPr lang="en-US" altLang="zh-CN" sz="900" dirty="0" err="1" smtClean="0">
                <a:latin typeface="微软雅黑" panose="020B0503020204020204" pitchFamily="34" charset="-122"/>
                <a:ea typeface="微软雅黑" panose="020B0503020204020204" pitchFamily="34" charset="-122"/>
              </a:rPr>
              <a:t>CloudCC</a:t>
            </a:r>
            <a:r>
              <a:rPr lang="zh-CN" altLang="en-US" sz="900" dirty="0">
                <a:latin typeface="微软雅黑" panose="020B0503020204020204" pitchFamily="34" charset="-122"/>
                <a:ea typeface="微软雅黑" panose="020B0503020204020204" pitchFamily="34" charset="-122"/>
              </a:rPr>
              <a:t>以提供企业级</a:t>
            </a:r>
            <a:r>
              <a:rPr lang="en-US" altLang="zh-CN" sz="900" dirty="0">
                <a:latin typeface="微软雅黑" panose="020B0503020204020204" pitchFamily="34" charset="-122"/>
                <a:ea typeface="微软雅黑" panose="020B0503020204020204" pitchFamily="34" charset="-122"/>
              </a:rPr>
              <a:t>CRM</a:t>
            </a:r>
            <a:r>
              <a:rPr lang="zh-CN" altLang="en-US" sz="900" dirty="0">
                <a:latin typeface="微软雅黑" panose="020B0503020204020204" pitchFamily="34" charset="-122"/>
                <a:ea typeface="微软雅黑" panose="020B0503020204020204" pitchFamily="34" charset="-122"/>
              </a:rPr>
              <a:t>服务为基础，在</a:t>
            </a:r>
            <a:r>
              <a:rPr lang="zh-CN" altLang="en-US" sz="900" dirty="0" smtClean="0">
                <a:latin typeface="微软雅黑" panose="020B0503020204020204" pitchFamily="34" charset="-122"/>
                <a:ea typeface="微软雅黑" panose="020B0503020204020204" pitchFamily="34" charset="-122"/>
              </a:rPr>
              <a:t>金融、制造、消费、教育培训、</a:t>
            </a:r>
            <a:r>
              <a:rPr lang="en-US" altLang="zh-CN" sz="900" dirty="0" smtClean="0">
                <a:latin typeface="微软雅黑" panose="020B0503020204020204" pitchFamily="34" charset="-122"/>
                <a:ea typeface="微软雅黑" panose="020B0503020204020204" pitchFamily="34" charset="-122"/>
              </a:rPr>
              <a:t>IT</a:t>
            </a:r>
            <a:r>
              <a:rPr lang="zh-CN" altLang="en-US" sz="900" dirty="0">
                <a:latin typeface="微软雅黑" panose="020B0503020204020204" pitchFamily="34" charset="-122"/>
                <a:ea typeface="微软雅黑" panose="020B0503020204020204" pitchFamily="34" charset="-122"/>
              </a:rPr>
              <a:t>等领域都有专注的</a:t>
            </a:r>
            <a:r>
              <a:rPr lang="en-US" altLang="zh-CN" sz="900" dirty="0">
                <a:latin typeface="微软雅黑" panose="020B0503020204020204" pitchFamily="34" charset="-122"/>
                <a:ea typeface="微软雅黑" panose="020B0503020204020204" pitchFamily="34" charset="-122"/>
              </a:rPr>
              <a:t>CRM</a:t>
            </a:r>
            <a:r>
              <a:rPr lang="zh-CN" altLang="en-US" sz="900" dirty="0" smtClean="0">
                <a:latin typeface="微软雅黑" panose="020B0503020204020204" pitchFamily="34" charset="-122"/>
                <a:ea typeface="微软雅黑" panose="020B0503020204020204" pitchFamily="34" charset="-122"/>
              </a:rPr>
              <a:t>方案，代表</a:t>
            </a:r>
            <a:r>
              <a:rPr lang="zh-CN" altLang="en-US" sz="900" dirty="0">
                <a:latin typeface="微软雅黑" panose="020B0503020204020204" pitchFamily="34" charset="-122"/>
                <a:ea typeface="微软雅黑" panose="020B0503020204020204" pitchFamily="34" charset="-122"/>
              </a:rPr>
              <a:t>客户有诺亚</a:t>
            </a:r>
            <a:r>
              <a:rPr lang="zh-CN" altLang="en-US" sz="900" dirty="0" smtClean="0">
                <a:latin typeface="微软雅黑" panose="020B0503020204020204" pitchFamily="34" charset="-122"/>
                <a:ea typeface="微软雅黑" panose="020B0503020204020204" pitchFamily="34" charset="-122"/>
              </a:rPr>
              <a:t>财富、正</a:t>
            </a:r>
            <a:r>
              <a:rPr lang="zh-CN" altLang="en-US" sz="900" dirty="0">
                <a:latin typeface="微软雅黑" panose="020B0503020204020204" pitchFamily="34" charset="-122"/>
                <a:ea typeface="微软雅黑" panose="020B0503020204020204" pitchFamily="34" charset="-122"/>
              </a:rPr>
              <a:t>泰</a:t>
            </a:r>
            <a:r>
              <a:rPr lang="zh-CN" altLang="en-US" sz="900" dirty="0" smtClean="0">
                <a:latin typeface="微软雅黑" panose="020B0503020204020204" pitchFamily="34" charset="-122"/>
                <a:ea typeface="微软雅黑" panose="020B0503020204020204" pitchFamily="34" charset="-122"/>
              </a:rPr>
              <a:t>电器、海</a:t>
            </a:r>
            <a:r>
              <a:rPr lang="zh-CN" altLang="en-US" sz="900" dirty="0">
                <a:latin typeface="微软雅黑" panose="020B0503020204020204" pitchFamily="34" charset="-122"/>
                <a:ea typeface="微软雅黑" panose="020B0503020204020204" pitchFamily="34" charset="-122"/>
              </a:rPr>
              <a:t>信</a:t>
            </a:r>
            <a:r>
              <a:rPr lang="zh-CN" altLang="en-US" sz="900" dirty="0" smtClean="0">
                <a:latin typeface="微软雅黑" panose="020B0503020204020204" pitchFamily="34" charset="-122"/>
                <a:ea typeface="微软雅黑" panose="020B0503020204020204" pitchFamily="34" charset="-122"/>
              </a:rPr>
              <a:t>电器、新东方、阿里云、网</a:t>
            </a:r>
            <a:r>
              <a:rPr lang="zh-CN" altLang="en-US" sz="900" dirty="0">
                <a:latin typeface="微软雅黑" panose="020B0503020204020204" pitchFamily="34" charset="-122"/>
                <a:ea typeface="微软雅黑" panose="020B0503020204020204" pitchFamily="34" charset="-122"/>
              </a:rPr>
              <a:t>易等</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4458061" y="952135"/>
            <a:ext cx="579077" cy="37662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400" b="1" spc="300" dirty="0" smtClean="0">
                <a:latin typeface="微软雅黑" panose="020B0503020204020204" pitchFamily="34" charset="-122"/>
                <a:ea typeface="微软雅黑" panose="020B0503020204020204" pitchFamily="34" charset="-122"/>
              </a:rPr>
              <a:t>优势分析</a:t>
            </a:r>
            <a:endParaRPr lang="zh-CN" altLang="en-US" sz="1400" b="1" spc="300" dirty="0">
              <a:latin typeface="微软雅黑" panose="020B0503020204020204" pitchFamily="34" charset="-122"/>
              <a:ea typeface="微软雅黑" panose="020B0503020204020204" pitchFamily="34" charset="-122"/>
            </a:endParaRPr>
          </a:p>
        </p:txBody>
      </p:sp>
      <p:pic>
        <p:nvPicPr>
          <p:cNvPr id="56" name="图片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67" y="3345787"/>
            <a:ext cx="2911208" cy="886020"/>
          </a:xfrm>
          <a:prstGeom prst="rect">
            <a:avLst/>
          </a:prstGeom>
        </p:spPr>
      </p:pic>
      <p:grpSp>
        <p:nvGrpSpPr>
          <p:cNvPr id="50" name="组合 49"/>
          <p:cNvGrpSpPr/>
          <p:nvPr/>
        </p:nvGrpSpPr>
        <p:grpSpPr>
          <a:xfrm>
            <a:off x="5172049" y="952135"/>
            <a:ext cx="818182" cy="818182"/>
            <a:chOff x="4219188" y="847360"/>
            <a:chExt cx="818182" cy="818182"/>
          </a:xfrm>
        </p:grpSpPr>
        <p:sp>
          <p:nvSpPr>
            <p:cNvPr id="51" name="矩形 50"/>
            <p:cNvSpPr/>
            <p:nvPr/>
          </p:nvSpPr>
          <p:spPr>
            <a:xfrm>
              <a:off x="4219188" y="84736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4232198" y="85566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产品优势</a:t>
              </a:r>
            </a:p>
          </p:txBody>
        </p:sp>
        <p:grpSp>
          <p:nvGrpSpPr>
            <p:cNvPr id="53" name="组合 52"/>
            <p:cNvGrpSpPr/>
            <p:nvPr/>
          </p:nvGrpSpPr>
          <p:grpSpPr>
            <a:xfrm>
              <a:off x="4408820" y="1156576"/>
              <a:ext cx="438918" cy="438918"/>
              <a:chOff x="4693283" y="1191780"/>
              <a:chExt cx="482810" cy="482810"/>
            </a:xfrm>
          </p:grpSpPr>
          <p:sp>
            <p:nvSpPr>
              <p:cNvPr id="55" name="椭圆 54"/>
              <p:cNvSpPr/>
              <p:nvPr/>
            </p:nvSpPr>
            <p:spPr>
              <a:xfrm>
                <a:off x="4693283" y="119178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4821612" y="1320108"/>
                <a:ext cx="226153" cy="226154"/>
                <a:chOff x="7087260" y="2190892"/>
                <a:chExt cx="484779" cy="484780"/>
              </a:xfrm>
            </p:grpSpPr>
            <p:sp>
              <p:nvSpPr>
                <p:cNvPr id="58" name="Oval 675"/>
                <p:cNvSpPr>
                  <a:spLocks noChangeArrowheads="1"/>
                </p:cNvSpPr>
                <p:nvPr/>
              </p:nvSpPr>
              <p:spPr bwMode="auto">
                <a:xfrm>
                  <a:off x="7383707" y="2190892"/>
                  <a:ext cx="188332" cy="188332"/>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676"/>
                <p:cNvSpPr>
                  <a:spLocks noChangeArrowheads="1"/>
                </p:cNvSpPr>
                <p:nvPr/>
              </p:nvSpPr>
              <p:spPr bwMode="auto">
                <a:xfrm>
                  <a:off x="7087260" y="2435026"/>
                  <a:ext cx="156944" cy="153455"/>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677"/>
                <p:cNvSpPr>
                  <a:spLocks noChangeArrowheads="1"/>
                </p:cNvSpPr>
                <p:nvPr/>
              </p:nvSpPr>
              <p:spPr bwMode="auto">
                <a:xfrm>
                  <a:off x="7394171" y="2550118"/>
                  <a:ext cx="122068" cy="125554"/>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Line 678"/>
                <p:cNvSpPr>
                  <a:spLocks noChangeShapeType="1"/>
                </p:cNvSpPr>
                <p:nvPr/>
              </p:nvSpPr>
              <p:spPr bwMode="auto">
                <a:xfrm flipH="1" flipV="1">
                  <a:off x="7237227" y="2543143"/>
                  <a:ext cx="156944" cy="6277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Line 679"/>
                <p:cNvSpPr>
                  <a:spLocks noChangeShapeType="1"/>
                </p:cNvSpPr>
                <p:nvPr/>
              </p:nvSpPr>
              <p:spPr bwMode="auto">
                <a:xfrm flipV="1">
                  <a:off x="7230252" y="2347836"/>
                  <a:ext cx="170895" cy="10811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63" name="组合 62"/>
          <p:cNvGrpSpPr/>
          <p:nvPr/>
        </p:nvGrpSpPr>
        <p:grpSpPr>
          <a:xfrm>
            <a:off x="5172049" y="1934835"/>
            <a:ext cx="818182" cy="818182"/>
            <a:chOff x="4219188" y="1896735"/>
            <a:chExt cx="818182" cy="818182"/>
          </a:xfrm>
        </p:grpSpPr>
        <p:sp>
          <p:nvSpPr>
            <p:cNvPr id="64" name="矩形 63"/>
            <p:cNvSpPr/>
            <p:nvPr/>
          </p:nvSpPr>
          <p:spPr>
            <a:xfrm>
              <a:off x="4219188" y="1896735"/>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32198" y="1905039"/>
              <a:ext cx="792162" cy="261610"/>
            </a:xfrm>
            <a:prstGeom prst="rect">
              <a:avLst/>
            </a:prstGeom>
            <a:noFill/>
          </p:spPr>
          <p:txBody>
            <a:bodyPr wrap="square" rtlCol="0">
              <a:spAutoFit/>
            </a:bodyPr>
            <a:lstStyle/>
            <a:p>
              <a:pPr algn="ctr"/>
              <a:r>
                <a:rPr lang="zh-CN" altLang="en-US" sz="1100" b="1" dirty="0">
                  <a:solidFill>
                    <a:srgbClr val="F2F2F2"/>
                  </a:solidFill>
                  <a:latin typeface="微软雅黑" panose="020B0503020204020204" pitchFamily="34" charset="-122"/>
                  <a:ea typeface="微软雅黑" panose="020B0503020204020204" pitchFamily="34" charset="-122"/>
                </a:rPr>
                <a:t>服务</a:t>
              </a:r>
              <a:r>
                <a:rPr lang="zh-CN" altLang="en-US" sz="1100" b="1" dirty="0" smtClean="0">
                  <a:solidFill>
                    <a:srgbClr val="F2F2F2"/>
                  </a:solidFill>
                  <a:latin typeface="微软雅黑" panose="020B0503020204020204" pitchFamily="34" charset="-122"/>
                  <a:ea typeface="微软雅黑" panose="020B0503020204020204" pitchFamily="34" charset="-122"/>
                </a:rPr>
                <a:t>优势</a:t>
              </a:r>
            </a:p>
          </p:txBody>
        </p:sp>
        <p:grpSp>
          <p:nvGrpSpPr>
            <p:cNvPr id="66" name="组合 65"/>
            <p:cNvGrpSpPr/>
            <p:nvPr/>
          </p:nvGrpSpPr>
          <p:grpSpPr>
            <a:xfrm>
              <a:off x="4408820" y="2205951"/>
              <a:ext cx="438918" cy="438918"/>
              <a:chOff x="4693283" y="2241155"/>
              <a:chExt cx="482810" cy="482810"/>
            </a:xfrm>
          </p:grpSpPr>
          <p:sp>
            <p:nvSpPr>
              <p:cNvPr id="67" name="椭圆 66"/>
              <p:cNvSpPr/>
              <p:nvPr/>
            </p:nvSpPr>
            <p:spPr>
              <a:xfrm>
                <a:off x="4693283" y="2241155"/>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4798850" y="2365424"/>
                <a:ext cx="271676" cy="234272"/>
                <a:chOff x="8088209" y="5225123"/>
                <a:chExt cx="481291" cy="415028"/>
              </a:xfrm>
            </p:grpSpPr>
            <p:sp>
              <p:nvSpPr>
                <p:cNvPr id="69" name="Freeform 149"/>
                <p:cNvSpPr>
                  <a:spLocks/>
                </p:cNvSpPr>
                <p:nvPr/>
              </p:nvSpPr>
              <p:spPr bwMode="auto">
                <a:xfrm>
                  <a:off x="8088209" y="5396017"/>
                  <a:ext cx="90678" cy="156944"/>
                </a:xfrm>
                <a:custGeom>
                  <a:avLst/>
                  <a:gdLst>
                    <a:gd name="T0" fmla="*/ 40 w 48"/>
                    <a:gd name="T1" fmla="*/ 80 h 80"/>
                    <a:gd name="T2" fmla="*/ 0 w 48"/>
                    <a:gd name="T3" fmla="*/ 40 h 80"/>
                    <a:gd name="T4" fmla="*/ 40 w 48"/>
                    <a:gd name="T5" fmla="*/ 0 h 80"/>
                    <a:gd name="T6" fmla="*/ 48 w 48"/>
                    <a:gd name="T7" fmla="*/ 0 h 80"/>
                    <a:gd name="T8" fmla="*/ 48 w 48"/>
                    <a:gd name="T9" fmla="*/ 80 h 80"/>
                    <a:gd name="T10" fmla="*/ 40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0" y="80"/>
                      </a:moveTo>
                      <a:cubicBezTo>
                        <a:pt x="18" y="80"/>
                        <a:pt x="0" y="62"/>
                        <a:pt x="0" y="40"/>
                      </a:cubicBezTo>
                      <a:cubicBezTo>
                        <a:pt x="0" y="18"/>
                        <a:pt x="18" y="0"/>
                        <a:pt x="40" y="0"/>
                      </a:cubicBezTo>
                      <a:cubicBezTo>
                        <a:pt x="48" y="0"/>
                        <a:pt x="48" y="0"/>
                        <a:pt x="48" y="0"/>
                      </a:cubicBezTo>
                      <a:cubicBezTo>
                        <a:pt x="48" y="80"/>
                        <a:pt x="48" y="80"/>
                        <a:pt x="48" y="80"/>
                      </a:cubicBezTo>
                      <a:lnTo>
                        <a:pt x="40" y="8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50"/>
                <p:cNvSpPr>
                  <a:spLocks/>
                </p:cNvSpPr>
                <p:nvPr/>
              </p:nvSpPr>
              <p:spPr bwMode="auto">
                <a:xfrm>
                  <a:off x="8475333" y="5396017"/>
                  <a:ext cx="94167" cy="156944"/>
                </a:xfrm>
                <a:custGeom>
                  <a:avLst/>
                  <a:gdLst>
                    <a:gd name="T0" fmla="*/ 8 w 48"/>
                    <a:gd name="T1" fmla="*/ 0 h 80"/>
                    <a:gd name="T2" fmla="*/ 48 w 48"/>
                    <a:gd name="T3" fmla="*/ 40 h 80"/>
                    <a:gd name="T4" fmla="*/ 8 w 48"/>
                    <a:gd name="T5" fmla="*/ 80 h 80"/>
                    <a:gd name="T6" fmla="*/ 0 w 48"/>
                    <a:gd name="T7" fmla="*/ 80 h 80"/>
                    <a:gd name="T8" fmla="*/ 0 w 48"/>
                    <a:gd name="T9" fmla="*/ 0 h 80"/>
                    <a:gd name="T10" fmla="*/ 8 w 48"/>
                    <a:gd name="T11" fmla="*/ 0 h 80"/>
                  </a:gdLst>
                  <a:ahLst/>
                  <a:cxnLst>
                    <a:cxn ang="0">
                      <a:pos x="T0" y="T1"/>
                    </a:cxn>
                    <a:cxn ang="0">
                      <a:pos x="T2" y="T3"/>
                    </a:cxn>
                    <a:cxn ang="0">
                      <a:pos x="T4" y="T5"/>
                    </a:cxn>
                    <a:cxn ang="0">
                      <a:pos x="T6" y="T7"/>
                    </a:cxn>
                    <a:cxn ang="0">
                      <a:pos x="T8" y="T9"/>
                    </a:cxn>
                    <a:cxn ang="0">
                      <a:pos x="T10" y="T11"/>
                    </a:cxn>
                  </a:cxnLst>
                  <a:rect l="0" t="0" r="r" b="b"/>
                  <a:pathLst>
                    <a:path w="48" h="80">
                      <a:moveTo>
                        <a:pt x="8" y="0"/>
                      </a:moveTo>
                      <a:cubicBezTo>
                        <a:pt x="30" y="0"/>
                        <a:pt x="48" y="18"/>
                        <a:pt x="48" y="40"/>
                      </a:cubicBezTo>
                      <a:cubicBezTo>
                        <a:pt x="48" y="62"/>
                        <a:pt x="30" y="80"/>
                        <a:pt x="8" y="80"/>
                      </a:cubicBezTo>
                      <a:cubicBezTo>
                        <a:pt x="0" y="80"/>
                        <a:pt x="0" y="80"/>
                        <a:pt x="0" y="80"/>
                      </a:cubicBezTo>
                      <a:cubicBezTo>
                        <a:pt x="0" y="0"/>
                        <a:pt x="0" y="0"/>
                        <a:pt x="0" y="0"/>
                      </a:cubicBezTo>
                      <a:lnTo>
                        <a:pt x="8"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51"/>
                <p:cNvSpPr>
                  <a:spLocks/>
                </p:cNvSpPr>
                <p:nvPr/>
              </p:nvSpPr>
              <p:spPr bwMode="auto">
                <a:xfrm>
                  <a:off x="8178887" y="5225123"/>
                  <a:ext cx="296449" cy="195307"/>
                </a:xfrm>
                <a:custGeom>
                  <a:avLst/>
                  <a:gdLst>
                    <a:gd name="T0" fmla="*/ 0 w 152"/>
                    <a:gd name="T1" fmla="*/ 100 h 100"/>
                    <a:gd name="T2" fmla="*/ 0 w 152"/>
                    <a:gd name="T3" fmla="*/ 64 h 100"/>
                    <a:gd name="T4" fmla="*/ 76 w 152"/>
                    <a:gd name="T5" fmla="*/ 0 h 100"/>
                    <a:gd name="T6" fmla="*/ 152 w 152"/>
                    <a:gd name="T7" fmla="*/ 64 h 100"/>
                    <a:gd name="T8" fmla="*/ 152 w 152"/>
                    <a:gd name="T9" fmla="*/ 88 h 100"/>
                  </a:gdLst>
                  <a:ahLst/>
                  <a:cxnLst>
                    <a:cxn ang="0">
                      <a:pos x="T0" y="T1"/>
                    </a:cxn>
                    <a:cxn ang="0">
                      <a:pos x="T2" y="T3"/>
                    </a:cxn>
                    <a:cxn ang="0">
                      <a:pos x="T4" y="T5"/>
                    </a:cxn>
                    <a:cxn ang="0">
                      <a:pos x="T6" y="T7"/>
                    </a:cxn>
                    <a:cxn ang="0">
                      <a:pos x="T8" y="T9"/>
                    </a:cxn>
                  </a:cxnLst>
                  <a:rect l="0" t="0" r="r" b="b"/>
                  <a:pathLst>
                    <a:path w="152" h="100">
                      <a:moveTo>
                        <a:pt x="0" y="100"/>
                      </a:moveTo>
                      <a:cubicBezTo>
                        <a:pt x="0" y="64"/>
                        <a:pt x="0" y="64"/>
                        <a:pt x="0" y="64"/>
                      </a:cubicBezTo>
                      <a:cubicBezTo>
                        <a:pt x="0" y="64"/>
                        <a:pt x="0" y="0"/>
                        <a:pt x="76" y="0"/>
                      </a:cubicBezTo>
                      <a:cubicBezTo>
                        <a:pt x="152" y="0"/>
                        <a:pt x="152" y="64"/>
                        <a:pt x="152" y="64"/>
                      </a:cubicBezTo>
                      <a:cubicBezTo>
                        <a:pt x="152" y="88"/>
                        <a:pt x="152" y="88"/>
                        <a:pt x="152" y="88"/>
                      </a:cubicBez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52"/>
                <p:cNvSpPr>
                  <a:spLocks/>
                </p:cNvSpPr>
                <p:nvPr/>
              </p:nvSpPr>
              <p:spPr bwMode="auto">
                <a:xfrm>
                  <a:off x="8297466" y="5552959"/>
                  <a:ext cx="177870" cy="87192"/>
                </a:xfrm>
                <a:custGeom>
                  <a:avLst/>
                  <a:gdLst>
                    <a:gd name="T0" fmla="*/ 51 w 51"/>
                    <a:gd name="T1" fmla="*/ 0 h 25"/>
                    <a:gd name="T2" fmla="*/ 51 w 51"/>
                    <a:gd name="T3" fmla="*/ 11 h 25"/>
                    <a:gd name="T4" fmla="*/ 18 w 51"/>
                    <a:gd name="T5" fmla="*/ 25 h 25"/>
                    <a:gd name="T6" fmla="*/ 0 w 51"/>
                    <a:gd name="T7" fmla="*/ 25 h 25"/>
                    <a:gd name="T8" fmla="*/ 0 w 51"/>
                    <a:gd name="T9" fmla="*/ 16 h 25"/>
                    <a:gd name="T10" fmla="*/ 18 w 51"/>
                    <a:gd name="T11" fmla="*/ 16 h 25"/>
                    <a:gd name="T12" fmla="*/ 18 w 51"/>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51" y="0"/>
                      </a:moveTo>
                      <a:lnTo>
                        <a:pt x="51" y="11"/>
                      </a:lnTo>
                      <a:lnTo>
                        <a:pt x="18" y="25"/>
                      </a:lnTo>
                      <a:lnTo>
                        <a:pt x="0" y="25"/>
                      </a:lnTo>
                      <a:lnTo>
                        <a:pt x="0" y="16"/>
                      </a:lnTo>
                      <a:lnTo>
                        <a:pt x="18" y="16"/>
                      </a:lnTo>
                      <a:lnTo>
                        <a:pt x="18" y="22"/>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73" name="组合 72"/>
          <p:cNvGrpSpPr/>
          <p:nvPr/>
        </p:nvGrpSpPr>
        <p:grpSpPr>
          <a:xfrm>
            <a:off x="5172049" y="2917535"/>
            <a:ext cx="818182" cy="818182"/>
            <a:chOff x="4219188" y="2946110"/>
            <a:chExt cx="818182" cy="818182"/>
          </a:xfrm>
        </p:grpSpPr>
        <p:sp>
          <p:nvSpPr>
            <p:cNvPr id="74" name="矩形 73"/>
            <p:cNvSpPr/>
            <p:nvPr/>
          </p:nvSpPr>
          <p:spPr>
            <a:xfrm>
              <a:off x="4219188" y="294611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4232198" y="295441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技术优势</a:t>
              </a:r>
            </a:p>
          </p:txBody>
        </p:sp>
        <p:grpSp>
          <p:nvGrpSpPr>
            <p:cNvPr id="76" name="组合 75"/>
            <p:cNvGrpSpPr/>
            <p:nvPr/>
          </p:nvGrpSpPr>
          <p:grpSpPr>
            <a:xfrm>
              <a:off x="4408820" y="3255326"/>
              <a:ext cx="438918" cy="438918"/>
              <a:chOff x="4693283" y="3290530"/>
              <a:chExt cx="482810" cy="482810"/>
            </a:xfrm>
          </p:grpSpPr>
          <p:sp>
            <p:nvSpPr>
              <p:cNvPr id="77" name="椭圆 76"/>
              <p:cNvSpPr/>
              <p:nvPr/>
            </p:nvSpPr>
            <p:spPr>
              <a:xfrm>
                <a:off x="4693283" y="329053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4822425" y="3418858"/>
                <a:ext cx="224526" cy="226154"/>
                <a:chOff x="9085668" y="5186760"/>
                <a:chExt cx="481292" cy="484781"/>
              </a:xfrm>
            </p:grpSpPr>
            <p:sp>
              <p:nvSpPr>
                <p:cNvPr id="79" name="Freeform 153"/>
                <p:cNvSpPr>
                  <a:spLocks/>
                </p:cNvSpPr>
                <p:nvPr/>
              </p:nvSpPr>
              <p:spPr bwMode="auto">
                <a:xfrm>
                  <a:off x="9085668" y="5186760"/>
                  <a:ext cx="209257" cy="209257"/>
                </a:xfrm>
                <a:custGeom>
                  <a:avLst/>
                  <a:gdLst>
                    <a:gd name="T0" fmla="*/ 29 w 60"/>
                    <a:gd name="T1" fmla="*/ 0 h 60"/>
                    <a:gd name="T2" fmla="*/ 0 w 60"/>
                    <a:gd name="T3" fmla="*/ 29 h 60"/>
                    <a:gd name="T4" fmla="*/ 31 w 60"/>
                    <a:gd name="T5" fmla="*/ 60 h 60"/>
                    <a:gd name="T6" fmla="*/ 60 w 60"/>
                    <a:gd name="T7" fmla="*/ 31 h 60"/>
                    <a:gd name="T8" fmla="*/ 29 w 60"/>
                    <a:gd name="T9" fmla="*/ 0 h 60"/>
                  </a:gdLst>
                  <a:ahLst/>
                  <a:cxnLst>
                    <a:cxn ang="0">
                      <a:pos x="T0" y="T1"/>
                    </a:cxn>
                    <a:cxn ang="0">
                      <a:pos x="T2" y="T3"/>
                    </a:cxn>
                    <a:cxn ang="0">
                      <a:pos x="T4" y="T5"/>
                    </a:cxn>
                    <a:cxn ang="0">
                      <a:pos x="T6" y="T7"/>
                    </a:cxn>
                    <a:cxn ang="0">
                      <a:pos x="T8" y="T9"/>
                    </a:cxn>
                  </a:cxnLst>
                  <a:rect l="0" t="0" r="r" b="b"/>
                  <a:pathLst>
                    <a:path w="60" h="60">
                      <a:moveTo>
                        <a:pt x="29" y="0"/>
                      </a:moveTo>
                      <a:lnTo>
                        <a:pt x="0" y="29"/>
                      </a:lnTo>
                      <a:lnTo>
                        <a:pt x="31" y="60"/>
                      </a:lnTo>
                      <a:lnTo>
                        <a:pt x="60" y="31"/>
                      </a:lnTo>
                      <a:lnTo>
                        <a:pt x="29"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4"/>
                <p:cNvSpPr>
                  <a:spLocks/>
                </p:cNvSpPr>
                <p:nvPr/>
              </p:nvSpPr>
              <p:spPr bwMode="auto">
                <a:xfrm>
                  <a:off x="9162396" y="5263488"/>
                  <a:ext cx="404564" cy="408053"/>
                </a:xfrm>
                <a:custGeom>
                  <a:avLst/>
                  <a:gdLst>
                    <a:gd name="T0" fmla="*/ 47 w 116"/>
                    <a:gd name="T1" fmla="*/ 0 h 117"/>
                    <a:gd name="T2" fmla="*/ 0 w 116"/>
                    <a:gd name="T3" fmla="*/ 47 h 117"/>
                    <a:gd name="T4" fmla="*/ 69 w 116"/>
                    <a:gd name="T5" fmla="*/ 117 h 117"/>
                    <a:gd name="T6" fmla="*/ 116 w 116"/>
                    <a:gd name="T7" fmla="*/ 70 h 117"/>
                    <a:gd name="T8" fmla="*/ 47 w 116"/>
                    <a:gd name="T9" fmla="*/ 0 h 117"/>
                  </a:gdLst>
                  <a:ahLst/>
                  <a:cxnLst>
                    <a:cxn ang="0">
                      <a:pos x="T0" y="T1"/>
                    </a:cxn>
                    <a:cxn ang="0">
                      <a:pos x="T2" y="T3"/>
                    </a:cxn>
                    <a:cxn ang="0">
                      <a:pos x="T4" y="T5"/>
                    </a:cxn>
                    <a:cxn ang="0">
                      <a:pos x="T6" y="T7"/>
                    </a:cxn>
                    <a:cxn ang="0">
                      <a:pos x="T8" y="T9"/>
                    </a:cxn>
                  </a:cxnLst>
                  <a:rect l="0" t="0" r="r" b="b"/>
                  <a:pathLst>
                    <a:path w="116" h="117">
                      <a:moveTo>
                        <a:pt x="47" y="0"/>
                      </a:moveTo>
                      <a:lnTo>
                        <a:pt x="0" y="47"/>
                      </a:lnTo>
                      <a:lnTo>
                        <a:pt x="69" y="117"/>
                      </a:lnTo>
                      <a:lnTo>
                        <a:pt x="116" y="70"/>
                      </a:lnTo>
                      <a:lnTo>
                        <a:pt x="47"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Line 155"/>
                <p:cNvSpPr>
                  <a:spLocks noChangeShapeType="1"/>
                </p:cNvSpPr>
                <p:nvPr/>
              </p:nvSpPr>
              <p:spPr bwMode="auto">
                <a:xfrm>
                  <a:off x="9151421" y="5255406"/>
                  <a:ext cx="69752" cy="69752"/>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82" name="组合 81"/>
          <p:cNvGrpSpPr/>
          <p:nvPr/>
        </p:nvGrpSpPr>
        <p:grpSpPr>
          <a:xfrm>
            <a:off x="5172049" y="3900234"/>
            <a:ext cx="818182" cy="818182"/>
            <a:chOff x="4219188" y="3995484"/>
            <a:chExt cx="818182" cy="818182"/>
          </a:xfrm>
        </p:grpSpPr>
        <p:sp>
          <p:nvSpPr>
            <p:cNvPr id="83" name="矩形 82"/>
            <p:cNvSpPr/>
            <p:nvPr/>
          </p:nvSpPr>
          <p:spPr>
            <a:xfrm>
              <a:off x="4219188" y="3995484"/>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4232198" y="4003788"/>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渠道优势</a:t>
              </a:r>
            </a:p>
          </p:txBody>
        </p:sp>
        <p:grpSp>
          <p:nvGrpSpPr>
            <p:cNvPr id="85" name="组合 84"/>
            <p:cNvGrpSpPr/>
            <p:nvPr/>
          </p:nvGrpSpPr>
          <p:grpSpPr>
            <a:xfrm>
              <a:off x="4408820" y="4304700"/>
              <a:ext cx="438918" cy="438918"/>
              <a:chOff x="4693283" y="4339904"/>
              <a:chExt cx="482810" cy="482810"/>
            </a:xfrm>
          </p:grpSpPr>
          <p:sp>
            <p:nvSpPr>
              <p:cNvPr id="86" name="椭圆 85"/>
              <p:cNvSpPr/>
              <p:nvPr/>
            </p:nvSpPr>
            <p:spPr>
              <a:xfrm>
                <a:off x="4693283" y="4339904"/>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4822425" y="4490197"/>
                <a:ext cx="224526" cy="182225"/>
                <a:chOff x="5092341" y="3237179"/>
                <a:chExt cx="481292" cy="390615"/>
              </a:xfrm>
            </p:grpSpPr>
            <p:sp>
              <p:nvSpPr>
                <p:cNvPr id="88" name="Oval 23"/>
                <p:cNvSpPr>
                  <a:spLocks noChangeArrowheads="1"/>
                </p:cNvSpPr>
                <p:nvPr/>
              </p:nvSpPr>
              <p:spPr bwMode="auto">
                <a:xfrm>
                  <a:off x="5301598" y="3299956"/>
                  <a:ext cx="62777" cy="62777"/>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4"/>
                <p:cNvSpPr>
                  <a:spLocks/>
                </p:cNvSpPr>
                <p:nvPr/>
              </p:nvSpPr>
              <p:spPr bwMode="auto">
                <a:xfrm>
                  <a:off x="5231846" y="3237179"/>
                  <a:ext cx="202282" cy="310399"/>
                </a:xfrm>
                <a:custGeom>
                  <a:avLst/>
                  <a:gdLst>
                    <a:gd name="T0" fmla="*/ 104 w 104"/>
                    <a:gd name="T1" fmla="*/ 56 h 160"/>
                    <a:gd name="T2" fmla="*/ 52 w 104"/>
                    <a:gd name="T3" fmla="*/ 0 h 160"/>
                    <a:gd name="T4" fmla="*/ 0 w 104"/>
                    <a:gd name="T5" fmla="*/ 56 h 160"/>
                    <a:gd name="T6" fmla="*/ 52 w 104"/>
                    <a:gd name="T7" fmla="*/ 160 h 160"/>
                    <a:gd name="T8" fmla="*/ 104 w 104"/>
                    <a:gd name="T9" fmla="*/ 56 h 160"/>
                  </a:gdLst>
                  <a:ahLst/>
                  <a:cxnLst>
                    <a:cxn ang="0">
                      <a:pos x="T0" y="T1"/>
                    </a:cxn>
                    <a:cxn ang="0">
                      <a:pos x="T2" y="T3"/>
                    </a:cxn>
                    <a:cxn ang="0">
                      <a:pos x="T4" y="T5"/>
                    </a:cxn>
                    <a:cxn ang="0">
                      <a:pos x="T6" y="T7"/>
                    </a:cxn>
                    <a:cxn ang="0">
                      <a:pos x="T8" y="T9"/>
                    </a:cxn>
                  </a:cxnLst>
                  <a:rect l="0" t="0" r="r" b="b"/>
                  <a:pathLst>
                    <a:path w="104" h="160">
                      <a:moveTo>
                        <a:pt x="104" y="56"/>
                      </a:moveTo>
                      <a:cubicBezTo>
                        <a:pt x="104" y="25"/>
                        <a:pt x="81" y="0"/>
                        <a:pt x="52" y="0"/>
                      </a:cubicBezTo>
                      <a:cubicBezTo>
                        <a:pt x="23" y="0"/>
                        <a:pt x="0" y="25"/>
                        <a:pt x="0" y="56"/>
                      </a:cubicBezTo>
                      <a:cubicBezTo>
                        <a:pt x="0" y="96"/>
                        <a:pt x="52" y="160"/>
                        <a:pt x="52" y="160"/>
                      </a:cubicBezTo>
                      <a:cubicBezTo>
                        <a:pt x="52" y="160"/>
                        <a:pt x="104" y="96"/>
                        <a:pt x="104" y="56"/>
                      </a:cubicBez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5"/>
                <p:cNvSpPr>
                  <a:spLocks/>
                </p:cNvSpPr>
                <p:nvPr/>
              </p:nvSpPr>
              <p:spPr bwMode="auto">
                <a:xfrm>
                  <a:off x="5092341" y="3470850"/>
                  <a:ext cx="481292" cy="156944"/>
                </a:xfrm>
                <a:custGeom>
                  <a:avLst/>
                  <a:gdLst>
                    <a:gd name="T0" fmla="*/ 45 w 138"/>
                    <a:gd name="T1" fmla="*/ 0 h 45"/>
                    <a:gd name="T2" fmla="*/ 24 w 138"/>
                    <a:gd name="T3" fmla="*/ 0 h 45"/>
                    <a:gd name="T4" fmla="*/ 0 w 138"/>
                    <a:gd name="T5" fmla="*/ 45 h 45"/>
                    <a:gd name="T6" fmla="*/ 69 w 138"/>
                    <a:gd name="T7" fmla="*/ 45 h 45"/>
                    <a:gd name="T8" fmla="*/ 138 w 138"/>
                    <a:gd name="T9" fmla="*/ 45 h 45"/>
                    <a:gd name="T10" fmla="*/ 114 w 138"/>
                    <a:gd name="T11" fmla="*/ 0 h 45"/>
                    <a:gd name="T12" fmla="*/ 94 w 138"/>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8" h="45">
                      <a:moveTo>
                        <a:pt x="45" y="0"/>
                      </a:moveTo>
                      <a:lnTo>
                        <a:pt x="24" y="0"/>
                      </a:lnTo>
                      <a:lnTo>
                        <a:pt x="0" y="45"/>
                      </a:lnTo>
                      <a:lnTo>
                        <a:pt x="69" y="45"/>
                      </a:lnTo>
                      <a:lnTo>
                        <a:pt x="138" y="45"/>
                      </a:lnTo>
                      <a:lnTo>
                        <a:pt x="114" y="0"/>
                      </a:lnTo>
                      <a:lnTo>
                        <a:pt x="94" y="0"/>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91" name="文本框 90"/>
          <p:cNvSpPr txBox="1"/>
          <p:nvPr/>
        </p:nvSpPr>
        <p:spPr>
          <a:xfrm>
            <a:off x="6024802" y="1014370"/>
            <a:ext cx="2979136" cy="693712"/>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中国</a:t>
            </a:r>
            <a:r>
              <a:rPr lang="zh-CN" altLang="en-US" sz="900" dirty="0">
                <a:latin typeface="微软雅黑" panose="020B0503020204020204" pitchFamily="34" charset="-122"/>
                <a:ea typeface="微软雅黑" panose="020B0503020204020204" pitchFamily="34" charset="-122"/>
              </a:rPr>
              <a:t>首款</a:t>
            </a:r>
            <a:r>
              <a:rPr lang="en-US" altLang="zh-CN" sz="900" dirty="0" smtClean="0">
                <a:latin typeface="微软雅黑" panose="020B0503020204020204" pitchFamily="34" charset="-122"/>
                <a:ea typeface="微软雅黑" panose="020B0503020204020204" pitchFamily="34" charset="-122"/>
              </a:rPr>
              <a:t>CRM</a:t>
            </a:r>
            <a:r>
              <a:rPr lang="zh-CN" altLang="en-US" sz="900" dirty="0" smtClean="0">
                <a:latin typeface="微软雅黑" panose="020B0503020204020204" pitchFamily="34" charset="-122"/>
                <a:ea typeface="微软雅黑" panose="020B0503020204020204" pitchFamily="34" charset="-122"/>
              </a:rPr>
              <a:t>生态产品；</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多</a:t>
            </a:r>
            <a:r>
              <a:rPr lang="en-US" altLang="zh-CN" sz="900" dirty="0">
                <a:latin typeface="微软雅黑" panose="020B0503020204020204" pitchFamily="34" charset="-122"/>
                <a:ea typeface="微软雅黑" panose="020B0503020204020204" pitchFamily="34" charset="-122"/>
              </a:rPr>
              <a:t>CRM</a:t>
            </a:r>
            <a:r>
              <a:rPr lang="zh-CN" altLang="en-US" sz="900" dirty="0">
                <a:latin typeface="微软雅黑" panose="020B0503020204020204" pitchFamily="34" charset="-122"/>
                <a:ea typeface="微软雅黑" panose="020B0503020204020204" pitchFamily="34" charset="-122"/>
              </a:rPr>
              <a:t>产品线，多行业垂直</a:t>
            </a:r>
            <a:r>
              <a:rPr lang="zh-CN" altLang="en-US" sz="900" dirty="0" smtClean="0">
                <a:latin typeface="微软雅黑" panose="020B0503020204020204" pitchFamily="34" charset="-122"/>
                <a:ea typeface="微软雅黑" panose="020B0503020204020204" pitchFamily="34" charset="-122"/>
              </a:rPr>
              <a:t>方案；</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按</a:t>
            </a:r>
            <a:r>
              <a:rPr lang="zh-CN" altLang="en-US" sz="900" dirty="0">
                <a:latin typeface="微软雅黑" panose="020B0503020204020204" pitchFamily="34" charset="-122"/>
                <a:ea typeface="微软雅黑" panose="020B0503020204020204" pitchFamily="34" charset="-122"/>
              </a:rPr>
              <a:t>需</a:t>
            </a:r>
            <a:r>
              <a:rPr lang="zh-CN" altLang="en-US" sz="900" dirty="0" smtClean="0">
                <a:latin typeface="微软雅黑" panose="020B0503020204020204" pitchFamily="34" charset="-122"/>
                <a:ea typeface="微软雅黑" panose="020B0503020204020204" pitchFamily="34" charset="-122"/>
              </a:rPr>
              <a:t>定制，</a:t>
            </a:r>
            <a:r>
              <a:rPr lang="zh-CN" altLang="en-US" sz="900" dirty="0">
                <a:latin typeface="微软雅黑" panose="020B0503020204020204" pitchFamily="34" charset="-122"/>
                <a:ea typeface="微软雅黑" panose="020B0503020204020204" pitchFamily="34" charset="-122"/>
              </a:rPr>
              <a:t>随需而</a:t>
            </a:r>
            <a:r>
              <a:rPr lang="zh-CN" altLang="en-US" sz="900" dirty="0" smtClean="0">
                <a:latin typeface="微软雅黑" panose="020B0503020204020204" pitchFamily="34" charset="-122"/>
                <a:ea typeface="微软雅黑" panose="020B0503020204020204" pitchFamily="34" charset="-122"/>
              </a:rPr>
              <a:t>变；</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4</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可</a:t>
            </a:r>
            <a:r>
              <a:rPr lang="zh-CN" altLang="en-US" sz="900" dirty="0">
                <a:latin typeface="微软雅黑" panose="020B0503020204020204" pitchFamily="34" charset="-122"/>
                <a:ea typeface="微软雅黑" panose="020B0503020204020204" pitchFamily="34" charset="-122"/>
              </a:rPr>
              <a:t>满足</a:t>
            </a:r>
            <a:r>
              <a:rPr lang="en-US" altLang="zh-CN" sz="900" dirty="0">
                <a:latin typeface="微软雅黑" panose="020B0503020204020204" pitchFamily="34" charset="-122"/>
                <a:ea typeface="微软雅黑" panose="020B0503020204020204" pitchFamily="34" charset="-122"/>
              </a:rPr>
              <a:t>5</a:t>
            </a:r>
            <a:r>
              <a:rPr lang="zh-CN" altLang="en-US" sz="900" dirty="0">
                <a:latin typeface="微软雅黑" panose="020B0503020204020204" pitchFamily="34" charset="-122"/>
                <a:ea typeface="微软雅黑" panose="020B0503020204020204" pitchFamily="34" charset="-122"/>
              </a:rPr>
              <a:t>人到万人规模企业的业务</a:t>
            </a:r>
            <a:r>
              <a:rPr lang="zh-CN" altLang="en-US" sz="900" dirty="0" smtClean="0">
                <a:latin typeface="微软雅黑" panose="020B0503020204020204" pitchFamily="34" charset="-122"/>
                <a:ea typeface="微软雅黑" panose="020B0503020204020204" pitchFamily="34" charset="-122"/>
              </a:rPr>
              <a:t>发展。</a:t>
            </a:r>
            <a:endParaRPr lang="zh-CN" altLang="en-US" sz="900" dirty="0">
              <a:latin typeface="微软雅黑" panose="020B0503020204020204" pitchFamily="34" charset="-122"/>
              <a:ea typeface="微软雅黑" panose="020B0503020204020204" pitchFamily="34" charset="-122"/>
            </a:endParaRPr>
          </a:p>
        </p:txBody>
      </p:sp>
      <p:sp>
        <p:nvSpPr>
          <p:cNvPr id="92" name="文本框 91"/>
          <p:cNvSpPr txBox="1"/>
          <p:nvPr/>
        </p:nvSpPr>
        <p:spPr>
          <a:xfrm>
            <a:off x="6024802" y="1997070"/>
            <a:ext cx="2979135" cy="693712"/>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众多</a:t>
            </a:r>
            <a:r>
              <a:rPr lang="zh-CN" altLang="en-US" sz="900" dirty="0">
                <a:latin typeface="微软雅黑" panose="020B0503020204020204" pitchFamily="34" charset="-122"/>
                <a:ea typeface="微软雅黑" panose="020B0503020204020204" pitchFamily="34" charset="-122"/>
              </a:rPr>
              <a:t>行业龙头和上市公司的成功</a:t>
            </a:r>
            <a:r>
              <a:rPr lang="zh-CN" altLang="en-US" sz="900" dirty="0" smtClean="0">
                <a:latin typeface="微软雅黑" panose="020B0503020204020204" pitchFamily="34" charset="-122"/>
                <a:ea typeface="微软雅黑" panose="020B0503020204020204" pitchFamily="34" charset="-122"/>
              </a:rPr>
              <a:t>经验；</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CRM</a:t>
            </a:r>
            <a:r>
              <a:rPr lang="zh-CN" altLang="en-US" sz="900" dirty="0">
                <a:latin typeface="微软雅黑" panose="020B0503020204020204" pitchFamily="34" charset="-122"/>
                <a:ea typeface="微软雅黑" panose="020B0503020204020204" pitchFamily="34" charset="-122"/>
              </a:rPr>
              <a:t>生态商城，百余款应用</a:t>
            </a:r>
            <a:r>
              <a:rPr lang="en-US" altLang="zh-CN" sz="900" dirty="0">
                <a:latin typeface="微软雅黑" panose="020B0503020204020204" pitchFamily="34" charset="-122"/>
                <a:ea typeface="微软雅黑" panose="020B0503020204020204" pitchFamily="34" charset="-122"/>
              </a:rPr>
              <a:t>Apps</a:t>
            </a:r>
            <a:r>
              <a:rPr lang="zh-CN" altLang="en-US" sz="900" dirty="0">
                <a:latin typeface="微软雅黑" panose="020B0503020204020204" pitchFamily="34" charset="-122"/>
                <a:ea typeface="微软雅黑" panose="020B0503020204020204" pitchFamily="34" charset="-122"/>
              </a:rPr>
              <a:t>供企业</a:t>
            </a:r>
            <a:r>
              <a:rPr lang="zh-CN" altLang="en-US" sz="900" dirty="0" smtClean="0">
                <a:latin typeface="微软雅黑" panose="020B0503020204020204" pitchFamily="34" charset="-122"/>
                <a:ea typeface="微软雅黑" panose="020B0503020204020204" pitchFamily="34" charset="-122"/>
              </a:rPr>
              <a:t>使用；</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smtClean="0">
                <a:latin typeface="微软雅黑" panose="020B0503020204020204" pitchFamily="34" charset="-122"/>
                <a:ea typeface="微软雅黑" panose="020B0503020204020204" pitchFamily="34" charset="-122"/>
              </a:rPr>
              <a:t>3. </a:t>
            </a:r>
            <a:r>
              <a:rPr lang="zh-CN" altLang="en-US" sz="900" dirty="0" smtClean="0">
                <a:latin typeface="微软雅黑" panose="020B0503020204020204" pitchFamily="34" charset="-122"/>
                <a:ea typeface="微软雅黑" panose="020B0503020204020204" pitchFamily="34" charset="-122"/>
              </a:rPr>
              <a:t>几十</a:t>
            </a:r>
            <a:r>
              <a:rPr lang="zh-CN" altLang="en-US" sz="900" dirty="0">
                <a:latin typeface="微软雅黑" panose="020B0503020204020204" pitchFamily="34" charset="-122"/>
                <a:ea typeface="微软雅黑" panose="020B0503020204020204" pitchFamily="34" charset="-122"/>
              </a:rPr>
              <a:t>名行业顾问团为企业</a:t>
            </a:r>
            <a:r>
              <a:rPr lang="zh-CN" altLang="en-US" sz="900" dirty="0" smtClean="0">
                <a:latin typeface="微软雅黑" panose="020B0503020204020204" pitchFamily="34" charset="-122"/>
                <a:ea typeface="微软雅黑" panose="020B0503020204020204" pitchFamily="34" charset="-122"/>
              </a:rPr>
              <a:t>排忧解难；</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smtClean="0">
                <a:latin typeface="微软雅黑" panose="020B0503020204020204" pitchFamily="34" charset="-122"/>
                <a:ea typeface="微软雅黑" panose="020B0503020204020204" pitchFamily="34" charset="-122"/>
              </a:rPr>
              <a:t>4. </a:t>
            </a:r>
            <a:r>
              <a:rPr lang="zh-CN" altLang="en-US" sz="900" dirty="0" smtClean="0">
                <a:latin typeface="微软雅黑" panose="020B0503020204020204" pitchFamily="34" charset="-122"/>
                <a:ea typeface="微软雅黑" panose="020B0503020204020204" pitchFamily="34" charset="-122"/>
              </a:rPr>
              <a:t>专业</a:t>
            </a:r>
            <a:r>
              <a:rPr lang="zh-CN" altLang="en-US" sz="900" dirty="0">
                <a:latin typeface="微软雅黑" panose="020B0503020204020204" pitchFamily="34" charset="-122"/>
                <a:ea typeface="微软雅黑" panose="020B0503020204020204" pitchFamily="34" charset="-122"/>
              </a:rPr>
              <a:t>的服务实施团队力保项目成功</a:t>
            </a:r>
            <a:r>
              <a:rPr lang="zh-CN" altLang="en-US" sz="900" dirty="0" smtClean="0">
                <a:latin typeface="微软雅黑" panose="020B0503020204020204" pitchFamily="34" charset="-122"/>
                <a:ea typeface="微软雅黑" panose="020B0503020204020204" pitchFamily="34" charset="-122"/>
              </a:rPr>
              <a:t>上线。</a:t>
            </a:r>
            <a:endParaRPr lang="zh-CN" altLang="en-US" sz="900" dirty="0">
              <a:latin typeface="微软雅黑" panose="020B0503020204020204" pitchFamily="34" charset="-122"/>
              <a:ea typeface="微软雅黑" panose="020B0503020204020204" pitchFamily="34" charset="-122"/>
            </a:endParaRPr>
          </a:p>
        </p:txBody>
      </p:sp>
      <p:sp>
        <p:nvSpPr>
          <p:cNvPr id="93" name="文本框 92"/>
          <p:cNvSpPr txBox="1"/>
          <p:nvPr/>
        </p:nvSpPr>
        <p:spPr>
          <a:xfrm>
            <a:off x="6024802" y="2979770"/>
            <a:ext cx="2979135" cy="693712"/>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基于</a:t>
            </a:r>
            <a:r>
              <a:rPr lang="en-US" altLang="zh-CN" sz="900" dirty="0">
                <a:latin typeface="微软雅黑" panose="020B0503020204020204" pitchFamily="34" charset="-122"/>
                <a:ea typeface="微软雅黑" panose="020B0503020204020204" pitchFamily="34" charset="-122"/>
              </a:rPr>
              <a:t>java</a:t>
            </a:r>
            <a:r>
              <a:rPr lang="zh-CN" altLang="en-US" sz="900" dirty="0">
                <a:latin typeface="微软雅黑" panose="020B0503020204020204" pitchFamily="34" charset="-122"/>
                <a:ea typeface="微软雅黑" panose="020B0503020204020204" pitchFamily="34" charset="-122"/>
              </a:rPr>
              <a:t>语言开发；</a:t>
            </a: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自主</a:t>
            </a:r>
            <a:r>
              <a:rPr lang="zh-CN" altLang="en-US" sz="900" dirty="0">
                <a:latin typeface="微软雅黑" panose="020B0503020204020204" pitchFamily="34" charset="-122"/>
                <a:ea typeface="微软雅黑" panose="020B0503020204020204" pitchFamily="34" charset="-122"/>
              </a:rPr>
              <a:t>知识产权</a:t>
            </a:r>
            <a:r>
              <a:rPr lang="zh-CN" altLang="en-US" sz="900" dirty="0" smtClean="0">
                <a:latin typeface="微软雅黑" panose="020B0503020204020204" pitchFamily="34" charset="-122"/>
                <a:ea typeface="微软雅黑" panose="020B0503020204020204" pitchFamily="34" charset="-122"/>
              </a:rPr>
              <a:t>的</a:t>
            </a:r>
            <a:r>
              <a:rPr lang="en-US" altLang="zh-CN" sz="900" dirty="0" smtClean="0">
                <a:latin typeface="微软雅黑" panose="020B0503020204020204" pitchFamily="34" charset="-122"/>
                <a:ea typeface="微软雅黑" panose="020B0503020204020204" pitchFamily="34" charset="-122"/>
              </a:rPr>
              <a:t>PaaS</a:t>
            </a:r>
            <a:r>
              <a:rPr lang="zh-CN" altLang="en-US" sz="900" dirty="0" smtClean="0">
                <a:latin typeface="微软雅黑" panose="020B0503020204020204" pitchFamily="34" charset="-122"/>
                <a:ea typeface="微软雅黑" panose="020B0503020204020204" pitchFamily="34" charset="-122"/>
              </a:rPr>
              <a:t>生态化</a:t>
            </a:r>
            <a:r>
              <a:rPr lang="zh-CN" altLang="en-US" sz="900" dirty="0">
                <a:latin typeface="微软雅黑" panose="020B0503020204020204" pitchFamily="34" charset="-122"/>
                <a:ea typeface="微软雅黑" panose="020B0503020204020204" pitchFamily="34" charset="-122"/>
              </a:rPr>
              <a:t>平台；</a:t>
            </a:r>
          </a:p>
          <a:p>
            <a:pPr algn="just">
              <a:lnSpc>
                <a:spcPct val="150000"/>
              </a:lnSpc>
            </a:pPr>
            <a:r>
              <a:rPr lang="en-US" altLang="zh-CN" sz="900" dirty="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云</a:t>
            </a:r>
            <a:r>
              <a:rPr lang="zh-CN" altLang="en-US" sz="900" dirty="0">
                <a:latin typeface="微软雅黑" panose="020B0503020204020204" pitchFamily="34" charset="-122"/>
                <a:ea typeface="微软雅黑" panose="020B0503020204020204" pitchFamily="34" charset="-122"/>
              </a:rPr>
              <a:t>计算多租户数据架构 。</a:t>
            </a:r>
          </a:p>
        </p:txBody>
      </p:sp>
      <p:sp>
        <p:nvSpPr>
          <p:cNvPr id="94" name="文本框 93"/>
          <p:cNvSpPr txBox="1"/>
          <p:nvPr/>
        </p:nvSpPr>
        <p:spPr>
          <a:xfrm>
            <a:off x="6024802" y="3962469"/>
            <a:ext cx="2979134" cy="693712"/>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线</a:t>
            </a:r>
            <a:r>
              <a:rPr lang="zh-CN" altLang="en-US" sz="900" dirty="0">
                <a:latin typeface="微软雅黑" panose="020B0503020204020204" pitchFamily="34" charset="-122"/>
                <a:ea typeface="微软雅黑" panose="020B0503020204020204" pitchFamily="34" charset="-122"/>
              </a:rPr>
              <a:t>上平台</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全国渠道服务布局；</a:t>
            </a: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代理</a:t>
            </a:r>
            <a:r>
              <a:rPr lang="zh-CN" altLang="en-US" sz="900" dirty="0">
                <a:latin typeface="微软雅黑" panose="020B0503020204020204" pitchFamily="34" charset="-122"/>
                <a:ea typeface="微软雅黑" panose="020B0503020204020204" pitchFamily="34" charset="-122"/>
              </a:rPr>
              <a:t>政策优惠；</a:t>
            </a:r>
          </a:p>
          <a:p>
            <a:pPr algn="just">
              <a:lnSpc>
                <a:spcPct val="150000"/>
              </a:lnSpc>
            </a:pPr>
            <a:r>
              <a:rPr lang="en-US" altLang="zh-CN" sz="900" dirty="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生态</a:t>
            </a:r>
            <a:r>
              <a:rPr lang="zh-CN" altLang="en-US" sz="900" dirty="0">
                <a:latin typeface="微软雅黑" panose="020B0503020204020204" pitchFamily="34" charset="-122"/>
                <a:ea typeface="微软雅黑" panose="020B0503020204020204" pitchFamily="34" charset="-122"/>
              </a:rPr>
              <a:t>伙伴可通过</a:t>
            </a:r>
            <a:r>
              <a:rPr lang="en-US" altLang="zh-CN" sz="900" dirty="0" smtClean="0">
                <a:latin typeface="微软雅黑" panose="020B0503020204020204" pitchFamily="34" charset="-122"/>
                <a:ea typeface="微软雅黑" panose="020B0503020204020204" pitchFamily="34" charset="-122"/>
              </a:rPr>
              <a:t>Apps</a:t>
            </a:r>
            <a:r>
              <a:rPr lang="zh-CN" altLang="en-US" sz="900" dirty="0">
                <a:latin typeface="微软雅黑" panose="020B0503020204020204" pitchFamily="34" charset="-122"/>
                <a:ea typeface="微软雅黑" panose="020B0503020204020204" pitchFamily="34" charset="-122"/>
              </a:rPr>
              <a:t>应用商店多次获益 。</a:t>
            </a:r>
          </a:p>
        </p:txBody>
      </p:sp>
    </p:spTree>
    <p:extLst>
      <p:ext uri="{BB962C8B-B14F-4D97-AF65-F5344CB8AC3E}">
        <p14:creationId xmlns:p14="http://schemas.microsoft.com/office/powerpoint/2010/main" val="2780155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051209"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5563433"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6075657"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6587881"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7100106"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7658364"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8167419" y="308883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5051209"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5563433"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6075657"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6587881"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7100106"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7658364"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8167419" y="3339769"/>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5051209"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5563433"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6075657"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6587881"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7100106"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7658364"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8167419" y="3590710"/>
            <a:ext cx="461157" cy="223823"/>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77" name="矩形 76"/>
          <p:cNvSpPr/>
          <p:nvPr/>
        </p:nvSpPr>
        <p:spPr>
          <a:xfrm>
            <a:off x="8763715" y="3093788"/>
            <a:ext cx="125911" cy="679917"/>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应用拓展</a:t>
            </a:r>
            <a:endParaRPr lang="zh-CN" altLang="en-US" sz="700" dirty="0">
              <a:latin typeface="微软雅黑" panose="020B0503020204020204" pitchFamily="34" charset="-122"/>
              <a:ea typeface="微软雅黑" panose="020B0503020204020204" pitchFamily="34" charset="-122"/>
            </a:endParaRPr>
          </a:p>
        </p:txBody>
      </p:sp>
      <p:sp>
        <p:nvSpPr>
          <p:cNvPr id="78" name="等腰三角形 77"/>
          <p:cNvSpPr/>
          <p:nvPr/>
        </p:nvSpPr>
        <p:spPr>
          <a:xfrm rot="5400000" flipH="1" flipV="1">
            <a:off x="8607430" y="3395962"/>
            <a:ext cx="186265" cy="75570"/>
          </a:xfrm>
          <a:prstGeom prst="triangle">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flipV="1">
            <a:off x="6195621" y="2430219"/>
            <a:ext cx="206493" cy="68168"/>
          </a:xfrm>
          <a:prstGeom prst="triangle">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4966911" y="30753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市场活动</a:t>
            </a:r>
            <a:endParaRPr lang="en-US" altLang="zh-CN" sz="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600" dirty="0" smtClean="0">
                <a:solidFill>
                  <a:schemeClr val="bg1"/>
                </a:solidFill>
                <a:latin typeface="微软雅黑" panose="020B0503020204020204" pitchFamily="34" charset="-122"/>
                <a:ea typeface="微软雅黑" panose="020B0503020204020204" pitchFamily="34" charset="-122"/>
              </a:rPr>
              <a:t>管理</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5478030" y="30753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客户</a:t>
            </a:r>
            <a:r>
              <a:rPr lang="en-US" altLang="zh-CN" sz="600" dirty="0" smtClean="0">
                <a:solidFill>
                  <a:schemeClr val="bg1"/>
                </a:solidFill>
                <a:latin typeface="微软雅黑" panose="020B0503020204020204" pitchFamily="34" charset="-122"/>
                <a:ea typeface="微软雅黑" panose="020B0503020204020204" pitchFamily="34" charset="-122"/>
              </a:rPr>
              <a:t>360°</a:t>
            </a:r>
          </a:p>
          <a:p>
            <a:pPr algn="ctr"/>
            <a:r>
              <a:rPr lang="zh-CN" altLang="en-US" sz="600" dirty="0">
                <a:solidFill>
                  <a:schemeClr val="bg1"/>
                </a:solidFill>
                <a:latin typeface="微软雅黑" panose="020B0503020204020204" pitchFamily="34" charset="-122"/>
                <a:ea typeface="微软雅黑" panose="020B0503020204020204" pitchFamily="34" charset="-122"/>
              </a:rPr>
              <a:t>视图</a:t>
            </a:r>
          </a:p>
        </p:txBody>
      </p:sp>
      <p:sp>
        <p:nvSpPr>
          <p:cNvPr id="90" name="文本框 89"/>
          <p:cNvSpPr txBox="1"/>
          <p:nvPr/>
        </p:nvSpPr>
        <p:spPr>
          <a:xfrm>
            <a:off x="5989149" y="3116954"/>
            <a:ext cx="629752" cy="166576"/>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销售线索</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500268" y="30753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呼叫中心</a:t>
            </a:r>
            <a:endParaRPr lang="en-US" altLang="zh-CN" sz="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600" dirty="0" smtClean="0">
                <a:solidFill>
                  <a:schemeClr val="bg1"/>
                </a:solidFill>
                <a:latin typeface="微软雅黑" panose="020B0503020204020204" pitchFamily="34" charset="-122"/>
                <a:ea typeface="微软雅黑" panose="020B0503020204020204" pitchFamily="34" charset="-122"/>
              </a:rPr>
              <a:t>集成</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7011386" y="30753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院校库</a:t>
            </a:r>
            <a:r>
              <a:rPr lang="en-US" altLang="zh-CN" sz="600" dirty="0" smtClean="0">
                <a:solidFill>
                  <a:schemeClr val="bg1"/>
                </a:solidFill>
                <a:latin typeface="微软雅黑" panose="020B0503020204020204" pitchFamily="34" charset="-122"/>
                <a:ea typeface="微软雅黑" panose="020B0503020204020204" pitchFamily="34" charset="-122"/>
              </a:rPr>
              <a:t>/</a:t>
            </a:r>
          </a:p>
          <a:p>
            <a:pPr algn="ctr"/>
            <a:r>
              <a:rPr lang="zh-CN" altLang="en-US" sz="600" dirty="0" smtClean="0">
                <a:solidFill>
                  <a:schemeClr val="bg1"/>
                </a:solidFill>
                <a:latin typeface="微软雅黑" panose="020B0503020204020204" pitchFamily="34" charset="-122"/>
                <a:ea typeface="微软雅黑" panose="020B0503020204020204" pitchFamily="34" charset="-122"/>
              </a:rPr>
              <a:t>专业库</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7571506" y="3116954"/>
            <a:ext cx="629752" cy="166576"/>
          </a:xfrm>
          <a:prstGeom prst="rect">
            <a:avLst/>
          </a:prstGeom>
          <a:noFill/>
        </p:spPr>
        <p:txBody>
          <a:bodyPr wrap="square" rtlCol="0" anchor="ctr">
            <a:spAutoFit/>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选校</a:t>
            </a:r>
            <a:r>
              <a:rPr lang="zh-CN" altLang="en-US" sz="600" dirty="0" smtClean="0">
                <a:solidFill>
                  <a:schemeClr val="bg1"/>
                </a:solidFill>
                <a:latin typeface="微软雅黑" panose="020B0503020204020204" pitchFamily="34" charset="-122"/>
                <a:ea typeface="微软雅黑" panose="020B0503020204020204" pitchFamily="34" charset="-122"/>
              </a:rPr>
              <a:t>系统</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083121" y="3116954"/>
            <a:ext cx="629752" cy="166576"/>
          </a:xfrm>
          <a:prstGeom prst="rect">
            <a:avLst/>
          </a:prstGeom>
          <a:noFill/>
        </p:spPr>
        <p:txBody>
          <a:bodyPr wrap="square" rtlCol="0" anchor="ctr">
            <a:spAutoFit/>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资料</a:t>
            </a:r>
            <a:r>
              <a:rPr lang="zh-CN" altLang="en-US" sz="600" dirty="0" smtClean="0">
                <a:solidFill>
                  <a:schemeClr val="bg1"/>
                </a:solidFill>
                <a:latin typeface="微软雅黑" panose="020B0503020204020204" pitchFamily="34" charset="-122"/>
                <a:ea typeface="微软雅黑" panose="020B0503020204020204" pitchFamily="34" charset="-122"/>
              </a:rPr>
              <a:t>查询</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4966116" y="33259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潜在</a:t>
            </a:r>
            <a:r>
              <a:rPr lang="zh-CN" altLang="en-US" sz="600" dirty="0">
                <a:solidFill>
                  <a:schemeClr val="bg1"/>
                </a:solidFill>
                <a:latin typeface="微软雅黑" panose="020B0503020204020204" pitchFamily="34" charset="-122"/>
                <a:ea typeface="微软雅黑" panose="020B0503020204020204" pitchFamily="34" charset="-122"/>
              </a:rPr>
              <a:t>客户</a:t>
            </a:r>
            <a:endParaRPr lang="en-US" altLang="zh-CN" sz="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600" dirty="0" smtClean="0">
                <a:solidFill>
                  <a:schemeClr val="bg1"/>
                </a:solidFill>
                <a:latin typeface="微软雅黑" panose="020B0503020204020204" pitchFamily="34" charset="-122"/>
                <a:ea typeface="微软雅黑" panose="020B0503020204020204" pitchFamily="34" charset="-122"/>
              </a:rPr>
              <a:t>管理</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5477235" y="33259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联系人</a:t>
            </a:r>
            <a:endParaRPr lang="en-US" altLang="zh-CN" sz="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600" dirty="0" smtClean="0">
                <a:solidFill>
                  <a:schemeClr val="bg1"/>
                </a:solidFill>
                <a:latin typeface="微软雅黑" panose="020B0503020204020204" pitchFamily="34" charset="-122"/>
                <a:ea typeface="微软雅黑" panose="020B0503020204020204" pitchFamily="34" charset="-122"/>
              </a:rPr>
              <a:t>管理</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988354" y="3367554"/>
            <a:ext cx="629752" cy="166576"/>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机会转换</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499473" y="3325910"/>
            <a:ext cx="629752" cy="249865"/>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外呼任务</a:t>
            </a:r>
            <a:endParaRPr lang="en-US" altLang="zh-CN" sz="600" dirty="0" smtClean="0">
              <a:solidFill>
                <a:schemeClr val="bg1"/>
              </a:solidFill>
              <a:latin typeface="微软雅黑" panose="020B0503020204020204" pitchFamily="34" charset="-122"/>
              <a:ea typeface="微软雅黑" panose="020B0503020204020204" pitchFamily="34" charset="-122"/>
            </a:endParaRPr>
          </a:p>
          <a:p>
            <a:pPr algn="ctr"/>
            <a:r>
              <a:rPr lang="zh-CN" altLang="en-US" sz="600" dirty="0">
                <a:solidFill>
                  <a:schemeClr val="bg1"/>
                </a:solidFill>
                <a:latin typeface="微软雅黑" panose="020B0503020204020204" pitchFamily="34" charset="-122"/>
                <a:ea typeface="微软雅黑" panose="020B0503020204020204" pitchFamily="34" charset="-122"/>
              </a:rPr>
              <a:t>执行</a:t>
            </a:r>
          </a:p>
        </p:txBody>
      </p:sp>
      <p:sp>
        <p:nvSpPr>
          <p:cNvPr id="99" name="文本框 98"/>
          <p:cNvSpPr txBox="1"/>
          <p:nvPr/>
        </p:nvSpPr>
        <p:spPr>
          <a:xfrm>
            <a:off x="7010591" y="3367554"/>
            <a:ext cx="629752" cy="166576"/>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合同管理</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570711" y="3367554"/>
            <a:ext cx="629752" cy="166576"/>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测评工具</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8082326" y="3367554"/>
            <a:ext cx="629752" cy="166576"/>
          </a:xfrm>
          <a:prstGeom prst="rect">
            <a:avLst/>
          </a:prstGeom>
          <a:noFill/>
        </p:spPr>
        <p:txBody>
          <a:bodyPr wrap="square" rtlCol="0" anchor="ctr">
            <a:spAutoFit/>
          </a:bodyPr>
          <a:lstStyle/>
          <a:p>
            <a:pPr algn="ctr"/>
            <a:r>
              <a:rPr lang="zh-CN" altLang="en-US" sz="600" dirty="0" smtClean="0">
                <a:solidFill>
                  <a:schemeClr val="bg1"/>
                </a:solidFill>
                <a:latin typeface="微软雅黑" panose="020B0503020204020204" pitchFamily="34" charset="-122"/>
                <a:ea typeface="微软雅黑" panose="020B0503020204020204" pitchFamily="34" charset="-122"/>
              </a:rPr>
              <a:t>留学金融</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4966273"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5477392"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5988511"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6499630"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7010748"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7570868"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8082483" y="3603493"/>
            <a:ext cx="629752" cy="194339"/>
          </a:xfrm>
          <a:prstGeom prst="rect">
            <a:avLst/>
          </a:prstGeom>
          <a:noFill/>
        </p:spPr>
        <p:txBody>
          <a:bodyPr wrap="square" rtlCol="0" anchor="ctr">
            <a:spAutoFit/>
          </a:bodyPr>
          <a:lstStyle/>
          <a:p>
            <a:pPr algn="ctr"/>
            <a:r>
              <a:rPr lang="en-US" altLang="zh-CN" sz="800" b="1" dirty="0" smtClean="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902970" y="2215061"/>
            <a:ext cx="3669030" cy="2608406"/>
          </a:xfrm>
          <a:prstGeom prst="rect">
            <a:avLst/>
          </a:prstGeom>
        </p:spPr>
        <p:txBody>
          <a:bodyPr wrap="square">
            <a:spAutoFit/>
          </a:bodyPr>
          <a:lstStyle/>
          <a:p>
            <a:pPr algn="just">
              <a:lnSpc>
                <a:spcPct val="150000"/>
              </a:lnSpc>
            </a:pPr>
            <a:r>
              <a:rPr lang="en-US" altLang="zh-CN" sz="1000" b="1" dirty="0" smtClean="0">
                <a:latin typeface="微软雅黑" panose="020B0503020204020204" pitchFamily="34" charset="-122"/>
                <a:ea typeface="微软雅黑" panose="020B0503020204020204" pitchFamily="34" charset="-122"/>
              </a:rPr>
              <a:t>1. </a:t>
            </a:r>
            <a:r>
              <a:rPr lang="zh-CN" altLang="en-US" sz="1000" dirty="0" smtClean="0">
                <a:latin typeface="微软雅黑" panose="020B0503020204020204" pitchFamily="34" charset="-122"/>
                <a:ea typeface="微软雅黑" panose="020B0503020204020204" pitchFamily="34" charset="-122"/>
              </a:rPr>
              <a:t>随着</a:t>
            </a:r>
            <a:r>
              <a:rPr lang="zh-CN" altLang="en-US" sz="1000" dirty="0">
                <a:latin typeface="微软雅黑" panose="020B0503020204020204" pitchFamily="34" charset="-122"/>
                <a:ea typeface="微软雅黑" panose="020B0503020204020204" pitchFamily="34" charset="-122"/>
              </a:rPr>
              <a:t>业务量及数据量的增加与积累，需要构建性能完善的</a:t>
            </a:r>
            <a:r>
              <a:rPr lang="en-US" altLang="zh-CN" sz="1000" dirty="0">
                <a:latin typeface="微软雅黑" panose="020B0503020204020204" pitchFamily="34" charset="-122"/>
                <a:ea typeface="微软雅黑" panose="020B0503020204020204" pitchFamily="34" charset="-122"/>
              </a:rPr>
              <a:t>IT</a:t>
            </a:r>
            <a:r>
              <a:rPr lang="zh-CN" altLang="en-US" sz="1000" dirty="0">
                <a:latin typeface="微软雅黑" panose="020B0503020204020204" pitchFamily="34" charset="-122"/>
                <a:ea typeface="微软雅黑" panose="020B0503020204020204" pitchFamily="34" charset="-122"/>
              </a:rPr>
              <a:t>系统以改善公有云性能及服务的</a:t>
            </a:r>
            <a:r>
              <a:rPr lang="zh-CN" altLang="en-US" sz="1000" dirty="0" smtClean="0">
                <a:latin typeface="微软雅黑" panose="020B0503020204020204" pitchFamily="34" charset="-122"/>
                <a:ea typeface="微软雅黑" panose="020B0503020204020204" pitchFamily="34" charset="-122"/>
              </a:rPr>
              <a:t>缺陷</a:t>
            </a:r>
            <a:r>
              <a:rPr lang="zh-CN" altLang="en-US" sz="1000" dirty="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a:p>
            <a:pPr algn="just">
              <a:lnSpc>
                <a:spcPct val="150000"/>
              </a:lnSpc>
            </a:pPr>
            <a:endParaRPr lang="zh-CN" altLang="en-US" sz="300" dirty="0">
              <a:latin typeface="微软雅黑" panose="020B0503020204020204" pitchFamily="34" charset="-122"/>
              <a:ea typeface="微软雅黑" panose="020B0503020204020204" pitchFamily="34" charset="-122"/>
            </a:endParaRPr>
          </a:p>
          <a:p>
            <a:pPr algn="just">
              <a:lnSpc>
                <a:spcPct val="150000"/>
              </a:lnSpc>
            </a:pPr>
            <a:r>
              <a:rPr lang="en-US" altLang="zh-CN" sz="1000" b="1" dirty="0" smtClean="0">
                <a:latin typeface="微软雅黑" panose="020B0503020204020204" pitchFamily="34" charset="-122"/>
                <a:ea typeface="微软雅黑" panose="020B0503020204020204" pitchFamily="34" charset="-122"/>
              </a:rPr>
              <a:t>2. </a:t>
            </a:r>
            <a:r>
              <a:rPr lang="zh-CN" altLang="en-US" sz="1000" dirty="0" smtClean="0">
                <a:latin typeface="微软雅黑" panose="020B0503020204020204" pitchFamily="34" charset="-122"/>
                <a:ea typeface="微软雅黑" panose="020B0503020204020204" pitchFamily="34" charset="-122"/>
              </a:rPr>
              <a:t>业务</a:t>
            </a:r>
            <a:r>
              <a:rPr lang="zh-CN" altLang="en-US" sz="1000" dirty="0">
                <a:latin typeface="微软雅黑" panose="020B0503020204020204" pitchFamily="34" charset="-122"/>
                <a:ea typeface="微软雅黑" panose="020B0503020204020204" pitchFamily="34" charset="-122"/>
              </a:rPr>
              <a:t>变化比较快，新需求不断，缺少信息化管理系统使整体业务顺畅对接与运转。原有</a:t>
            </a:r>
            <a:r>
              <a:rPr lang="en-US" altLang="zh-CN" sz="1000" dirty="0">
                <a:latin typeface="微软雅黑" panose="020B0503020204020204" pitchFamily="34" charset="-122"/>
                <a:ea typeface="微软雅黑" panose="020B0503020204020204" pitchFamily="34" charset="-122"/>
              </a:rPr>
              <a:t>IT</a:t>
            </a:r>
            <a:r>
              <a:rPr lang="zh-CN" altLang="en-US" sz="1000" dirty="0">
                <a:latin typeface="微软雅黑" panose="020B0503020204020204" pitchFamily="34" charset="-122"/>
                <a:ea typeface="微软雅黑" panose="020B0503020204020204" pitchFamily="34" charset="-122"/>
              </a:rPr>
              <a:t>系统无法实现快速迭代，业务发展受到系统</a:t>
            </a:r>
            <a:r>
              <a:rPr lang="zh-CN" altLang="en-US" sz="1000" dirty="0" smtClean="0">
                <a:latin typeface="微软雅黑" panose="020B0503020204020204" pitchFamily="34" charset="-122"/>
                <a:ea typeface="微软雅黑" panose="020B0503020204020204" pitchFamily="34" charset="-122"/>
              </a:rPr>
              <a:t>限制；</a:t>
            </a:r>
            <a:endParaRPr lang="en-US" altLang="zh-CN" sz="1000" dirty="0" smtClean="0">
              <a:latin typeface="微软雅黑" panose="020B0503020204020204" pitchFamily="34" charset="-122"/>
              <a:ea typeface="微软雅黑" panose="020B0503020204020204" pitchFamily="34" charset="-122"/>
            </a:endParaRPr>
          </a:p>
          <a:p>
            <a:pPr algn="just">
              <a:lnSpc>
                <a:spcPct val="150000"/>
              </a:lnSpc>
            </a:pPr>
            <a:endParaRPr lang="zh-CN" altLang="en-US" sz="300" dirty="0">
              <a:latin typeface="微软雅黑" panose="020B0503020204020204" pitchFamily="34" charset="-122"/>
              <a:ea typeface="微软雅黑" panose="020B0503020204020204" pitchFamily="34" charset="-122"/>
            </a:endParaRPr>
          </a:p>
          <a:p>
            <a:pPr algn="just">
              <a:lnSpc>
                <a:spcPct val="150000"/>
              </a:lnSpc>
            </a:pPr>
            <a:r>
              <a:rPr lang="en-US" altLang="zh-CN" sz="1000" b="1" dirty="0" smtClean="0">
                <a:latin typeface="微软雅黑" panose="020B0503020204020204" pitchFamily="34" charset="-122"/>
                <a:ea typeface="微软雅黑" panose="020B0503020204020204" pitchFamily="34" charset="-122"/>
              </a:rPr>
              <a:t>3. </a:t>
            </a:r>
            <a:r>
              <a:rPr lang="zh-CN" altLang="en-US" sz="1000" dirty="0" smtClean="0">
                <a:latin typeface="微软雅黑" panose="020B0503020204020204" pitchFamily="34" charset="-122"/>
                <a:ea typeface="微软雅黑" panose="020B0503020204020204" pitchFamily="34" charset="-122"/>
              </a:rPr>
              <a:t>公司</a:t>
            </a:r>
            <a:r>
              <a:rPr lang="zh-CN" altLang="en-US" sz="1000" dirty="0">
                <a:latin typeface="微软雅黑" panose="020B0503020204020204" pitchFamily="34" charset="-122"/>
                <a:ea typeface="微软雅黑" panose="020B0503020204020204" pitchFamily="34" charset="-122"/>
              </a:rPr>
              <a:t>规模及业务范围不断扩大，需要有效扩大营销渠道，实现市场活动的数字化管理。销售前端缺少智能化、信息化管理，无法捕获更多的潜在</a:t>
            </a:r>
            <a:r>
              <a:rPr lang="zh-CN" altLang="en-US" sz="1000" dirty="0" smtClean="0">
                <a:latin typeface="微软雅黑" panose="020B0503020204020204" pitchFamily="34" charset="-122"/>
                <a:ea typeface="微软雅黑" panose="020B0503020204020204" pitchFamily="34" charset="-122"/>
              </a:rPr>
              <a:t>客户；</a:t>
            </a:r>
            <a:endParaRPr lang="en-US" altLang="zh-CN" sz="1000" dirty="0" smtClean="0">
              <a:latin typeface="微软雅黑" panose="020B0503020204020204" pitchFamily="34" charset="-122"/>
              <a:ea typeface="微软雅黑" panose="020B0503020204020204" pitchFamily="34" charset="-122"/>
            </a:endParaRPr>
          </a:p>
          <a:p>
            <a:pPr algn="just">
              <a:lnSpc>
                <a:spcPct val="150000"/>
              </a:lnSpc>
            </a:pPr>
            <a:endParaRPr lang="zh-CN" altLang="en-US" sz="300" dirty="0">
              <a:latin typeface="微软雅黑" panose="020B0503020204020204" pitchFamily="34" charset="-122"/>
              <a:ea typeface="微软雅黑" panose="020B0503020204020204" pitchFamily="34" charset="-122"/>
            </a:endParaRPr>
          </a:p>
          <a:p>
            <a:pPr algn="just">
              <a:lnSpc>
                <a:spcPct val="150000"/>
              </a:lnSpc>
            </a:pPr>
            <a:r>
              <a:rPr lang="en-US" altLang="zh-CN" sz="1000" b="1" dirty="0" smtClean="0">
                <a:latin typeface="微软雅黑" panose="020B0503020204020204" pitchFamily="34" charset="-122"/>
                <a:ea typeface="微软雅黑" panose="020B0503020204020204" pitchFamily="34" charset="-122"/>
              </a:rPr>
              <a:t>4. </a:t>
            </a:r>
            <a:r>
              <a:rPr lang="zh-CN" altLang="en-US" sz="1000" dirty="0" smtClean="0">
                <a:latin typeface="微软雅黑" panose="020B0503020204020204" pitchFamily="34" charset="-122"/>
                <a:ea typeface="微软雅黑" panose="020B0503020204020204" pitchFamily="34" charset="-122"/>
              </a:rPr>
              <a:t>业务</a:t>
            </a:r>
            <a:r>
              <a:rPr lang="zh-CN" altLang="en-US" sz="1000" dirty="0">
                <a:latin typeface="微软雅黑" panose="020B0503020204020204" pitchFamily="34" charset="-122"/>
                <a:ea typeface="微软雅黑" panose="020B0503020204020204" pitchFamily="34" charset="-122"/>
              </a:rPr>
              <a:t>成单率需要科学、高效的把控，实现销售自动化，提高应单率。</a:t>
            </a:r>
            <a:endParaRPr lang="zh-CN" altLang="en-US" sz="9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284837" y="2960115"/>
            <a:ext cx="905295" cy="905295"/>
            <a:chOff x="944595" y="3062185"/>
            <a:chExt cx="995824" cy="995824"/>
          </a:xfrm>
        </p:grpSpPr>
        <p:sp>
          <p:nvSpPr>
            <p:cNvPr id="38" name="椭圆 37"/>
            <p:cNvSpPr/>
            <p:nvPr/>
          </p:nvSpPr>
          <p:spPr>
            <a:xfrm>
              <a:off x="944595" y="3062185"/>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broken-heart_13907"/>
            <p:cNvSpPr>
              <a:spLocks noChangeAspect="1"/>
            </p:cNvSpPr>
            <p:nvPr/>
          </p:nvSpPr>
          <p:spPr bwMode="auto">
            <a:xfrm>
              <a:off x="1137665" y="3343950"/>
              <a:ext cx="609685" cy="432294"/>
            </a:xfrm>
            <a:custGeom>
              <a:avLst/>
              <a:gdLst>
                <a:gd name="connsiteX0" fmla="*/ 93900 w 594760"/>
                <a:gd name="connsiteY0" fmla="*/ 17338 h 421712"/>
                <a:gd name="connsiteX1" fmla="*/ 184334 w 594760"/>
                <a:gd name="connsiteY1" fmla="*/ 52406 h 421712"/>
                <a:gd name="connsiteX2" fmla="*/ 251655 w 594760"/>
                <a:gd name="connsiteY2" fmla="*/ 150028 h 421712"/>
                <a:gd name="connsiteX3" fmla="*/ 291310 w 594760"/>
                <a:gd name="connsiteY3" fmla="*/ 182262 h 421712"/>
                <a:gd name="connsiteX4" fmla="*/ 230444 w 594760"/>
                <a:gd name="connsiteY4" fmla="*/ 273437 h 421712"/>
                <a:gd name="connsiteX5" fmla="*/ 299610 w 594760"/>
                <a:gd name="connsiteY5" fmla="*/ 298303 h 421712"/>
                <a:gd name="connsiteX6" fmla="*/ 265488 w 594760"/>
                <a:gd name="connsiteY6" fmla="*/ 421712 h 421712"/>
                <a:gd name="connsiteX7" fmla="*/ 23869 w 594760"/>
                <a:gd name="connsiteY7" fmla="*/ 220022 h 421712"/>
                <a:gd name="connsiteX8" fmla="*/ 93900 w 594760"/>
                <a:gd name="connsiteY8" fmla="*/ 17338 h 421712"/>
                <a:gd name="connsiteX9" fmla="*/ 500820 w 594760"/>
                <a:gd name="connsiteY9" fmla="*/ 269 h 421712"/>
                <a:gd name="connsiteX10" fmla="*/ 570881 w 594760"/>
                <a:gd name="connsiteY10" fmla="*/ 202564 h 421712"/>
                <a:gd name="connsiteX11" fmla="*/ 329158 w 594760"/>
                <a:gd name="connsiteY11" fmla="*/ 404254 h 421712"/>
                <a:gd name="connsiteX12" fmla="*/ 377134 w 594760"/>
                <a:gd name="connsiteY12" fmla="*/ 285450 h 421712"/>
                <a:gd name="connsiteX13" fmla="*/ 310706 w 594760"/>
                <a:gd name="connsiteY13" fmla="*/ 253216 h 421712"/>
                <a:gd name="connsiteX14" fmla="*/ 381747 w 594760"/>
                <a:gd name="connsiteY14" fmla="*/ 169409 h 421712"/>
                <a:gd name="connsiteX15" fmla="*/ 342997 w 594760"/>
                <a:gd name="connsiteY15" fmla="*/ 133491 h 421712"/>
                <a:gd name="connsiteX16" fmla="*/ 410347 w 594760"/>
                <a:gd name="connsiteY16" fmla="*/ 35869 h 421712"/>
                <a:gd name="connsiteX17" fmla="*/ 500820 w 594760"/>
                <a:gd name="connsiteY17" fmla="*/ 269 h 4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760" h="421712">
                  <a:moveTo>
                    <a:pt x="93900" y="17338"/>
                  </a:moveTo>
                  <a:cubicBezTo>
                    <a:pt x="120701" y="15108"/>
                    <a:pt x="151595" y="25008"/>
                    <a:pt x="184334" y="52406"/>
                  </a:cubicBezTo>
                  <a:cubicBezTo>
                    <a:pt x="211078" y="75431"/>
                    <a:pt x="251655" y="150028"/>
                    <a:pt x="251655" y="150028"/>
                  </a:cubicBezTo>
                  <a:lnTo>
                    <a:pt x="291310" y="182262"/>
                  </a:lnTo>
                  <a:lnTo>
                    <a:pt x="230444" y="273437"/>
                  </a:lnTo>
                  <a:lnTo>
                    <a:pt x="299610" y="298303"/>
                  </a:lnTo>
                  <a:lnTo>
                    <a:pt x="265488" y="421712"/>
                  </a:lnTo>
                  <a:cubicBezTo>
                    <a:pt x="265488" y="421712"/>
                    <a:pt x="98568" y="330537"/>
                    <a:pt x="23869" y="220022"/>
                  </a:cubicBezTo>
                  <a:cubicBezTo>
                    <a:pt x="-30080" y="139898"/>
                    <a:pt x="13495" y="24029"/>
                    <a:pt x="93900" y="17338"/>
                  </a:cubicBezTo>
                  <a:close/>
                  <a:moveTo>
                    <a:pt x="500820" y="269"/>
                  </a:moveTo>
                  <a:cubicBezTo>
                    <a:pt x="581260" y="6571"/>
                    <a:pt x="624853" y="122440"/>
                    <a:pt x="570881" y="202564"/>
                  </a:cubicBezTo>
                  <a:cubicBezTo>
                    <a:pt x="496150" y="313079"/>
                    <a:pt x="329158" y="404254"/>
                    <a:pt x="329158" y="404254"/>
                  </a:cubicBezTo>
                  <a:lnTo>
                    <a:pt x="377134" y="285450"/>
                  </a:lnTo>
                  <a:lnTo>
                    <a:pt x="310706" y="253216"/>
                  </a:lnTo>
                  <a:lnTo>
                    <a:pt x="381747" y="169409"/>
                  </a:lnTo>
                  <a:lnTo>
                    <a:pt x="342997" y="133491"/>
                  </a:lnTo>
                  <a:cubicBezTo>
                    <a:pt x="342997" y="133491"/>
                    <a:pt x="383592" y="57973"/>
                    <a:pt x="410347" y="35869"/>
                  </a:cubicBezTo>
                  <a:cubicBezTo>
                    <a:pt x="443100" y="8241"/>
                    <a:pt x="474007" y="-1832"/>
                    <a:pt x="500820" y="269"/>
                  </a:cubicBezTo>
                  <a:close/>
                </a:path>
              </a:pathLst>
            </a:custGeom>
            <a:solidFill>
              <a:srgbClr val="F2F2F2">
                <a:alpha val="60000"/>
              </a:srgbClr>
            </a:solidFill>
            <a:ln>
              <a:noFill/>
            </a:ln>
          </p:spPr>
        </p:sp>
      </p:grpSp>
      <p:sp>
        <p:nvSpPr>
          <p:cNvPr id="5" name="矩形 4"/>
          <p:cNvSpPr/>
          <p:nvPr/>
        </p:nvSpPr>
        <p:spPr>
          <a:xfrm>
            <a:off x="330200" y="806451"/>
            <a:ext cx="8496000" cy="972000"/>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2502" y="889997"/>
            <a:ext cx="8171437" cy="80490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smtClean="0">
                <a:latin typeface="微软雅黑" panose="020B0503020204020204" pitchFamily="34" charset="-122"/>
                <a:ea typeface="微软雅黑" panose="020B0503020204020204" pitchFamily="34" charset="-122"/>
              </a:rPr>
              <a:t>       新</a:t>
            </a:r>
            <a:r>
              <a:rPr lang="zh-CN" altLang="en-US" sz="1000" dirty="0">
                <a:latin typeface="微软雅黑" panose="020B0503020204020204" pitchFamily="34" charset="-122"/>
                <a:ea typeface="微软雅黑" panose="020B0503020204020204" pitchFamily="34" charset="-122"/>
              </a:rPr>
              <a:t>东方前途出国咨询有限公司是新东方旗下唯一从事出国留学服务的专职机构。公司自</a:t>
            </a:r>
            <a:r>
              <a:rPr lang="en-US" altLang="zh-CN" sz="1000" dirty="0">
                <a:latin typeface="微软雅黑" panose="020B0503020204020204" pitchFamily="34" charset="-122"/>
                <a:ea typeface="微软雅黑" panose="020B0503020204020204" pitchFamily="34" charset="-122"/>
              </a:rPr>
              <a:t>1996</a:t>
            </a:r>
            <a:r>
              <a:rPr lang="zh-CN" altLang="en-US" sz="1000" dirty="0">
                <a:latin typeface="微软雅黑" panose="020B0503020204020204" pitchFamily="34" charset="-122"/>
                <a:ea typeface="微软雅黑" panose="020B0503020204020204" pitchFamily="34" charset="-122"/>
              </a:rPr>
              <a:t>年成立以来，已经帮助数万学子成功走出国门，圆梦海外。</a:t>
            </a:r>
            <a:r>
              <a:rPr lang="en-US" altLang="zh-CN" sz="1000" dirty="0">
                <a:latin typeface="微软雅黑" panose="020B0503020204020204" pitchFamily="34" charset="-122"/>
                <a:ea typeface="微软雅黑" panose="020B0503020204020204" pitchFamily="34" charset="-122"/>
              </a:rPr>
              <a:t>2004</a:t>
            </a:r>
            <a:r>
              <a:rPr lang="zh-CN" altLang="en-US" sz="1000" dirty="0">
                <a:latin typeface="微软雅黑" panose="020B0503020204020204" pitchFamily="34" charset="-122"/>
                <a:ea typeface="微软雅黑" panose="020B0503020204020204" pitchFamily="34" charset="-122"/>
              </a:rPr>
              <a:t>年，前途公司正式获得教育部、公安部和国家工商行政管理局批准的自费留学中介资格认证，至今已发展为一家拥有</a:t>
            </a:r>
            <a:r>
              <a:rPr lang="en-US" altLang="zh-CN" sz="1000" dirty="0">
                <a:latin typeface="微软雅黑" panose="020B0503020204020204" pitchFamily="34" charset="-122"/>
                <a:ea typeface="微软雅黑" panose="020B0503020204020204" pitchFamily="34" charset="-122"/>
              </a:rPr>
              <a:t>21</a:t>
            </a:r>
            <a:r>
              <a:rPr lang="zh-CN" altLang="en-US" sz="1000" dirty="0">
                <a:latin typeface="微软雅黑" panose="020B0503020204020204" pitchFamily="34" charset="-122"/>
                <a:ea typeface="微软雅黑" panose="020B0503020204020204" pitchFamily="34" charset="-122"/>
              </a:rPr>
              <a:t>年专业留学办理经验、</a:t>
            </a:r>
            <a:r>
              <a:rPr lang="en-US" altLang="zh-CN" sz="1000" dirty="0">
                <a:latin typeface="微软雅黑" panose="020B0503020204020204" pitchFamily="34" charset="-122"/>
                <a:ea typeface="微软雅黑" panose="020B0503020204020204" pitchFamily="34" charset="-122"/>
              </a:rPr>
              <a:t>40</a:t>
            </a:r>
            <a:r>
              <a:rPr lang="zh-CN" altLang="en-US" sz="1000" dirty="0">
                <a:latin typeface="微软雅黑" panose="020B0503020204020204" pitchFamily="34" charset="-122"/>
                <a:ea typeface="微软雅黑" panose="020B0503020204020204" pitchFamily="34" charset="-122"/>
              </a:rPr>
              <a:t>多家分公司、专业顾问千余人、学生年输出人数近万的留学教育品牌。</a:t>
            </a:r>
          </a:p>
        </p:txBody>
      </p:sp>
      <p:sp>
        <p:nvSpPr>
          <p:cNvPr id="7" name="文本框 6"/>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最佳实践案例</a:t>
            </a:r>
            <a:r>
              <a:rPr kumimoji="1" lang="zh-CN" altLang="en-US" sz="1800" b="1" dirty="0">
                <a:latin typeface="微软雅黑"/>
                <a:ea typeface="微软雅黑"/>
                <a:cs typeface="微软雅黑"/>
              </a:rPr>
              <a:t>（ 新东方前途出国咨询有限公司）</a:t>
            </a:r>
          </a:p>
        </p:txBody>
      </p:sp>
      <p:sp>
        <p:nvSpPr>
          <p:cNvPr id="8" name="矩形 7"/>
          <p:cNvSpPr/>
          <p:nvPr/>
        </p:nvSpPr>
        <p:spPr>
          <a:xfrm>
            <a:off x="330200" y="1913807"/>
            <a:ext cx="458470" cy="2997915"/>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300" b="1" spc="300" dirty="0" smtClean="0">
                <a:latin typeface="微软雅黑" panose="020B0503020204020204" pitchFamily="34" charset="-122"/>
                <a:ea typeface="微软雅黑" panose="020B0503020204020204" pitchFamily="34" charset="-122"/>
              </a:rPr>
              <a:t>案例分析</a:t>
            </a:r>
            <a:endParaRPr lang="zh-CN" altLang="en-US" sz="1300" b="1" spc="300" dirty="0">
              <a:latin typeface="微软雅黑" panose="020B0503020204020204" pitchFamily="34" charset="-122"/>
              <a:ea typeface="微软雅黑" panose="020B0503020204020204" pitchFamily="34" charset="-122"/>
            </a:endParaRPr>
          </a:p>
        </p:txBody>
      </p:sp>
      <p:sp>
        <p:nvSpPr>
          <p:cNvPr id="9" name="矩形 8"/>
          <p:cNvSpPr/>
          <p:nvPr/>
        </p:nvSpPr>
        <p:spPr>
          <a:xfrm>
            <a:off x="890906" y="1913806"/>
            <a:ext cx="3846194" cy="2997915"/>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02970" y="1914599"/>
            <a:ext cx="1440180" cy="276999"/>
          </a:xfrm>
          <a:prstGeom prst="rect">
            <a:avLst/>
          </a:prstGeom>
          <a:noFill/>
        </p:spPr>
        <p:txBody>
          <a:bodyPr wrap="square" rtlCol="0" anchor="ctr">
            <a:noAutofit/>
          </a:bodyPr>
          <a:lstStyle/>
          <a:p>
            <a:r>
              <a:rPr lang="zh-CN" altLang="en-US" sz="1200" b="1" dirty="0" smtClean="0">
                <a:solidFill>
                  <a:srgbClr val="D13E3E"/>
                </a:solidFill>
                <a:latin typeface="微软雅黑" panose="020B0503020204020204" pitchFamily="34" charset="-122"/>
                <a:ea typeface="微软雅黑" panose="020B0503020204020204" pitchFamily="34" charset="-122"/>
              </a:rPr>
              <a:t>客</a:t>
            </a:r>
            <a:r>
              <a:rPr lang="zh-CN" altLang="en-US" sz="1200" b="1" dirty="0">
                <a:solidFill>
                  <a:srgbClr val="D13E3E"/>
                </a:solidFill>
                <a:latin typeface="微软雅黑" panose="020B0503020204020204" pitchFamily="34" charset="-122"/>
                <a:ea typeface="微软雅黑" panose="020B0503020204020204" pitchFamily="34" charset="-122"/>
              </a:rPr>
              <a:t>户</a:t>
            </a:r>
            <a:r>
              <a:rPr lang="zh-CN" altLang="en-US" sz="1200" b="1" dirty="0" smtClean="0">
                <a:solidFill>
                  <a:srgbClr val="D13E3E"/>
                </a:solidFill>
                <a:latin typeface="微软雅黑" panose="020B0503020204020204" pitchFamily="34" charset="-122"/>
                <a:ea typeface="微软雅黑" panose="020B0503020204020204" pitchFamily="34" charset="-122"/>
              </a:rPr>
              <a:t>需求痛点</a:t>
            </a:r>
          </a:p>
        </p:txBody>
      </p:sp>
      <p:sp>
        <p:nvSpPr>
          <p:cNvPr id="15" name="文本框 14"/>
          <p:cNvSpPr txBox="1"/>
          <p:nvPr/>
        </p:nvSpPr>
        <p:spPr>
          <a:xfrm>
            <a:off x="4757986" y="1914599"/>
            <a:ext cx="1791589"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应用实践的流程</a:t>
            </a:r>
            <a:r>
              <a:rPr lang="zh-CN" altLang="en-US" sz="1200" b="1" dirty="0" smtClean="0">
                <a:solidFill>
                  <a:srgbClr val="D13E3E"/>
                </a:solidFill>
                <a:latin typeface="微软雅黑" panose="020B0503020204020204" pitchFamily="34" charset="-122"/>
                <a:ea typeface="微软雅黑" panose="020B0503020204020204" pitchFamily="34" charset="-122"/>
              </a:rPr>
              <a:t>示意图</a:t>
            </a:r>
            <a:endParaRPr lang="zh-CN" altLang="en-US" sz="1200" b="1" dirty="0">
              <a:solidFill>
                <a:srgbClr val="D13E3E"/>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8" name="矩形 17"/>
          <p:cNvSpPr/>
          <p:nvPr/>
        </p:nvSpPr>
        <p:spPr>
          <a:xfrm>
            <a:off x="5051209" y="3857297"/>
            <a:ext cx="3577367" cy="536097"/>
          </a:xfrm>
          <a:prstGeom prst="rect">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5051209"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5563433"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6075657"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6587881"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7100106"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7658364"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8167419" y="2815509"/>
            <a:ext cx="461157" cy="24620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b="1" dirty="0">
              <a:solidFill>
                <a:schemeClr val="tx1"/>
              </a:solidFill>
              <a:latin typeface="微软雅黑" panose="020B0503020204020204" pitchFamily="34" charset="-122"/>
              <a:ea typeface="微软雅黑" panose="020B0503020204020204" pitchFamily="34" charset="-122"/>
            </a:endParaRPr>
          </a:p>
        </p:txBody>
      </p:sp>
      <p:sp>
        <p:nvSpPr>
          <p:cNvPr id="50" name="椭圆 49"/>
          <p:cNvSpPr/>
          <p:nvPr/>
        </p:nvSpPr>
        <p:spPr>
          <a:xfrm>
            <a:off x="5286866" y="3903288"/>
            <a:ext cx="324000" cy="324000"/>
          </a:xfrm>
          <a:prstGeom prst="ellipse">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843830" y="3903288"/>
            <a:ext cx="324000" cy="324000"/>
          </a:xfrm>
          <a:prstGeom prst="ellipse">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400794" y="3903288"/>
            <a:ext cx="324000" cy="324000"/>
          </a:xfrm>
          <a:prstGeom prst="ellipse">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957758" y="3903288"/>
            <a:ext cx="324000" cy="324000"/>
          </a:xfrm>
          <a:prstGeom prst="ellipse">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514722" y="3903288"/>
            <a:ext cx="324000" cy="324000"/>
          </a:xfrm>
          <a:prstGeom prst="ellipse">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071684" y="3903288"/>
            <a:ext cx="324000" cy="324000"/>
          </a:xfrm>
          <a:prstGeom prst="ellipse">
            <a:avLst/>
          </a:prstGeom>
          <a:no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049483" y="4445639"/>
            <a:ext cx="3579093" cy="162367"/>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云计算服务总线层</a:t>
            </a:r>
            <a:endParaRPr lang="zh-CN" altLang="en-US" sz="700" b="1" dirty="0">
              <a:latin typeface="微软雅黑" panose="020B0503020204020204" pitchFamily="34" charset="-122"/>
              <a:ea typeface="微软雅黑" panose="020B0503020204020204" pitchFamily="34" charset="-122"/>
            </a:endParaRPr>
          </a:p>
        </p:txBody>
      </p:sp>
      <p:sp>
        <p:nvSpPr>
          <p:cNvPr id="58" name="矩形 57"/>
          <p:cNvSpPr/>
          <p:nvPr/>
        </p:nvSpPr>
        <p:spPr>
          <a:xfrm>
            <a:off x="5051209" y="4733688"/>
            <a:ext cx="648000" cy="145578"/>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b="1" dirty="0" smtClean="0">
                <a:solidFill>
                  <a:schemeClr val="bg1"/>
                </a:solidFill>
                <a:latin typeface="微软雅黑" panose="020B0503020204020204" pitchFamily="34" charset="-122"/>
                <a:ea typeface="微软雅黑" panose="020B0503020204020204" pitchFamily="34" charset="-122"/>
              </a:rPr>
              <a:t>OA</a:t>
            </a:r>
            <a:r>
              <a:rPr lang="zh-CN" altLang="en-US" sz="700" b="1" dirty="0" smtClean="0">
                <a:solidFill>
                  <a:schemeClr val="bg1"/>
                </a:solidFill>
                <a:latin typeface="微软雅黑" panose="020B0503020204020204" pitchFamily="34" charset="-122"/>
                <a:ea typeface="微软雅黑" panose="020B0503020204020204" pitchFamily="34" charset="-122"/>
              </a:rPr>
              <a:t>系统</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5783551" y="4733688"/>
            <a:ext cx="648000" cy="145578"/>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财务系统</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6515893" y="4733688"/>
            <a:ext cx="648000" cy="145578"/>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a:solidFill>
                  <a:schemeClr val="bg1"/>
                </a:solidFill>
                <a:latin typeface="微软雅黑" panose="020B0503020204020204" pitchFamily="34" charset="-122"/>
                <a:ea typeface="微软雅黑" panose="020B0503020204020204" pitchFamily="34" charset="-122"/>
              </a:rPr>
              <a:t>呼叫中心</a:t>
            </a:r>
          </a:p>
        </p:txBody>
      </p:sp>
      <p:sp>
        <p:nvSpPr>
          <p:cNvPr id="61" name="矩形 60"/>
          <p:cNvSpPr/>
          <p:nvPr/>
        </p:nvSpPr>
        <p:spPr>
          <a:xfrm>
            <a:off x="7248235" y="4733688"/>
            <a:ext cx="648000" cy="145578"/>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短信</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7980576" y="4733688"/>
            <a:ext cx="648000" cy="145578"/>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邮件</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63" name="上下箭头 62"/>
          <p:cNvSpPr/>
          <p:nvPr/>
        </p:nvSpPr>
        <p:spPr>
          <a:xfrm>
            <a:off x="5336077" y="4618788"/>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上下箭头 63"/>
          <p:cNvSpPr/>
          <p:nvPr/>
        </p:nvSpPr>
        <p:spPr>
          <a:xfrm>
            <a:off x="6068419" y="4618788"/>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上下箭头 64"/>
          <p:cNvSpPr/>
          <p:nvPr/>
        </p:nvSpPr>
        <p:spPr>
          <a:xfrm>
            <a:off x="6800761" y="4618788"/>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上下箭头 65"/>
          <p:cNvSpPr/>
          <p:nvPr/>
        </p:nvSpPr>
        <p:spPr>
          <a:xfrm>
            <a:off x="7533103" y="4618788"/>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上下箭头 66"/>
          <p:cNvSpPr/>
          <p:nvPr/>
        </p:nvSpPr>
        <p:spPr>
          <a:xfrm>
            <a:off x="8265444" y="4618788"/>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5051209" y="2526834"/>
            <a:ext cx="2510054" cy="16344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数据接入及认证层（</a:t>
            </a:r>
            <a:r>
              <a:rPr lang="en-US" altLang="zh-CN" sz="700" b="1" dirty="0" smtClean="0">
                <a:latin typeface="微软雅黑" panose="020B0503020204020204" pitchFamily="34" charset="-122"/>
                <a:ea typeface="微软雅黑" panose="020B0503020204020204" pitchFamily="34" charset="-122"/>
              </a:rPr>
              <a:t>AD</a:t>
            </a:r>
            <a:r>
              <a:rPr lang="zh-CN" altLang="en-US" sz="700" b="1" dirty="0" smtClean="0">
                <a:latin typeface="微软雅黑" panose="020B0503020204020204" pitchFamily="34" charset="-122"/>
                <a:ea typeface="微软雅黑" panose="020B0503020204020204" pitchFamily="34" charset="-122"/>
              </a:rPr>
              <a:t>域）</a:t>
            </a:r>
            <a:endParaRPr lang="zh-CN" altLang="en-US" sz="700" b="1" dirty="0">
              <a:latin typeface="微软雅黑" panose="020B0503020204020204" pitchFamily="34" charset="-122"/>
              <a:ea typeface="微软雅黑" panose="020B0503020204020204" pitchFamily="34" charset="-122"/>
            </a:endParaRPr>
          </a:p>
        </p:txBody>
      </p:sp>
      <p:sp>
        <p:nvSpPr>
          <p:cNvPr id="69" name="上下箭头 68"/>
          <p:cNvSpPr/>
          <p:nvPr/>
        </p:nvSpPr>
        <p:spPr>
          <a:xfrm>
            <a:off x="5243650"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上下箭头 69"/>
          <p:cNvSpPr/>
          <p:nvPr/>
        </p:nvSpPr>
        <p:spPr>
          <a:xfrm>
            <a:off x="5755116"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上下箭头 70"/>
          <p:cNvSpPr/>
          <p:nvPr/>
        </p:nvSpPr>
        <p:spPr>
          <a:xfrm>
            <a:off x="6266582"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上下箭头 71"/>
          <p:cNvSpPr/>
          <p:nvPr/>
        </p:nvSpPr>
        <p:spPr>
          <a:xfrm>
            <a:off x="6778048"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上下箭头 72"/>
          <p:cNvSpPr/>
          <p:nvPr/>
        </p:nvSpPr>
        <p:spPr>
          <a:xfrm>
            <a:off x="7289514"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上下箭头 73"/>
          <p:cNvSpPr/>
          <p:nvPr/>
        </p:nvSpPr>
        <p:spPr>
          <a:xfrm>
            <a:off x="7849810"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上下箭头 74"/>
          <p:cNvSpPr/>
          <p:nvPr/>
        </p:nvSpPr>
        <p:spPr>
          <a:xfrm>
            <a:off x="8358865" y="2702194"/>
            <a:ext cx="78265" cy="108898"/>
          </a:xfrm>
          <a:prstGeom prst="upDownArrow">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5735934" y="2236397"/>
            <a:ext cx="1152001" cy="163444"/>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各区域、业务部门</a:t>
            </a:r>
            <a:endParaRPr lang="zh-CN" altLang="en-US" sz="700" b="1" dirty="0">
              <a:latin typeface="微软雅黑" panose="020B0503020204020204" pitchFamily="34" charset="-122"/>
              <a:ea typeface="微软雅黑" panose="020B0503020204020204" pitchFamily="34" charset="-122"/>
            </a:endParaRPr>
          </a:p>
        </p:txBody>
      </p:sp>
      <p:sp>
        <p:nvSpPr>
          <p:cNvPr id="79" name="矩形 78"/>
          <p:cNvSpPr/>
          <p:nvPr/>
        </p:nvSpPr>
        <p:spPr>
          <a:xfrm>
            <a:off x="7646673" y="2236396"/>
            <a:ext cx="981904" cy="451202"/>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最终用户</a:t>
            </a:r>
            <a:endParaRPr lang="zh-CN" altLang="en-US" sz="700" b="1" dirty="0">
              <a:latin typeface="微软雅黑" panose="020B0503020204020204" pitchFamily="34" charset="-122"/>
              <a:ea typeface="微软雅黑" panose="020B0503020204020204" pitchFamily="34" charset="-122"/>
            </a:endParaRPr>
          </a:p>
        </p:txBody>
      </p:sp>
      <p:sp>
        <p:nvSpPr>
          <p:cNvPr id="81" name="文本框 80"/>
          <p:cNvSpPr txBox="1"/>
          <p:nvPr/>
        </p:nvSpPr>
        <p:spPr>
          <a:xfrm>
            <a:off x="4966911"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营销管理</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468675"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客户管理</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6002745"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销售管理</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504509"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服务管理</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7003766"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后端</a:t>
            </a:r>
            <a:r>
              <a:rPr lang="en-US" altLang="zh-CN" sz="700" b="1" dirty="0" smtClean="0">
                <a:solidFill>
                  <a:schemeClr val="bg1"/>
                </a:solidFill>
                <a:latin typeface="微软雅黑" panose="020B0503020204020204" pitchFamily="34" charset="-122"/>
                <a:ea typeface="微软雅黑" panose="020B0503020204020204" pitchFamily="34" charset="-122"/>
              </a:rPr>
              <a:t>ERP</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556266"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客户微信</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8083121" y="2841168"/>
            <a:ext cx="629752" cy="200055"/>
          </a:xfrm>
          <a:prstGeom prst="rect">
            <a:avLst/>
          </a:prstGeom>
          <a:noFill/>
        </p:spPr>
        <p:txBody>
          <a:bodyPr wrap="square" rtlCol="0" anchor="ctr">
            <a:spAutoFit/>
          </a:bodyPr>
          <a:lstStyle/>
          <a:p>
            <a:pPr algn="ctr"/>
            <a:r>
              <a:rPr lang="zh-CN" altLang="en-US" sz="700" b="1" dirty="0" smtClean="0">
                <a:solidFill>
                  <a:schemeClr val="bg1"/>
                </a:solidFill>
                <a:latin typeface="微软雅黑" panose="020B0503020204020204" pitchFamily="34" charset="-122"/>
                <a:ea typeface="微软雅黑" panose="020B0503020204020204" pitchFamily="34" charset="-122"/>
              </a:rPr>
              <a:t>客户</a:t>
            </a:r>
            <a:r>
              <a:rPr lang="en-US" altLang="zh-CN" sz="700" b="1" dirty="0" smtClean="0">
                <a:solidFill>
                  <a:schemeClr val="bg1"/>
                </a:solidFill>
                <a:latin typeface="微软雅黑" panose="020B0503020204020204" pitchFamily="34" charset="-122"/>
                <a:ea typeface="微软雅黑" panose="020B0503020204020204" pitchFamily="34" charset="-122"/>
              </a:rPr>
              <a:t>PC</a:t>
            </a:r>
            <a:r>
              <a:rPr lang="zh-CN" altLang="en-US" sz="700" b="1" dirty="0" smtClean="0">
                <a:solidFill>
                  <a:schemeClr val="bg1"/>
                </a:solidFill>
                <a:latin typeface="微软雅黑" panose="020B0503020204020204" pitchFamily="34" charset="-122"/>
                <a:ea typeface="微软雅黑" panose="020B0503020204020204" pitchFamily="34" charset="-122"/>
              </a:rPr>
              <a:t>端</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5136600" y="4218749"/>
            <a:ext cx="629752" cy="180458"/>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业务构件</a:t>
            </a:r>
            <a:endParaRPr lang="zh-CN" altLang="en-US" sz="700" b="1"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5694516" y="4218749"/>
            <a:ext cx="629752" cy="180458"/>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流程构件</a:t>
            </a:r>
            <a:endParaRPr lang="zh-CN" altLang="en-US" sz="700" b="1"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6252432" y="4218749"/>
            <a:ext cx="629752" cy="180458"/>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数据构件</a:t>
            </a:r>
            <a:endParaRPr lang="zh-CN" altLang="en-US" sz="700" b="1" dirty="0">
              <a:latin typeface="微软雅黑" panose="020B0503020204020204" pitchFamily="34" charset="-122"/>
              <a:ea typeface="微软雅黑" panose="020B0503020204020204" pitchFamily="34" charset="-122"/>
            </a:endParaRPr>
          </a:p>
        </p:txBody>
      </p:sp>
      <p:sp>
        <p:nvSpPr>
          <p:cNvPr id="112" name="文本框 111"/>
          <p:cNvSpPr txBox="1"/>
          <p:nvPr/>
        </p:nvSpPr>
        <p:spPr>
          <a:xfrm>
            <a:off x="6810348" y="4218749"/>
            <a:ext cx="629752" cy="180458"/>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消息构件</a:t>
            </a:r>
            <a:endParaRPr lang="zh-CN" altLang="en-US" sz="700" b="1" dirty="0">
              <a:latin typeface="微软雅黑" panose="020B0503020204020204" pitchFamily="34" charset="-122"/>
              <a:ea typeface="微软雅黑" panose="020B0503020204020204" pitchFamily="34" charset="-122"/>
            </a:endParaRPr>
          </a:p>
        </p:txBody>
      </p:sp>
      <p:sp>
        <p:nvSpPr>
          <p:cNvPr id="113" name="文本框 112"/>
          <p:cNvSpPr txBox="1"/>
          <p:nvPr/>
        </p:nvSpPr>
        <p:spPr>
          <a:xfrm>
            <a:off x="7368264" y="4218749"/>
            <a:ext cx="629752" cy="180458"/>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交互构件</a:t>
            </a:r>
            <a:endParaRPr lang="zh-CN" altLang="en-US" sz="700" b="1" dirty="0">
              <a:latin typeface="微软雅黑" panose="020B0503020204020204" pitchFamily="34" charset="-122"/>
              <a:ea typeface="微软雅黑" panose="020B0503020204020204" pitchFamily="34" charset="-122"/>
            </a:endParaRPr>
          </a:p>
        </p:txBody>
      </p:sp>
      <p:sp>
        <p:nvSpPr>
          <p:cNvPr id="114" name="文本框 113"/>
          <p:cNvSpPr txBox="1"/>
          <p:nvPr/>
        </p:nvSpPr>
        <p:spPr>
          <a:xfrm>
            <a:off x="7926181" y="4218749"/>
            <a:ext cx="629752" cy="180458"/>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监控构件</a:t>
            </a:r>
            <a:endParaRPr lang="zh-CN" altLang="en-US" sz="700" b="1" dirty="0">
              <a:latin typeface="微软雅黑" panose="020B0503020204020204" pitchFamily="34" charset="-122"/>
              <a:ea typeface="微软雅黑" panose="020B0503020204020204" pitchFamily="34" charset="-122"/>
            </a:endParaRPr>
          </a:p>
        </p:txBody>
      </p:sp>
      <p:sp>
        <p:nvSpPr>
          <p:cNvPr id="115" name="KSO_Shape"/>
          <p:cNvSpPr>
            <a:spLocks/>
          </p:cNvSpPr>
          <p:nvPr/>
        </p:nvSpPr>
        <p:spPr bwMode="auto">
          <a:xfrm>
            <a:off x="5914682" y="3981593"/>
            <a:ext cx="185568" cy="167390"/>
          </a:xfrm>
          <a:custGeom>
            <a:avLst/>
            <a:gdLst>
              <a:gd name="T0" fmla="*/ 1619312 w 3280"/>
              <a:gd name="T1" fmla="*/ 1800397 h 3280"/>
              <a:gd name="T2" fmla="*/ 179924 w 3280"/>
              <a:gd name="T3" fmla="*/ 1800397 h 3280"/>
              <a:gd name="T4" fmla="*/ 0 w 3280"/>
              <a:gd name="T5" fmla="*/ 1620357 h 3280"/>
              <a:gd name="T6" fmla="*/ 0 w 3280"/>
              <a:gd name="T7" fmla="*/ 180040 h 3280"/>
              <a:gd name="T8" fmla="*/ 179924 w 3280"/>
              <a:gd name="T9" fmla="*/ 0 h 3280"/>
              <a:gd name="T10" fmla="*/ 1619312 w 3280"/>
              <a:gd name="T11" fmla="*/ 0 h 3280"/>
              <a:gd name="T12" fmla="*/ 1799236 w 3280"/>
              <a:gd name="T13" fmla="*/ 180040 h 3280"/>
              <a:gd name="T14" fmla="*/ 1799236 w 3280"/>
              <a:gd name="T15" fmla="*/ 1620357 h 3280"/>
              <a:gd name="T16" fmla="*/ 1619312 w 3280"/>
              <a:gd name="T17" fmla="*/ 1800397 h 3280"/>
              <a:gd name="T18" fmla="*/ 749316 w 3280"/>
              <a:gd name="T19" fmla="*/ 912274 h 3280"/>
              <a:gd name="T20" fmla="*/ 748219 w 3280"/>
              <a:gd name="T21" fmla="*/ 904590 h 3280"/>
              <a:gd name="T22" fmla="*/ 1103678 w 3280"/>
              <a:gd name="T23" fmla="*/ 706985 h 3280"/>
              <a:gd name="T24" fmla="*/ 1231489 w 3280"/>
              <a:gd name="T25" fmla="*/ 754740 h 3280"/>
              <a:gd name="T26" fmla="*/ 1431161 w 3280"/>
              <a:gd name="T27" fmla="*/ 554939 h 3280"/>
              <a:gd name="T28" fmla="*/ 1231489 w 3280"/>
              <a:gd name="T29" fmla="*/ 355139 h 3280"/>
              <a:gd name="T30" fmla="*/ 1031818 w 3280"/>
              <a:gd name="T31" fmla="*/ 554939 h 3280"/>
              <a:gd name="T32" fmla="*/ 1035109 w 3280"/>
              <a:gd name="T33" fmla="*/ 584580 h 3280"/>
              <a:gd name="T34" fmla="*/ 693364 w 3280"/>
              <a:gd name="T35" fmla="*/ 774500 h 3280"/>
              <a:gd name="T36" fmla="*/ 549645 w 3280"/>
              <a:gd name="T37" fmla="*/ 713023 h 3280"/>
              <a:gd name="T38" fmla="*/ 349973 w 3280"/>
              <a:gd name="T39" fmla="*/ 912274 h 3280"/>
              <a:gd name="T40" fmla="*/ 549645 w 3280"/>
              <a:gd name="T41" fmla="*/ 1112623 h 3280"/>
              <a:gd name="T42" fmla="*/ 690073 w 3280"/>
              <a:gd name="T43" fmla="*/ 1054440 h 3280"/>
              <a:gd name="T44" fmla="*/ 1032915 w 3280"/>
              <a:gd name="T45" fmla="*/ 1244360 h 3280"/>
              <a:gd name="T46" fmla="*/ 1231489 w 3280"/>
              <a:gd name="T47" fmla="*/ 1437573 h 3280"/>
              <a:gd name="T48" fmla="*/ 1431161 w 3280"/>
              <a:gd name="T49" fmla="*/ 1237773 h 3280"/>
              <a:gd name="T50" fmla="*/ 1231489 w 3280"/>
              <a:gd name="T51" fmla="*/ 1037973 h 3280"/>
              <a:gd name="T52" fmla="*/ 1078993 w 3280"/>
              <a:gd name="T53" fmla="*/ 1109879 h 3280"/>
              <a:gd name="T54" fmla="*/ 747670 w 3280"/>
              <a:gd name="T55" fmla="*/ 925997 h 3280"/>
              <a:gd name="T56" fmla="*/ 749316 w 3280"/>
              <a:gd name="T57" fmla="*/ 912274 h 3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0" h="3280">
                <a:moveTo>
                  <a:pt x="2952" y="3280"/>
                </a:moveTo>
                <a:cubicBezTo>
                  <a:pt x="328" y="3280"/>
                  <a:pt x="328" y="3280"/>
                  <a:pt x="328" y="3280"/>
                </a:cubicBezTo>
                <a:cubicBezTo>
                  <a:pt x="147" y="3280"/>
                  <a:pt x="0" y="3133"/>
                  <a:pt x="0" y="2952"/>
                </a:cubicBezTo>
                <a:cubicBezTo>
                  <a:pt x="0" y="328"/>
                  <a:pt x="0" y="328"/>
                  <a:pt x="0" y="328"/>
                </a:cubicBezTo>
                <a:cubicBezTo>
                  <a:pt x="0" y="147"/>
                  <a:pt x="147" y="0"/>
                  <a:pt x="328" y="0"/>
                </a:cubicBezTo>
                <a:cubicBezTo>
                  <a:pt x="2952" y="0"/>
                  <a:pt x="2952" y="0"/>
                  <a:pt x="2952" y="0"/>
                </a:cubicBezTo>
                <a:cubicBezTo>
                  <a:pt x="3133" y="0"/>
                  <a:pt x="3280" y="147"/>
                  <a:pt x="3280" y="328"/>
                </a:cubicBezTo>
                <a:cubicBezTo>
                  <a:pt x="3280" y="2952"/>
                  <a:pt x="3280" y="2952"/>
                  <a:pt x="3280" y="2952"/>
                </a:cubicBezTo>
                <a:cubicBezTo>
                  <a:pt x="3280" y="3133"/>
                  <a:pt x="3133" y="3280"/>
                  <a:pt x="2952" y="3280"/>
                </a:cubicBezTo>
                <a:close/>
                <a:moveTo>
                  <a:pt x="1366" y="1662"/>
                </a:moveTo>
                <a:cubicBezTo>
                  <a:pt x="1366" y="1658"/>
                  <a:pt x="1365" y="1653"/>
                  <a:pt x="1364" y="1648"/>
                </a:cubicBezTo>
                <a:cubicBezTo>
                  <a:pt x="2012" y="1288"/>
                  <a:pt x="2012" y="1288"/>
                  <a:pt x="2012" y="1288"/>
                </a:cubicBezTo>
                <a:cubicBezTo>
                  <a:pt x="2075" y="1342"/>
                  <a:pt x="2156" y="1375"/>
                  <a:pt x="2245" y="1375"/>
                </a:cubicBezTo>
                <a:cubicBezTo>
                  <a:pt x="2446" y="1375"/>
                  <a:pt x="2609" y="1212"/>
                  <a:pt x="2609" y="1011"/>
                </a:cubicBezTo>
                <a:cubicBezTo>
                  <a:pt x="2609" y="810"/>
                  <a:pt x="2446" y="647"/>
                  <a:pt x="2245" y="647"/>
                </a:cubicBezTo>
                <a:cubicBezTo>
                  <a:pt x="2044" y="647"/>
                  <a:pt x="1881" y="810"/>
                  <a:pt x="1881" y="1011"/>
                </a:cubicBezTo>
                <a:cubicBezTo>
                  <a:pt x="1881" y="1030"/>
                  <a:pt x="1884" y="1048"/>
                  <a:pt x="1887" y="1065"/>
                </a:cubicBezTo>
                <a:cubicBezTo>
                  <a:pt x="1264" y="1411"/>
                  <a:pt x="1264" y="1411"/>
                  <a:pt x="1264" y="1411"/>
                </a:cubicBezTo>
                <a:cubicBezTo>
                  <a:pt x="1198" y="1342"/>
                  <a:pt x="1105" y="1299"/>
                  <a:pt x="1002" y="1299"/>
                </a:cubicBezTo>
                <a:cubicBezTo>
                  <a:pt x="801" y="1299"/>
                  <a:pt x="638" y="1461"/>
                  <a:pt x="638" y="1662"/>
                </a:cubicBezTo>
                <a:cubicBezTo>
                  <a:pt x="638" y="1864"/>
                  <a:pt x="801" y="2027"/>
                  <a:pt x="1002" y="2027"/>
                </a:cubicBezTo>
                <a:cubicBezTo>
                  <a:pt x="1102" y="2027"/>
                  <a:pt x="1193" y="1986"/>
                  <a:pt x="1258" y="1921"/>
                </a:cubicBezTo>
                <a:cubicBezTo>
                  <a:pt x="1883" y="2267"/>
                  <a:pt x="1883" y="2267"/>
                  <a:pt x="1883" y="2267"/>
                </a:cubicBezTo>
                <a:cubicBezTo>
                  <a:pt x="1889" y="2462"/>
                  <a:pt x="2049" y="2619"/>
                  <a:pt x="2245" y="2619"/>
                </a:cubicBezTo>
                <a:cubicBezTo>
                  <a:pt x="2446" y="2619"/>
                  <a:pt x="2609" y="2456"/>
                  <a:pt x="2609" y="2255"/>
                </a:cubicBezTo>
                <a:cubicBezTo>
                  <a:pt x="2609" y="2054"/>
                  <a:pt x="2446" y="1891"/>
                  <a:pt x="2245" y="1891"/>
                </a:cubicBezTo>
                <a:cubicBezTo>
                  <a:pt x="2133" y="1891"/>
                  <a:pt x="2034" y="1942"/>
                  <a:pt x="1967" y="2022"/>
                </a:cubicBezTo>
                <a:cubicBezTo>
                  <a:pt x="1363" y="1687"/>
                  <a:pt x="1363" y="1687"/>
                  <a:pt x="1363" y="1687"/>
                </a:cubicBezTo>
                <a:cubicBezTo>
                  <a:pt x="1364" y="1678"/>
                  <a:pt x="1366" y="1671"/>
                  <a:pt x="1366" y="1662"/>
                </a:cubicBezTo>
                <a:close/>
              </a:path>
            </a:pathLst>
          </a:custGeom>
          <a:solidFill>
            <a:srgbClr val="373D41"/>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6" name="KSO_Shape"/>
          <p:cNvSpPr>
            <a:spLocks/>
          </p:cNvSpPr>
          <p:nvPr/>
        </p:nvSpPr>
        <p:spPr bwMode="auto">
          <a:xfrm>
            <a:off x="5357230" y="3981153"/>
            <a:ext cx="186545" cy="168271"/>
          </a:xfrm>
          <a:custGeom>
            <a:avLst/>
            <a:gdLst>
              <a:gd name="T0" fmla="*/ 1619489 w 3950"/>
              <a:gd name="T1" fmla="*/ 1800397 h 3951"/>
              <a:gd name="T2" fmla="*/ 179943 w 3950"/>
              <a:gd name="T3" fmla="*/ 1800397 h 3951"/>
              <a:gd name="T4" fmla="*/ 0 w 3950"/>
              <a:gd name="T5" fmla="*/ 1619947 h 3951"/>
              <a:gd name="T6" fmla="*/ 0 w 3950"/>
              <a:gd name="T7" fmla="*/ 1365221 h 3951"/>
              <a:gd name="T8" fmla="*/ 475597 w 3950"/>
              <a:gd name="T9" fmla="*/ 1365221 h 3951"/>
              <a:gd name="T10" fmla="*/ 801317 w 3950"/>
              <a:gd name="T11" fmla="*/ 1065839 h 3951"/>
              <a:gd name="T12" fmla="*/ 582196 w 3950"/>
              <a:gd name="T13" fmla="*/ 786506 h 3951"/>
              <a:gd name="T14" fmla="*/ 380842 w 3950"/>
              <a:gd name="T15" fmla="*/ 786506 h 3951"/>
              <a:gd name="T16" fmla="*/ 380842 w 3950"/>
              <a:gd name="T17" fmla="*/ 578715 h 3951"/>
              <a:gd name="T18" fmla="*/ 848239 w 3950"/>
              <a:gd name="T19" fmla="*/ 578715 h 3951"/>
              <a:gd name="T20" fmla="*/ 935249 w 3950"/>
              <a:gd name="T21" fmla="*/ 677598 h 3951"/>
              <a:gd name="T22" fmla="*/ 935249 w 3950"/>
              <a:gd name="T23" fmla="*/ 1059915 h 3951"/>
              <a:gd name="T24" fmla="*/ 1280558 w 3950"/>
              <a:gd name="T25" fmla="*/ 1379803 h 3951"/>
              <a:gd name="T26" fmla="*/ 1659122 w 3950"/>
              <a:gd name="T27" fmla="*/ 1050801 h 3951"/>
              <a:gd name="T28" fmla="*/ 1659122 w 3950"/>
              <a:gd name="T29" fmla="*/ 5012 h 3951"/>
              <a:gd name="T30" fmla="*/ 1799432 w 3950"/>
              <a:gd name="T31" fmla="*/ 179994 h 3951"/>
              <a:gd name="T32" fmla="*/ 1799432 w 3950"/>
              <a:gd name="T33" fmla="*/ 1619947 h 3951"/>
              <a:gd name="T34" fmla="*/ 1619489 w 3950"/>
              <a:gd name="T35" fmla="*/ 1800397 h 3951"/>
              <a:gd name="T36" fmla="*/ 1438179 w 3950"/>
              <a:gd name="T37" fmla="*/ 1062649 h 3951"/>
              <a:gd name="T38" fmla="*/ 1153914 w 3950"/>
              <a:gd name="T39" fmla="*/ 1062649 h 3951"/>
              <a:gd name="T40" fmla="*/ 1153914 w 3950"/>
              <a:gd name="T41" fmla="*/ 630207 h 3951"/>
              <a:gd name="T42" fmla="*/ 904727 w 3950"/>
              <a:gd name="T43" fmla="*/ 394164 h 3951"/>
              <a:gd name="T44" fmla="*/ 386764 w 3950"/>
              <a:gd name="T45" fmla="*/ 394164 h 3951"/>
              <a:gd name="T46" fmla="*/ 117077 w 3950"/>
              <a:gd name="T47" fmla="*/ 704483 h 3951"/>
              <a:gd name="T48" fmla="*/ 351231 w 3950"/>
              <a:gd name="T49" fmla="*/ 972424 h 3951"/>
              <a:gd name="T50" fmla="*/ 505208 w 3950"/>
              <a:gd name="T51" fmla="*/ 972424 h 3951"/>
              <a:gd name="T52" fmla="*/ 505208 w 3950"/>
              <a:gd name="T53" fmla="*/ 1151507 h 3951"/>
              <a:gd name="T54" fmla="*/ 0 w 3950"/>
              <a:gd name="T55" fmla="*/ 1151507 h 3951"/>
              <a:gd name="T56" fmla="*/ 0 w 3950"/>
              <a:gd name="T57" fmla="*/ 179994 h 3951"/>
              <a:gd name="T58" fmla="*/ 179943 w 3950"/>
              <a:gd name="T59" fmla="*/ 0 h 3951"/>
              <a:gd name="T60" fmla="*/ 1438179 w 3950"/>
              <a:gd name="T61" fmla="*/ 0 h 3951"/>
              <a:gd name="T62" fmla="*/ 1438179 w 3950"/>
              <a:gd name="T63" fmla="*/ 1062649 h 39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50" h="3951">
                <a:moveTo>
                  <a:pt x="3555" y="3951"/>
                </a:moveTo>
                <a:cubicBezTo>
                  <a:pt x="395" y="3951"/>
                  <a:pt x="395" y="3951"/>
                  <a:pt x="395" y="3951"/>
                </a:cubicBezTo>
                <a:cubicBezTo>
                  <a:pt x="177" y="3951"/>
                  <a:pt x="0" y="3774"/>
                  <a:pt x="0" y="3555"/>
                </a:cubicBezTo>
                <a:cubicBezTo>
                  <a:pt x="0" y="2996"/>
                  <a:pt x="0" y="2996"/>
                  <a:pt x="0" y="2996"/>
                </a:cubicBezTo>
                <a:cubicBezTo>
                  <a:pt x="1044" y="2996"/>
                  <a:pt x="1044" y="2996"/>
                  <a:pt x="1044" y="2996"/>
                </a:cubicBezTo>
                <a:cubicBezTo>
                  <a:pt x="1044" y="2996"/>
                  <a:pt x="1759" y="2971"/>
                  <a:pt x="1759" y="2339"/>
                </a:cubicBezTo>
                <a:cubicBezTo>
                  <a:pt x="1759" y="1707"/>
                  <a:pt x="1278" y="1726"/>
                  <a:pt x="1278" y="1726"/>
                </a:cubicBezTo>
                <a:cubicBezTo>
                  <a:pt x="1278" y="1726"/>
                  <a:pt x="1015" y="1726"/>
                  <a:pt x="836" y="1726"/>
                </a:cubicBezTo>
                <a:cubicBezTo>
                  <a:pt x="684" y="1726"/>
                  <a:pt x="703" y="1270"/>
                  <a:pt x="836" y="1270"/>
                </a:cubicBezTo>
                <a:cubicBezTo>
                  <a:pt x="968" y="1270"/>
                  <a:pt x="1862" y="1270"/>
                  <a:pt x="1862" y="1270"/>
                </a:cubicBezTo>
                <a:cubicBezTo>
                  <a:pt x="1862" y="1270"/>
                  <a:pt x="2053" y="1308"/>
                  <a:pt x="2053" y="1487"/>
                </a:cubicBezTo>
                <a:cubicBezTo>
                  <a:pt x="2053" y="1667"/>
                  <a:pt x="2053" y="2326"/>
                  <a:pt x="2053" y="2326"/>
                </a:cubicBezTo>
                <a:cubicBezTo>
                  <a:pt x="2053" y="2326"/>
                  <a:pt x="2058" y="3028"/>
                  <a:pt x="2811" y="3028"/>
                </a:cubicBezTo>
                <a:cubicBezTo>
                  <a:pt x="3564" y="3028"/>
                  <a:pt x="3642" y="2599"/>
                  <a:pt x="3642" y="2306"/>
                </a:cubicBezTo>
                <a:cubicBezTo>
                  <a:pt x="3642" y="2354"/>
                  <a:pt x="3642" y="663"/>
                  <a:pt x="3642" y="11"/>
                </a:cubicBezTo>
                <a:cubicBezTo>
                  <a:pt x="3818" y="51"/>
                  <a:pt x="3950" y="207"/>
                  <a:pt x="3950" y="395"/>
                </a:cubicBezTo>
                <a:cubicBezTo>
                  <a:pt x="3950" y="3555"/>
                  <a:pt x="3950" y="3555"/>
                  <a:pt x="3950" y="3555"/>
                </a:cubicBezTo>
                <a:cubicBezTo>
                  <a:pt x="3950" y="3774"/>
                  <a:pt x="3773" y="3951"/>
                  <a:pt x="3555" y="3951"/>
                </a:cubicBezTo>
                <a:close/>
                <a:moveTo>
                  <a:pt x="3157" y="2332"/>
                </a:moveTo>
                <a:cubicBezTo>
                  <a:pt x="3157" y="2621"/>
                  <a:pt x="2533" y="2582"/>
                  <a:pt x="2533" y="2332"/>
                </a:cubicBezTo>
                <a:cubicBezTo>
                  <a:pt x="2533" y="2258"/>
                  <a:pt x="2533" y="1851"/>
                  <a:pt x="2533" y="1383"/>
                </a:cubicBezTo>
                <a:cubicBezTo>
                  <a:pt x="2533" y="915"/>
                  <a:pt x="1986" y="865"/>
                  <a:pt x="1986" y="865"/>
                </a:cubicBezTo>
                <a:cubicBezTo>
                  <a:pt x="849" y="865"/>
                  <a:pt x="849" y="865"/>
                  <a:pt x="849" y="865"/>
                </a:cubicBezTo>
                <a:cubicBezTo>
                  <a:pt x="849" y="865"/>
                  <a:pt x="257" y="871"/>
                  <a:pt x="257" y="1546"/>
                </a:cubicBezTo>
                <a:cubicBezTo>
                  <a:pt x="257" y="2220"/>
                  <a:pt x="771" y="2134"/>
                  <a:pt x="771" y="2134"/>
                </a:cubicBezTo>
                <a:cubicBezTo>
                  <a:pt x="771" y="2134"/>
                  <a:pt x="937" y="2134"/>
                  <a:pt x="1109" y="2134"/>
                </a:cubicBezTo>
                <a:cubicBezTo>
                  <a:pt x="1280" y="2134"/>
                  <a:pt x="1331" y="2527"/>
                  <a:pt x="1109" y="2527"/>
                </a:cubicBezTo>
                <a:cubicBezTo>
                  <a:pt x="951" y="2527"/>
                  <a:pt x="436" y="2527"/>
                  <a:pt x="0" y="2527"/>
                </a:cubicBezTo>
                <a:cubicBezTo>
                  <a:pt x="0" y="395"/>
                  <a:pt x="0" y="395"/>
                  <a:pt x="0" y="395"/>
                </a:cubicBezTo>
                <a:cubicBezTo>
                  <a:pt x="0" y="177"/>
                  <a:pt x="177" y="0"/>
                  <a:pt x="395" y="0"/>
                </a:cubicBezTo>
                <a:cubicBezTo>
                  <a:pt x="3157" y="0"/>
                  <a:pt x="3157" y="0"/>
                  <a:pt x="3157" y="0"/>
                </a:cubicBezTo>
                <a:cubicBezTo>
                  <a:pt x="3157" y="637"/>
                  <a:pt x="3157" y="2313"/>
                  <a:pt x="3157" y="2332"/>
                </a:cubicBezTo>
                <a:close/>
              </a:path>
            </a:pathLst>
          </a:custGeom>
          <a:solidFill>
            <a:srgbClr val="373D41"/>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7" name="KSO_Shape"/>
          <p:cNvSpPr>
            <a:spLocks/>
          </p:cNvSpPr>
          <p:nvPr/>
        </p:nvSpPr>
        <p:spPr bwMode="auto">
          <a:xfrm>
            <a:off x="6479643" y="3986009"/>
            <a:ext cx="169575" cy="158558"/>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rgbClr val="373D41"/>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8" name="KSO_Shape"/>
          <p:cNvSpPr>
            <a:spLocks/>
          </p:cNvSpPr>
          <p:nvPr/>
        </p:nvSpPr>
        <p:spPr bwMode="auto">
          <a:xfrm>
            <a:off x="7033852" y="3990778"/>
            <a:ext cx="175085" cy="149021"/>
          </a:xfrm>
          <a:custGeom>
            <a:avLst/>
            <a:gdLst>
              <a:gd name="T0" fmla="*/ 1620617 w 2774"/>
              <a:gd name="T1" fmla="*/ 1369259 h 2614"/>
              <a:gd name="T2" fmla="*/ 1468096 w 2774"/>
              <a:gd name="T3" fmla="*/ 1369259 h 2614"/>
              <a:gd name="T4" fmla="*/ 1242235 w 2774"/>
              <a:gd name="T5" fmla="*/ 1697933 h 2614"/>
              <a:gd name="T6" fmla="*/ 1031302 w 2774"/>
              <a:gd name="T7" fmla="*/ 1369259 h 2614"/>
              <a:gd name="T8" fmla="*/ 179780 w 2774"/>
              <a:gd name="T9" fmla="*/ 1369259 h 2614"/>
              <a:gd name="T10" fmla="*/ 0 w 2774"/>
              <a:gd name="T11" fmla="*/ 1189333 h 2614"/>
              <a:gd name="T12" fmla="*/ 0 w 2774"/>
              <a:gd name="T13" fmla="*/ 179926 h 2614"/>
              <a:gd name="T14" fmla="*/ 179780 w 2774"/>
              <a:gd name="T15" fmla="*/ 0 h 2614"/>
              <a:gd name="T16" fmla="*/ 1620617 w 2774"/>
              <a:gd name="T17" fmla="*/ 0 h 2614"/>
              <a:gd name="T18" fmla="*/ 1800397 w 2774"/>
              <a:gd name="T19" fmla="*/ 179926 h 2614"/>
              <a:gd name="T20" fmla="*/ 1800397 w 2774"/>
              <a:gd name="T21" fmla="*/ 1189333 h 2614"/>
              <a:gd name="T22" fmla="*/ 1620617 w 2774"/>
              <a:gd name="T23" fmla="*/ 1369259 h 2614"/>
              <a:gd name="T24" fmla="*/ 388766 w 2774"/>
              <a:gd name="T25" fmla="*/ 540429 h 2614"/>
              <a:gd name="T26" fmla="*/ 223265 w 2774"/>
              <a:gd name="T27" fmla="*/ 706065 h 2614"/>
              <a:gd name="T28" fmla="*/ 388766 w 2774"/>
              <a:gd name="T29" fmla="*/ 872350 h 2614"/>
              <a:gd name="T30" fmla="*/ 554268 w 2774"/>
              <a:gd name="T31" fmla="*/ 706065 h 2614"/>
              <a:gd name="T32" fmla="*/ 388766 w 2774"/>
              <a:gd name="T33" fmla="*/ 540429 h 2614"/>
              <a:gd name="T34" fmla="*/ 893059 w 2774"/>
              <a:gd name="T35" fmla="*/ 540429 h 2614"/>
              <a:gd name="T36" fmla="*/ 727558 w 2774"/>
              <a:gd name="T37" fmla="*/ 706065 h 2614"/>
              <a:gd name="T38" fmla="*/ 893059 w 2774"/>
              <a:gd name="T39" fmla="*/ 872350 h 2614"/>
              <a:gd name="T40" fmla="*/ 1058561 w 2774"/>
              <a:gd name="T41" fmla="*/ 706065 h 2614"/>
              <a:gd name="T42" fmla="*/ 893059 w 2774"/>
              <a:gd name="T43" fmla="*/ 540429 h 2614"/>
              <a:gd name="T44" fmla="*/ 1397352 w 2774"/>
              <a:gd name="T45" fmla="*/ 540429 h 2614"/>
              <a:gd name="T46" fmla="*/ 1231851 w 2774"/>
              <a:gd name="T47" fmla="*/ 706065 h 2614"/>
              <a:gd name="T48" fmla="*/ 1397352 w 2774"/>
              <a:gd name="T49" fmla="*/ 872350 h 2614"/>
              <a:gd name="T50" fmla="*/ 1562854 w 2774"/>
              <a:gd name="T51" fmla="*/ 706065 h 2614"/>
              <a:gd name="T52" fmla="*/ 1397352 w 2774"/>
              <a:gd name="T53" fmla="*/ 540429 h 26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4" h="2614">
                <a:moveTo>
                  <a:pt x="2497" y="2108"/>
                </a:moveTo>
                <a:cubicBezTo>
                  <a:pt x="2262" y="2108"/>
                  <a:pt x="2262" y="2108"/>
                  <a:pt x="2262" y="2108"/>
                </a:cubicBezTo>
                <a:cubicBezTo>
                  <a:pt x="1914" y="2614"/>
                  <a:pt x="1914" y="2614"/>
                  <a:pt x="1914" y="2614"/>
                </a:cubicBezTo>
                <a:cubicBezTo>
                  <a:pt x="1589" y="2108"/>
                  <a:pt x="1589" y="2108"/>
                  <a:pt x="1589" y="2108"/>
                </a:cubicBezTo>
                <a:cubicBezTo>
                  <a:pt x="277" y="2108"/>
                  <a:pt x="277" y="2108"/>
                  <a:pt x="277" y="2108"/>
                </a:cubicBezTo>
                <a:cubicBezTo>
                  <a:pt x="124" y="2108"/>
                  <a:pt x="0" y="1984"/>
                  <a:pt x="0" y="1831"/>
                </a:cubicBezTo>
                <a:cubicBezTo>
                  <a:pt x="0" y="277"/>
                  <a:pt x="0" y="277"/>
                  <a:pt x="0" y="277"/>
                </a:cubicBezTo>
                <a:cubicBezTo>
                  <a:pt x="0" y="124"/>
                  <a:pt x="124" y="0"/>
                  <a:pt x="277" y="0"/>
                </a:cubicBezTo>
                <a:cubicBezTo>
                  <a:pt x="2497" y="0"/>
                  <a:pt x="2497" y="0"/>
                  <a:pt x="2497" y="0"/>
                </a:cubicBezTo>
                <a:cubicBezTo>
                  <a:pt x="2650" y="0"/>
                  <a:pt x="2774" y="124"/>
                  <a:pt x="2774" y="277"/>
                </a:cubicBezTo>
                <a:cubicBezTo>
                  <a:pt x="2774" y="1831"/>
                  <a:pt x="2774" y="1831"/>
                  <a:pt x="2774" y="1831"/>
                </a:cubicBezTo>
                <a:cubicBezTo>
                  <a:pt x="2774" y="1984"/>
                  <a:pt x="2650" y="2108"/>
                  <a:pt x="2497" y="2108"/>
                </a:cubicBezTo>
                <a:close/>
                <a:moveTo>
                  <a:pt x="599" y="832"/>
                </a:moveTo>
                <a:cubicBezTo>
                  <a:pt x="458" y="832"/>
                  <a:pt x="344" y="946"/>
                  <a:pt x="344" y="1087"/>
                </a:cubicBezTo>
                <a:cubicBezTo>
                  <a:pt x="344" y="1228"/>
                  <a:pt x="458" y="1343"/>
                  <a:pt x="599" y="1343"/>
                </a:cubicBezTo>
                <a:cubicBezTo>
                  <a:pt x="740" y="1343"/>
                  <a:pt x="854" y="1228"/>
                  <a:pt x="854" y="1087"/>
                </a:cubicBezTo>
                <a:cubicBezTo>
                  <a:pt x="854" y="946"/>
                  <a:pt x="740" y="832"/>
                  <a:pt x="599" y="832"/>
                </a:cubicBezTo>
                <a:close/>
                <a:moveTo>
                  <a:pt x="1376" y="832"/>
                </a:moveTo>
                <a:cubicBezTo>
                  <a:pt x="1235" y="832"/>
                  <a:pt x="1121" y="946"/>
                  <a:pt x="1121" y="1087"/>
                </a:cubicBezTo>
                <a:cubicBezTo>
                  <a:pt x="1121" y="1228"/>
                  <a:pt x="1235" y="1343"/>
                  <a:pt x="1376" y="1343"/>
                </a:cubicBezTo>
                <a:cubicBezTo>
                  <a:pt x="1517" y="1343"/>
                  <a:pt x="1631" y="1228"/>
                  <a:pt x="1631" y="1087"/>
                </a:cubicBezTo>
                <a:cubicBezTo>
                  <a:pt x="1631" y="946"/>
                  <a:pt x="1517" y="832"/>
                  <a:pt x="1376" y="832"/>
                </a:cubicBezTo>
                <a:close/>
                <a:moveTo>
                  <a:pt x="2153" y="832"/>
                </a:moveTo>
                <a:cubicBezTo>
                  <a:pt x="2012" y="832"/>
                  <a:pt x="1898" y="946"/>
                  <a:pt x="1898" y="1087"/>
                </a:cubicBezTo>
                <a:cubicBezTo>
                  <a:pt x="1898" y="1228"/>
                  <a:pt x="2012" y="1343"/>
                  <a:pt x="2153" y="1343"/>
                </a:cubicBezTo>
                <a:cubicBezTo>
                  <a:pt x="2294" y="1343"/>
                  <a:pt x="2408" y="1228"/>
                  <a:pt x="2408" y="1087"/>
                </a:cubicBezTo>
                <a:cubicBezTo>
                  <a:pt x="2408" y="946"/>
                  <a:pt x="2294" y="832"/>
                  <a:pt x="2153" y="832"/>
                </a:cubicBezTo>
                <a:close/>
              </a:path>
            </a:pathLst>
          </a:custGeom>
          <a:solidFill>
            <a:srgbClr val="373D41"/>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9" name="KSO_Shape"/>
          <p:cNvSpPr>
            <a:spLocks/>
          </p:cNvSpPr>
          <p:nvPr/>
        </p:nvSpPr>
        <p:spPr bwMode="auto">
          <a:xfrm>
            <a:off x="7569071" y="3966707"/>
            <a:ext cx="218574" cy="197162"/>
          </a:xfrm>
          <a:custGeom>
            <a:avLst/>
            <a:gdLst>
              <a:gd name="T0" fmla="*/ 1903431 w 6068"/>
              <a:gd name="T1" fmla="*/ 1142937 h 6067"/>
              <a:gd name="T2" fmla="*/ 1141808 w 6068"/>
              <a:gd name="T3" fmla="*/ 1142937 h 6067"/>
              <a:gd name="T4" fmla="*/ 1141808 w 6068"/>
              <a:gd name="T5" fmla="*/ 1523812 h 6067"/>
              <a:gd name="T6" fmla="*/ 761310 w 6068"/>
              <a:gd name="T7" fmla="*/ 1905000 h 6067"/>
              <a:gd name="T8" fmla="*/ 761310 w 6068"/>
              <a:gd name="T9" fmla="*/ 1142937 h 6067"/>
              <a:gd name="T10" fmla="*/ 380498 w 6068"/>
              <a:gd name="T11" fmla="*/ 1142937 h 6067"/>
              <a:gd name="T12" fmla="*/ 0 w 6068"/>
              <a:gd name="T13" fmla="*/ 761749 h 6067"/>
              <a:gd name="T14" fmla="*/ 761310 w 6068"/>
              <a:gd name="T15" fmla="*/ 761749 h 6067"/>
              <a:gd name="T16" fmla="*/ 761310 w 6068"/>
              <a:gd name="T17" fmla="*/ 380874 h 6067"/>
              <a:gd name="T18" fmla="*/ 1141808 w 6068"/>
              <a:gd name="T19" fmla="*/ 0 h 6067"/>
              <a:gd name="T20" fmla="*/ 1141808 w 6068"/>
              <a:gd name="T21" fmla="*/ 761749 h 6067"/>
              <a:gd name="T22" fmla="*/ 1522306 w 6068"/>
              <a:gd name="T23" fmla="*/ 761749 h 6067"/>
              <a:gd name="T24" fmla="*/ 1903431 w 6068"/>
              <a:gd name="T25" fmla="*/ 1142937 h 6067"/>
              <a:gd name="T26" fmla="*/ 1073738 w 6068"/>
              <a:gd name="T27" fmla="*/ 830513 h 6067"/>
              <a:gd name="T28" fmla="*/ 832202 w 6068"/>
              <a:gd name="T29" fmla="*/ 830513 h 6067"/>
              <a:gd name="T30" fmla="*/ 832202 w 6068"/>
              <a:gd name="T31" fmla="*/ 1071661 h 6067"/>
              <a:gd name="T32" fmla="*/ 1073738 w 6068"/>
              <a:gd name="T33" fmla="*/ 1071661 h 6067"/>
              <a:gd name="T34" fmla="*/ 1073738 w 6068"/>
              <a:gd name="T35" fmla="*/ 830513 h 60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68" h="6067">
                <a:moveTo>
                  <a:pt x="6068" y="3640"/>
                </a:moveTo>
                <a:lnTo>
                  <a:pt x="3640" y="3640"/>
                </a:lnTo>
                <a:lnTo>
                  <a:pt x="3640" y="4853"/>
                </a:lnTo>
                <a:lnTo>
                  <a:pt x="2427" y="6067"/>
                </a:lnTo>
                <a:lnTo>
                  <a:pt x="2427" y="3640"/>
                </a:lnTo>
                <a:lnTo>
                  <a:pt x="1213" y="3640"/>
                </a:lnTo>
                <a:lnTo>
                  <a:pt x="0" y="2426"/>
                </a:lnTo>
                <a:lnTo>
                  <a:pt x="2427" y="2426"/>
                </a:lnTo>
                <a:lnTo>
                  <a:pt x="2427" y="1213"/>
                </a:lnTo>
                <a:lnTo>
                  <a:pt x="3640" y="0"/>
                </a:lnTo>
                <a:lnTo>
                  <a:pt x="3640" y="2426"/>
                </a:lnTo>
                <a:lnTo>
                  <a:pt x="4853" y="2426"/>
                </a:lnTo>
                <a:lnTo>
                  <a:pt x="6068" y="3640"/>
                </a:lnTo>
                <a:close/>
                <a:moveTo>
                  <a:pt x="3423" y="2645"/>
                </a:moveTo>
                <a:lnTo>
                  <a:pt x="2653" y="2645"/>
                </a:lnTo>
                <a:lnTo>
                  <a:pt x="2653" y="3413"/>
                </a:lnTo>
                <a:lnTo>
                  <a:pt x="3423" y="3413"/>
                </a:lnTo>
                <a:lnTo>
                  <a:pt x="3423" y="2645"/>
                </a:lnTo>
                <a:close/>
              </a:path>
            </a:pathLst>
          </a:custGeom>
          <a:solidFill>
            <a:srgbClr val="373D4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0" name="KSO_Shape"/>
          <p:cNvSpPr>
            <a:spLocks/>
          </p:cNvSpPr>
          <p:nvPr/>
        </p:nvSpPr>
        <p:spPr bwMode="auto">
          <a:xfrm>
            <a:off x="8142139" y="3985718"/>
            <a:ext cx="186363" cy="159141"/>
          </a:xfrm>
          <a:custGeom>
            <a:avLst/>
            <a:gdLst>
              <a:gd name="T0" fmla="*/ 332558402 w 9644"/>
              <a:gd name="T1" fmla="*/ 103997713 h 9130"/>
              <a:gd name="T2" fmla="*/ 336577391 w 9644"/>
              <a:gd name="T3" fmla="*/ 101618133 h 9130"/>
              <a:gd name="T4" fmla="*/ 340791542 w 9644"/>
              <a:gd name="T5" fmla="*/ 98185353 h 9130"/>
              <a:gd name="T6" fmla="*/ 344108107 w 9644"/>
              <a:gd name="T7" fmla="*/ 94479593 h 9130"/>
              <a:gd name="T8" fmla="*/ 346371232 w 9644"/>
              <a:gd name="T9" fmla="*/ 90656701 h 9130"/>
              <a:gd name="T10" fmla="*/ 347502696 w 9644"/>
              <a:gd name="T11" fmla="*/ 86872919 h 9130"/>
              <a:gd name="T12" fmla="*/ 347385757 w 9644"/>
              <a:gd name="T13" fmla="*/ 83362116 h 9130"/>
              <a:gd name="T14" fmla="*/ 306727914 w 9644"/>
              <a:gd name="T15" fmla="*/ 5266205 h 9130"/>
              <a:gd name="T16" fmla="*/ 304503899 w 9644"/>
              <a:gd name="T17" fmla="*/ 2652558 h 9130"/>
              <a:gd name="T18" fmla="*/ 301265360 w 9644"/>
              <a:gd name="T19" fmla="*/ 897157 h 9130"/>
              <a:gd name="T20" fmla="*/ 297246371 w 9644"/>
              <a:gd name="T21" fmla="*/ 78022 h 9130"/>
              <a:gd name="T22" fmla="*/ 292603180 w 9644"/>
              <a:gd name="T23" fmla="*/ 116935 h 9130"/>
              <a:gd name="T24" fmla="*/ 287530555 w 9644"/>
              <a:gd name="T25" fmla="*/ 1092311 h 9130"/>
              <a:gd name="T26" fmla="*/ 282224051 w 9644"/>
              <a:gd name="T27" fmla="*/ 3003757 h 9130"/>
              <a:gd name="T28" fmla="*/ 13968881 w 9644"/>
              <a:gd name="T29" fmla="*/ 143747770 h 9130"/>
              <a:gd name="T30" fmla="*/ 9247467 w 9644"/>
              <a:gd name="T31" fmla="*/ 146907571 h 9130"/>
              <a:gd name="T32" fmla="*/ 5345615 w 9644"/>
              <a:gd name="T33" fmla="*/ 150418374 h 9130"/>
              <a:gd name="T34" fmla="*/ 2458288 w 9644"/>
              <a:gd name="T35" fmla="*/ 154202156 h 9130"/>
              <a:gd name="T36" fmla="*/ 624399 w 9644"/>
              <a:gd name="T37" fmla="*/ 158064158 h 9130"/>
              <a:gd name="T38" fmla="*/ 0 w 9644"/>
              <a:gd name="T39" fmla="*/ 161731006 h 9130"/>
              <a:gd name="T40" fmla="*/ 624399 w 9644"/>
              <a:gd name="T41" fmla="*/ 165124677 h 9130"/>
              <a:gd name="T42" fmla="*/ 41633257 w 9644"/>
              <a:gd name="T43" fmla="*/ 243064543 h 9130"/>
              <a:gd name="T44" fmla="*/ 44286509 w 9644"/>
              <a:gd name="T45" fmla="*/ 245288078 h 9130"/>
              <a:gd name="T46" fmla="*/ 47837150 w 9644"/>
              <a:gd name="T47" fmla="*/ 246692281 h 9130"/>
              <a:gd name="T48" fmla="*/ 52168239 w 9644"/>
              <a:gd name="T49" fmla="*/ 247160414 h 9130"/>
              <a:gd name="T50" fmla="*/ 57006592 w 9644"/>
              <a:gd name="T51" fmla="*/ 246770303 h 9130"/>
              <a:gd name="T52" fmla="*/ 62196156 w 9644"/>
              <a:gd name="T53" fmla="*/ 245405013 h 9130"/>
              <a:gd name="T54" fmla="*/ 67463746 w 9644"/>
              <a:gd name="T55" fmla="*/ 243103456 h 9130"/>
              <a:gd name="T56" fmla="*/ 350468247 w 9644"/>
              <a:gd name="T57" fmla="*/ 356151352 h 9130"/>
              <a:gd name="T58" fmla="*/ 62079217 w 9644"/>
              <a:gd name="T59" fmla="*/ 242128276 h 9130"/>
              <a:gd name="T60" fmla="*/ 60713480 w 9644"/>
              <a:gd name="T61" fmla="*/ 242323431 h 9130"/>
              <a:gd name="T62" fmla="*/ 57474940 w 9644"/>
              <a:gd name="T63" fmla="*/ 240802096 h 9130"/>
              <a:gd name="T64" fmla="*/ 52753527 w 9644"/>
              <a:gd name="T65" fmla="*/ 236511071 h 9130"/>
              <a:gd name="T66" fmla="*/ 47134923 w 9644"/>
              <a:gd name="T67" fmla="*/ 229801554 h 9130"/>
              <a:gd name="T68" fmla="*/ 40969945 w 9644"/>
              <a:gd name="T69" fmla="*/ 220985436 h 9130"/>
              <a:gd name="T70" fmla="*/ 34414643 w 9644"/>
              <a:gd name="T71" fmla="*/ 210492137 h 9130"/>
              <a:gd name="T72" fmla="*/ 27781513 w 9644"/>
              <a:gd name="T73" fmla="*/ 198594438 h 9130"/>
              <a:gd name="T74" fmla="*/ 22865136 w 9644"/>
              <a:gd name="T75" fmla="*/ 188764031 h 9130"/>
              <a:gd name="T76" fmla="*/ 17675571 w 9644"/>
              <a:gd name="T77" fmla="*/ 177256443 h 9130"/>
              <a:gd name="T78" fmla="*/ 13695694 w 9644"/>
              <a:gd name="T79" fmla="*/ 166841166 h 9130"/>
              <a:gd name="T80" fmla="*/ 11081356 w 9644"/>
              <a:gd name="T81" fmla="*/ 158064158 h 9130"/>
              <a:gd name="T82" fmla="*/ 9910780 w 9644"/>
              <a:gd name="T83" fmla="*/ 151276619 h 9130"/>
              <a:gd name="T84" fmla="*/ 10340018 w 9644"/>
              <a:gd name="T85" fmla="*/ 146946484 h 9130"/>
              <a:gd name="T86" fmla="*/ 11159381 w 9644"/>
              <a:gd name="T87" fmla="*/ 145776348 h 9130"/>
              <a:gd name="T88" fmla="*/ 12173906 w 9644"/>
              <a:gd name="T89" fmla="*/ 145464259 h 9130"/>
              <a:gd name="T90" fmla="*/ 14437032 w 9644"/>
              <a:gd name="T91" fmla="*/ 146010414 h 9130"/>
              <a:gd name="T92" fmla="*/ 18729010 w 9644"/>
              <a:gd name="T93" fmla="*/ 149248041 h 9130"/>
              <a:gd name="T94" fmla="*/ 23996600 w 9644"/>
              <a:gd name="T95" fmla="*/ 155021489 h 9130"/>
              <a:gd name="T96" fmla="*/ 29966614 w 9644"/>
              <a:gd name="T97" fmla="*/ 163018274 h 9130"/>
              <a:gd name="T98" fmla="*/ 36443693 w 9644"/>
              <a:gd name="T99" fmla="*/ 172887395 h 9130"/>
              <a:gd name="T100" fmla="*/ 43037909 w 9644"/>
              <a:gd name="T101" fmla="*/ 184317159 h 9130"/>
              <a:gd name="T102" fmla="*/ 48227473 w 9644"/>
              <a:gd name="T103" fmla="*/ 194147368 h 9130"/>
              <a:gd name="T104" fmla="*/ 53846077 w 9644"/>
              <a:gd name="T105" fmla="*/ 206045067 h 9130"/>
              <a:gd name="T106" fmla="*/ 58333415 w 9644"/>
              <a:gd name="T107" fmla="*/ 216967587 h 9130"/>
              <a:gd name="T108" fmla="*/ 61532843 w 9644"/>
              <a:gd name="T109" fmla="*/ 226446795 h 9130"/>
              <a:gd name="T110" fmla="*/ 63249793 w 9644"/>
              <a:gd name="T111" fmla="*/ 234053469 h 9130"/>
              <a:gd name="T112" fmla="*/ 63522782 w 9644"/>
              <a:gd name="T113" fmla="*/ 239436608 h 9130"/>
              <a:gd name="T114" fmla="*/ 62664505 w 9644"/>
              <a:gd name="T115" fmla="*/ 241582121 h 9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44" h="9130">
                <a:moveTo>
                  <a:pt x="8982" y="2911"/>
                </a:moveTo>
                <a:lnTo>
                  <a:pt x="8982" y="5704"/>
                </a:lnTo>
                <a:lnTo>
                  <a:pt x="7500" y="5704"/>
                </a:lnTo>
                <a:lnTo>
                  <a:pt x="5860" y="4064"/>
                </a:lnTo>
                <a:lnTo>
                  <a:pt x="8523" y="2666"/>
                </a:lnTo>
                <a:lnTo>
                  <a:pt x="8550" y="2652"/>
                </a:lnTo>
                <a:lnTo>
                  <a:pt x="8575" y="2636"/>
                </a:lnTo>
                <a:lnTo>
                  <a:pt x="8601" y="2621"/>
                </a:lnTo>
                <a:lnTo>
                  <a:pt x="8626" y="2605"/>
                </a:lnTo>
                <a:lnTo>
                  <a:pt x="8649" y="2588"/>
                </a:lnTo>
                <a:lnTo>
                  <a:pt x="8671" y="2571"/>
                </a:lnTo>
                <a:lnTo>
                  <a:pt x="8693" y="2553"/>
                </a:lnTo>
                <a:lnTo>
                  <a:pt x="8714" y="2535"/>
                </a:lnTo>
                <a:lnTo>
                  <a:pt x="8734" y="2517"/>
                </a:lnTo>
                <a:lnTo>
                  <a:pt x="8752" y="2499"/>
                </a:lnTo>
                <a:lnTo>
                  <a:pt x="8771" y="2480"/>
                </a:lnTo>
                <a:lnTo>
                  <a:pt x="8787" y="2461"/>
                </a:lnTo>
                <a:lnTo>
                  <a:pt x="8803" y="2442"/>
                </a:lnTo>
                <a:lnTo>
                  <a:pt x="8819" y="2422"/>
                </a:lnTo>
                <a:lnTo>
                  <a:pt x="8833" y="2403"/>
                </a:lnTo>
                <a:lnTo>
                  <a:pt x="8845" y="2383"/>
                </a:lnTo>
                <a:lnTo>
                  <a:pt x="8857" y="2363"/>
                </a:lnTo>
                <a:lnTo>
                  <a:pt x="8868" y="2344"/>
                </a:lnTo>
                <a:lnTo>
                  <a:pt x="8877" y="2324"/>
                </a:lnTo>
                <a:lnTo>
                  <a:pt x="8885" y="2305"/>
                </a:lnTo>
                <a:lnTo>
                  <a:pt x="8892" y="2285"/>
                </a:lnTo>
                <a:lnTo>
                  <a:pt x="8898" y="2265"/>
                </a:lnTo>
                <a:lnTo>
                  <a:pt x="8903" y="2247"/>
                </a:lnTo>
                <a:lnTo>
                  <a:pt x="8906" y="2227"/>
                </a:lnTo>
                <a:lnTo>
                  <a:pt x="8908" y="2209"/>
                </a:lnTo>
                <a:lnTo>
                  <a:pt x="8909" y="2190"/>
                </a:lnTo>
                <a:lnTo>
                  <a:pt x="8908" y="2173"/>
                </a:lnTo>
                <a:lnTo>
                  <a:pt x="8906" y="2154"/>
                </a:lnTo>
                <a:lnTo>
                  <a:pt x="8903" y="2137"/>
                </a:lnTo>
                <a:lnTo>
                  <a:pt x="8898" y="2120"/>
                </a:lnTo>
                <a:lnTo>
                  <a:pt x="8892" y="2104"/>
                </a:lnTo>
                <a:lnTo>
                  <a:pt x="8884" y="2087"/>
                </a:lnTo>
                <a:lnTo>
                  <a:pt x="7861" y="135"/>
                </a:lnTo>
                <a:lnTo>
                  <a:pt x="7852" y="120"/>
                </a:lnTo>
                <a:lnTo>
                  <a:pt x="7841" y="106"/>
                </a:lnTo>
                <a:lnTo>
                  <a:pt x="7830" y="93"/>
                </a:lnTo>
                <a:lnTo>
                  <a:pt x="7818" y="80"/>
                </a:lnTo>
                <a:lnTo>
                  <a:pt x="7804" y="68"/>
                </a:lnTo>
                <a:lnTo>
                  <a:pt x="7790" y="58"/>
                </a:lnTo>
                <a:lnTo>
                  <a:pt x="7775" y="48"/>
                </a:lnTo>
                <a:lnTo>
                  <a:pt x="7757" y="38"/>
                </a:lnTo>
                <a:lnTo>
                  <a:pt x="7740" y="31"/>
                </a:lnTo>
                <a:lnTo>
                  <a:pt x="7721" y="23"/>
                </a:lnTo>
                <a:lnTo>
                  <a:pt x="7703" y="17"/>
                </a:lnTo>
                <a:lnTo>
                  <a:pt x="7682" y="12"/>
                </a:lnTo>
                <a:lnTo>
                  <a:pt x="7661" y="8"/>
                </a:lnTo>
                <a:lnTo>
                  <a:pt x="7640" y="4"/>
                </a:lnTo>
                <a:lnTo>
                  <a:pt x="7618" y="2"/>
                </a:lnTo>
                <a:lnTo>
                  <a:pt x="7595" y="0"/>
                </a:lnTo>
                <a:lnTo>
                  <a:pt x="7572" y="0"/>
                </a:lnTo>
                <a:lnTo>
                  <a:pt x="7548" y="0"/>
                </a:lnTo>
                <a:lnTo>
                  <a:pt x="7524" y="1"/>
                </a:lnTo>
                <a:lnTo>
                  <a:pt x="7499" y="3"/>
                </a:lnTo>
                <a:lnTo>
                  <a:pt x="7472" y="7"/>
                </a:lnTo>
                <a:lnTo>
                  <a:pt x="7447" y="11"/>
                </a:lnTo>
                <a:lnTo>
                  <a:pt x="7421" y="16"/>
                </a:lnTo>
                <a:lnTo>
                  <a:pt x="7395" y="22"/>
                </a:lnTo>
                <a:lnTo>
                  <a:pt x="7369" y="28"/>
                </a:lnTo>
                <a:lnTo>
                  <a:pt x="7342" y="37"/>
                </a:lnTo>
                <a:lnTo>
                  <a:pt x="7315" y="46"/>
                </a:lnTo>
                <a:lnTo>
                  <a:pt x="7288" y="56"/>
                </a:lnTo>
                <a:lnTo>
                  <a:pt x="7261" y="67"/>
                </a:lnTo>
                <a:lnTo>
                  <a:pt x="7233" y="77"/>
                </a:lnTo>
                <a:lnTo>
                  <a:pt x="7206" y="91"/>
                </a:lnTo>
                <a:lnTo>
                  <a:pt x="7179" y="105"/>
                </a:lnTo>
                <a:lnTo>
                  <a:pt x="385" y="3671"/>
                </a:lnTo>
                <a:lnTo>
                  <a:pt x="358" y="3685"/>
                </a:lnTo>
                <a:lnTo>
                  <a:pt x="333" y="3700"/>
                </a:lnTo>
                <a:lnTo>
                  <a:pt x="308" y="3715"/>
                </a:lnTo>
                <a:lnTo>
                  <a:pt x="284" y="3732"/>
                </a:lnTo>
                <a:lnTo>
                  <a:pt x="260" y="3748"/>
                </a:lnTo>
                <a:lnTo>
                  <a:pt x="237" y="3766"/>
                </a:lnTo>
                <a:lnTo>
                  <a:pt x="215" y="3783"/>
                </a:lnTo>
                <a:lnTo>
                  <a:pt x="194" y="3801"/>
                </a:lnTo>
                <a:lnTo>
                  <a:pt x="175" y="3819"/>
                </a:lnTo>
                <a:lnTo>
                  <a:pt x="156" y="3838"/>
                </a:lnTo>
                <a:lnTo>
                  <a:pt x="137" y="3856"/>
                </a:lnTo>
                <a:lnTo>
                  <a:pt x="121" y="3876"/>
                </a:lnTo>
                <a:lnTo>
                  <a:pt x="105" y="3894"/>
                </a:lnTo>
                <a:lnTo>
                  <a:pt x="89" y="3914"/>
                </a:lnTo>
                <a:lnTo>
                  <a:pt x="76" y="3934"/>
                </a:lnTo>
                <a:lnTo>
                  <a:pt x="63" y="3953"/>
                </a:lnTo>
                <a:lnTo>
                  <a:pt x="51" y="3973"/>
                </a:lnTo>
                <a:lnTo>
                  <a:pt x="41" y="3993"/>
                </a:lnTo>
                <a:lnTo>
                  <a:pt x="32" y="4012"/>
                </a:lnTo>
                <a:lnTo>
                  <a:pt x="23" y="4032"/>
                </a:lnTo>
                <a:lnTo>
                  <a:pt x="16" y="4052"/>
                </a:lnTo>
                <a:lnTo>
                  <a:pt x="10" y="4071"/>
                </a:lnTo>
                <a:lnTo>
                  <a:pt x="5" y="4090"/>
                </a:lnTo>
                <a:lnTo>
                  <a:pt x="2" y="4109"/>
                </a:lnTo>
                <a:lnTo>
                  <a:pt x="0" y="4128"/>
                </a:lnTo>
                <a:lnTo>
                  <a:pt x="0" y="4146"/>
                </a:lnTo>
                <a:lnTo>
                  <a:pt x="0" y="4164"/>
                </a:lnTo>
                <a:lnTo>
                  <a:pt x="2" y="4182"/>
                </a:lnTo>
                <a:lnTo>
                  <a:pt x="5" y="4200"/>
                </a:lnTo>
                <a:lnTo>
                  <a:pt x="10" y="4216"/>
                </a:lnTo>
                <a:lnTo>
                  <a:pt x="16" y="4233"/>
                </a:lnTo>
                <a:lnTo>
                  <a:pt x="24" y="4249"/>
                </a:lnTo>
                <a:lnTo>
                  <a:pt x="1047" y="6201"/>
                </a:lnTo>
                <a:lnTo>
                  <a:pt x="1056" y="6216"/>
                </a:lnTo>
                <a:lnTo>
                  <a:pt x="1067" y="6231"/>
                </a:lnTo>
                <a:lnTo>
                  <a:pt x="1078" y="6244"/>
                </a:lnTo>
                <a:lnTo>
                  <a:pt x="1090" y="6257"/>
                </a:lnTo>
                <a:lnTo>
                  <a:pt x="1104" y="6268"/>
                </a:lnTo>
                <a:lnTo>
                  <a:pt x="1118" y="6279"/>
                </a:lnTo>
                <a:lnTo>
                  <a:pt x="1135" y="6288"/>
                </a:lnTo>
                <a:lnTo>
                  <a:pt x="1151" y="6298"/>
                </a:lnTo>
                <a:lnTo>
                  <a:pt x="1168" y="6306"/>
                </a:lnTo>
                <a:lnTo>
                  <a:pt x="1187" y="6312"/>
                </a:lnTo>
                <a:lnTo>
                  <a:pt x="1206" y="6319"/>
                </a:lnTo>
                <a:lnTo>
                  <a:pt x="1226" y="6324"/>
                </a:lnTo>
                <a:lnTo>
                  <a:pt x="1247" y="6329"/>
                </a:lnTo>
                <a:lnTo>
                  <a:pt x="1269" y="6332"/>
                </a:lnTo>
                <a:lnTo>
                  <a:pt x="1291" y="6334"/>
                </a:lnTo>
                <a:lnTo>
                  <a:pt x="1314" y="6336"/>
                </a:lnTo>
                <a:lnTo>
                  <a:pt x="1337" y="6336"/>
                </a:lnTo>
                <a:lnTo>
                  <a:pt x="1361" y="6336"/>
                </a:lnTo>
                <a:lnTo>
                  <a:pt x="1386" y="6335"/>
                </a:lnTo>
                <a:lnTo>
                  <a:pt x="1411" y="6333"/>
                </a:lnTo>
                <a:lnTo>
                  <a:pt x="1436" y="6330"/>
                </a:lnTo>
                <a:lnTo>
                  <a:pt x="1461" y="6326"/>
                </a:lnTo>
                <a:lnTo>
                  <a:pt x="1487" y="6320"/>
                </a:lnTo>
                <a:lnTo>
                  <a:pt x="1513" y="6315"/>
                </a:lnTo>
                <a:lnTo>
                  <a:pt x="1541" y="6308"/>
                </a:lnTo>
                <a:lnTo>
                  <a:pt x="1567" y="6299"/>
                </a:lnTo>
                <a:lnTo>
                  <a:pt x="1594" y="6291"/>
                </a:lnTo>
                <a:lnTo>
                  <a:pt x="1620" y="6281"/>
                </a:lnTo>
                <a:lnTo>
                  <a:pt x="1647" y="6270"/>
                </a:lnTo>
                <a:lnTo>
                  <a:pt x="1675" y="6258"/>
                </a:lnTo>
                <a:lnTo>
                  <a:pt x="1702" y="6246"/>
                </a:lnTo>
                <a:lnTo>
                  <a:pt x="1729" y="6232"/>
                </a:lnTo>
                <a:lnTo>
                  <a:pt x="5273" y="4371"/>
                </a:lnTo>
                <a:lnTo>
                  <a:pt x="6831" y="5931"/>
                </a:lnTo>
                <a:lnTo>
                  <a:pt x="6831" y="6336"/>
                </a:lnTo>
                <a:lnTo>
                  <a:pt x="8982" y="6336"/>
                </a:lnTo>
                <a:lnTo>
                  <a:pt x="8982" y="9130"/>
                </a:lnTo>
                <a:lnTo>
                  <a:pt x="9644" y="9130"/>
                </a:lnTo>
                <a:lnTo>
                  <a:pt x="9644" y="2911"/>
                </a:lnTo>
                <a:lnTo>
                  <a:pt x="8982" y="2911"/>
                </a:lnTo>
                <a:close/>
                <a:moveTo>
                  <a:pt x="1591" y="6207"/>
                </a:moveTo>
                <a:lnTo>
                  <a:pt x="1591" y="6207"/>
                </a:lnTo>
                <a:lnTo>
                  <a:pt x="1584" y="6210"/>
                </a:lnTo>
                <a:lnTo>
                  <a:pt x="1578" y="6211"/>
                </a:lnTo>
                <a:lnTo>
                  <a:pt x="1571" y="6212"/>
                </a:lnTo>
                <a:lnTo>
                  <a:pt x="1563" y="6213"/>
                </a:lnTo>
                <a:lnTo>
                  <a:pt x="1556" y="6212"/>
                </a:lnTo>
                <a:lnTo>
                  <a:pt x="1548" y="6211"/>
                </a:lnTo>
                <a:lnTo>
                  <a:pt x="1532" y="6205"/>
                </a:lnTo>
                <a:lnTo>
                  <a:pt x="1513" y="6198"/>
                </a:lnTo>
                <a:lnTo>
                  <a:pt x="1494" y="6187"/>
                </a:lnTo>
                <a:lnTo>
                  <a:pt x="1473" y="6173"/>
                </a:lnTo>
                <a:lnTo>
                  <a:pt x="1450" y="6156"/>
                </a:lnTo>
                <a:lnTo>
                  <a:pt x="1427" y="6137"/>
                </a:lnTo>
                <a:lnTo>
                  <a:pt x="1403" y="6115"/>
                </a:lnTo>
                <a:lnTo>
                  <a:pt x="1378" y="6090"/>
                </a:lnTo>
                <a:lnTo>
                  <a:pt x="1352" y="6063"/>
                </a:lnTo>
                <a:lnTo>
                  <a:pt x="1325" y="6033"/>
                </a:lnTo>
                <a:lnTo>
                  <a:pt x="1296" y="6001"/>
                </a:lnTo>
                <a:lnTo>
                  <a:pt x="1268" y="5967"/>
                </a:lnTo>
                <a:lnTo>
                  <a:pt x="1238" y="5929"/>
                </a:lnTo>
                <a:lnTo>
                  <a:pt x="1208" y="5891"/>
                </a:lnTo>
                <a:lnTo>
                  <a:pt x="1177" y="5850"/>
                </a:lnTo>
                <a:lnTo>
                  <a:pt x="1146" y="5807"/>
                </a:lnTo>
                <a:lnTo>
                  <a:pt x="1114" y="5761"/>
                </a:lnTo>
                <a:lnTo>
                  <a:pt x="1082" y="5714"/>
                </a:lnTo>
                <a:lnTo>
                  <a:pt x="1050" y="5665"/>
                </a:lnTo>
                <a:lnTo>
                  <a:pt x="1016" y="5615"/>
                </a:lnTo>
                <a:lnTo>
                  <a:pt x="983" y="5563"/>
                </a:lnTo>
                <a:lnTo>
                  <a:pt x="949" y="5509"/>
                </a:lnTo>
                <a:lnTo>
                  <a:pt x="915" y="5454"/>
                </a:lnTo>
                <a:lnTo>
                  <a:pt x="882" y="5396"/>
                </a:lnTo>
                <a:lnTo>
                  <a:pt x="848" y="5338"/>
                </a:lnTo>
                <a:lnTo>
                  <a:pt x="814" y="5278"/>
                </a:lnTo>
                <a:lnTo>
                  <a:pt x="780" y="5217"/>
                </a:lnTo>
                <a:lnTo>
                  <a:pt x="746" y="5155"/>
                </a:lnTo>
                <a:lnTo>
                  <a:pt x="712" y="5091"/>
                </a:lnTo>
                <a:lnTo>
                  <a:pt x="679" y="5027"/>
                </a:lnTo>
                <a:lnTo>
                  <a:pt x="647" y="4964"/>
                </a:lnTo>
                <a:lnTo>
                  <a:pt x="615" y="4902"/>
                </a:lnTo>
                <a:lnTo>
                  <a:pt x="586" y="4839"/>
                </a:lnTo>
                <a:lnTo>
                  <a:pt x="556" y="4778"/>
                </a:lnTo>
                <a:lnTo>
                  <a:pt x="529" y="4718"/>
                </a:lnTo>
                <a:lnTo>
                  <a:pt x="503" y="4658"/>
                </a:lnTo>
                <a:lnTo>
                  <a:pt x="477" y="4600"/>
                </a:lnTo>
                <a:lnTo>
                  <a:pt x="453" y="4544"/>
                </a:lnTo>
                <a:lnTo>
                  <a:pt x="430" y="4487"/>
                </a:lnTo>
                <a:lnTo>
                  <a:pt x="408" y="4432"/>
                </a:lnTo>
                <a:lnTo>
                  <a:pt x="388" y="4379"/>
                </a:lnTo>
                <a:lnTo>
                  <a:pt x="369" y="4328"/>
                </a:lnTo>
                <a:lnTo>
                  <a:pt x="351" y="4277"/>
                </a:lnTo>
                <a:lnTo>
                  <a:pt x="335" y="4228"/>
                </a:lnTo>
                <a:lnTo>
                  <a:pt x="320" y="4181"/>
                </a:lnTo>
                <a:lnTo>
                  <a:pt x="307" y="4137"/>
                </a:lnTo>
                <a:lnTo>
                  <a:pt x="295" y="4093"/>
                </a:lnTo>
                <a:lnTo>
                  <a:pt x="284" y="4052"/>
                </a:lnTo>
                <a:lnTo>
                  <a:pt x="275" y="4012"/>
                </a:lnTo>
                <a:lnTo>
                  <a:pt x="267" y="3976"/>
                </a:lnTo>
                <a:lnTo>
                  <a:pt x="261" y="3941"/>
                </a:lnTo>
                <a:lnTo>
                  <a:pt x="256" y="3909"/>
                </a:lnTo>
                <a:lnTo>
                  <a:pt x="254" y="3878"/>
                </a:lnTo>
                <a:lnTo>
                  <a:pt x="253" y="3851"/>
                </a:lnTo>
                <a:lnTo>
                  <a:pt x="253" y="3826"/>
                </a:lnTo>
                <a:lnTo>
                  <a:pt x="255" y="3803"/>
                </a:lnTo>
                <a:lnTo>
                  <a:pt x="259" y="3783"/>
                </a:lnTo>
                <a:lnTo>
                  <a:pt x="265" y="3767"/>
                </a:lnTo>
                <a:lnTo>
                  <a:pt x="268" y="3759"/>
                </a:lnTo>
                <a:lnTo>
                  <a:pt x="272" y="3753"/>
                </a:lnTo>
                <a:lnTo>
                  <a:pt x="276" y="3747"/>
                </a:lnTo>
                <a:lnTo>
                  <a:pt x="281" y="3742"/>
                </a:lnTo>
                <a:lnTo>
                  <a:pt x="286" y="3737"/>
                </a:lnTo>
                <a:lnTo>
                  <a:pt x="292" y="3734"/>
                </a:lnTo>
                <a:lnTo>
                  <a:pt x="298" y="3732"/>
                </a:lnTo>
                <a:lnTo>
                  <a:pt x="304" y="3730"/>
                </a:lnTo>
                <a:lnTo>
                  <a:pt x="312" y="3729"/>
                </a:lnTo>
                <a:lnTo>
                  <a:pt x="319" y="3729"/>
                </a:lnTo>
                <a:lnTo>
                  <a:pt x="326" y="3729"/>
                </a:lnTo>
                <a:lnTo>
                  <a:pt x="335" y="3730"/>
                </a:lnTo>
                <a:lnTo>
                  <a:pt x="351" y="3735"/>
                </a:lnTo>
                <a:lnTo>
                  <a:pt x="370" y="3743"/>
                </a:lnTo>
                <a:lnTo>
                  <a:pt x="389" y="3754"/>
                </a:lnTo>
                <a:lnTo>
                  <a:pt x="410" y="3768"/>
                </a:lnTo>
                <a:lnTo>
                  <a:pt x="432" y="3784"/>
                </a:lnTo>
                <a:lnTo>
                  <a:pt x="455" y="3804"/>
                </a:lnTo>
                <a:lnTo>
                  <a:pt x="480" y="3826"/>
                </a:lnTo>
                <a:lnTo>
                  <a:pt x="505" y="3851"/>
                </a:lnTo>
                <a:lnTo>
                  <a:pt x="531" y="3878"/>
                </a:lnTo>
                <a:lnTo>
                  <a:pt x="559" y="3907"/>
                </a:lnTo>
                <a:lnTo>
                  <a:pt x="586" y="3940"/>
                </a:lnTo>
                <a:lnTo>
                  <a:pt x="615" y="3974"/>
                </a:lnTo>
                <a:lnTo>
                  <a:pt x="645" y="4011"/>
                </a:lnTo>
                <a:lnTo>
                  <a:pt x="674" y="4050"/>
                </a:lnTo>
                <a:lnTo>
                  <a:pt x="705" y="4091"/>
                </a:lnTo>
                <a:lnTo>
                  <a:pt x="736" y="4134"/>
                </a:lnTo>
                <a:lnTo>
                  <a:pt x="768" y="4179"/>
                </a:lnTo>
                <a:lnTo>
                  <a:pt x="801" y="4226"/>
                </a:lnTo>
                <a:lnTo>
                  <a:pt x="834" y="4275"/>
                </a:lnTo>
                <a:lnTo>
                  <a:pt x="866" y="4325"/>
                </a:lnTo>
                <a:lnTo>
                  <a:pt x="900" y="4378"/>
                </a:lnTo>
                <a:lnTo>
                  <a:pt x="934" y="4432"/>
                </a:lnTo>
                <a:lnTo>
                  <a:pt x="968" y="4488"/>
                </a:lnTo>
                <a:lnTo>
                  <a:pt x="1002" y="4545"/>
                </a:lnTo>
                <a:lnTo>
                  <a:pt x="1035" y="4604"/>
                </a:lnTo>
                <a:lnTo>
                  <a:pt x="1069" y="4664"/>
                </a:lnTo>
                <a:lnTo>
                  <a:pt x="1103" y="4725"/>
                </a:lnTo>
                <a:lnTo>
                  <a:pt x="1137" y="4787"/>
                </a:lnTo>
                <a:lnTo>
                  <a:pt x="1171" y="4850"/>
                </a:lnTo>
                <a:lnTo>
                  <a:pt x="1203" y="4914"/>
                </a:lnTo>
                <a:lnTo>
                  <a:pt x="1236" y="4977"/>
                </a:lnTo>
                <a:lnTo>
                  <a:pt x="1267" y="5040"/>
                </a:lnTo>
                <a:lnTo>
                  <a:pt x="1297" y="5101"/>
                </a:lnTo>
                <a:lnTo>
                  <a:pt x="1326" y="5162"/>
                </a:lnTo>
                <a:lnTo>
                  <a:pt x="1354" y="5223"/>
                </a:lnTo>
                <a:lnTo>
                  <a:pt x="1380" y="5282"/>
                </a:lnTo>
                <a:lnTo>
                  <a:pt x="1405" y="5340"/>
                </a:lnTo>
                <a:lnTo>
                  <a:pt x="1429" y="5398"/>
                </a:lnTo>
                <a:lnTo>
                  <a:pt x="1452" y="5454"/>
                </a:lnTo>
                <a:lnTo>
                  <a:pt x="1474" y="5508"/>
                </a:lnTo>
                <a:lnTo>
                  <a:pt x="1495" y="5562"/>
                </a:lnTo>
                <a:lnTo>
                  <a:pt x="1513" y="5614"/>
                </a:lnTo>
                <a:lnTo>
                  <a:pt x="1532" y="5664"/>
                </a:lnTo>
                <a:lnTo>
                  <a:pt x="1548" y="5712"/>
                </a:lnTo>
                <a:lnTo>
                  <a:pt x="1562" y="5759"/>
                </a:lnTo>
                <a:lnTo>
                  <a:pt x="1577" y="5805"/>
                </a:lnTo>
                <a:lnTo>
                  <a:pt x="1589" y="5848"/>
                </a:lnTo>
                <a:lnTo>
                  <a:pt x="1599" y="5889"/>
                </a:lnTo>
                <a:lnTo>
                  <a:pt x="1608" y="5928"/>
                </a:lnTo>
                <a:lnTo>
                  <a:pt x="1616" y="5965"/>
                </a:lnTo>
                <a:lnTo>
                  <a:pt x="1621" y="6000"/>
                </a:lnTo>
                <a:lnTo>
                  <a:pt x="1626" y="6033"/>
                </a:lnTo>
                <a:lnTo>
                  <a:pt x="1629" y="6063"/>
                </a:lnTo>
                <a:lnTo>
                  <a:pt x="1630" y="6091"/>
                </a:lnTo>
                <a:lnTo>
                  <a:pt x="1630" y="6115"/>
                </a:lnTo>
                <a:lnTo>
                  <a:pt x="1628" y="6138"/>
                </a:lnTo>
                <a:lnTo>
                  <a:pt x="1623" y="6157"/>
                </a:lnTo>
                <a:lnTo>
                  <a:pt x="1618" y="6174"/>
                </a:lnTo>
                <a:lnTo>
                  <a:pt x="1615" y="6181"/>
                </a:lnTo>
                <a:lnTo>
                  <a:pt x="1610" y="6188"/>
                </a:lnTo>
                <a:lnTo>
                  <a:pt x="1606" y="6193"/>
                </a:lnTo>
                <a:lnTo>
                  <a:pt x="1602" y="6199"/>
                </a:lnTo>
                <a:lnTo>
                  <a:pt x="1596" y="6203"/>
                </a:lnTo>
                <a:lnTo>
                  <a:pt x="1591" y="6207"/>
                </a:lnTo>
                <a:close/>
              </a:path>
            </a:pathLst>
          </a:custGeom>
          <a:solidFill>
            <a:srgbClr val="373D4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extLst>
      <p:ext uri="{BB962C8B-B14F-4D97-AF65-F5344CB8AC3E}">
        <p14:creationId xmlns:p14="http://schemas.microsoft.com/office/powerpoint/2010/main" val="2142769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0968" y="1432763"/>
            <a:ext cx="6894094" cy="2374901"/>
            <a:chOff x="1130968" y="1432763"/>
            <a:chExt cx="6894094" cy="2374901"/>
          </a:xfrm>
        </p:grpSpPr>
        <p:sp>
          <p:nvSpPr>
            <p:cNvPr id="4" name="矩形 3"/>
            <p:cNvSpPr/>
            <p:nvPr/>
          </p:nvSpPr>
          <p:spPr>
            <a:xfrm>
              <a:off x="1130968" y="1432765"/>
              <a:ext cx="1443790" cy="78105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189" y="2390278"/>
              <a:ext cx="5285873" cy="141738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30968" y="2390278"/>
              <a:ext cx="1443790" cy="1417386"/>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9189" y="1432763"/>
              <a:ext cx="5285873" cy="781051"/>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78658" y="1593186"/>
              <a:ext cx="548409" cy="460204"/>
              <a:chOff x="8745538" y="2649538"/>
              <a:chExt cx="309563" cy="285750"/>
            </a:xfrm>
            <a:solidFill>
              <a:srgbClr val="F2F2F2"/>
            </a:solidFill>
          </p:grpSpPr>
          <p:sp>
            <p:nvSpPr>
              <p:cNvPr id="9" name="Freeform 313"/>
              <p:cNvSpPr>
                <a:spLocks/>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14"/>
              <p:cNvSpPr>
                <a:spLocks/>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0"/>
            <p:cNvSpPr/>
            <p:nvPr/>
          </p:nvSpPr>
          <p:spPr>
            <a:xfrm>
              <a:off x="2893593" y="2544685"/>
              <a:ext cx="4977064" cy="1108572"/>
            </a:xfrm>
            <a:prstGeom prst="rect">
              <a:avLst/>
            </a:prstGeom>
            <a:solidFill>
              <a:srgbClr val="D13E3E"/>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latin typeface="微软雅黑" panose="020B0503020204020204" pitchFamily="34" charset="-122"/>
                  <a:ea typeface="微软雅黑" panose="020B0503020204020204" pitchFamily="34" charset="-122"/>
                </a:rPr>
                <a:t>玄  讯</a:t>
              </a:r>
              <a:endParaRPr lang="zh-CN" altLang="en-US" sz="3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56335" y="2673507"/>
              <a:ext cx="828052" cy="828052"/>
              <a:chOff x="1456335" y="2673507"/>
              <a:chExt cx="828052" cy="828052"/>
            </a:xfrm>
          </p:grpSpPr>
          <p:sp>
            <p:nvSpPr>
              <p:cNvPr id="12" name="椭圆 11"/>
              <p:cNvSpPr/>
              <p:nvPr/>
            </p:nvSpPr>
            <p:spPr>
              <a:xfrm>
                <a:off x="1456335" y="2673507"/>
                <a:ext cx="828052" cy="828052"/>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200" dirty="0">
                  <a:latin typeface="幼圆" panose="02010509060101010101" pitchFamily="49" charset="-122"/>
                  <a:ea typeface="幼圆" panose="02010509060101010101" pitchFamily="49" charset="-122"/>
                </a:endParaRPr>
              </a:p>
            </p:txBody>
          </p:sp>
          <p:sp>
            <p:nvSpPr>
              <p:cNvPr id="13" name="文本框 12"/>
              <p:cNvSpPr txBox="1"/>
              <p:nvPr/>
            </p:nvSpPr>
            <p:spPr>
              <a:xfrm>
                <a:off x="1596157" y="2910051"/>
                <a:ext cx="548409" cy="284788"/>
              </a:xfrm>
              <a:prstGeom prst="rect">
                <a:avLst/>
              </a:prstGeom>
              <a:noFill/>
            </p:spPr>
            <p:txBody>
              <a:bodyPr wrap="square" rtlCol="0" anchor="ctr">
                <a:noAutofit/>
              </a:bodyPr>
              <a:lstStyle/>
              <a:p>
                <a:pPr algn="ctr"/>
                <a:r>
                  <a:rPr lang="zh-CN" altLang="en-US" sz="3200" dirty="0" smtClean="0">
                    <a:solidFill>
                      <a:srgbClr val="F2F2F2"/>
                    </a:solidFill>
                    <a:latin typeface="幼圆" panose="02010509060101010101" pitchFamily="49" charset="-122"/>
                    <a:ea typeface="幼圆" panose="02010509060101010101" pitchFamily="49" charset="-122"/>
                  </a:rPr>
                  <a:t>玄</a:t>
                </a:r>
              </a:p>
            </p:txBody>
          </p:sp>
        </p:gr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401471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玄讯</a:t>
            </a:r>
            <a:r>
              <a:rPr kumimoji="1" lang="zh-CN" altLang="en-US" sz="1800" b="1" dirty="0">
                <a:latin typeface="微软雅黑"/>
                <a:ea typeface="微软雅黑"/>
                <a:cs typeface="微软雅黑"/>
              </a:rPr>
              <a:t>（广州市玄武无线科技股份有限公司）</a:t>
            </a:r>
          </a:p>
        </p:txBody>
      </p:sp>
      <p:sp>
        <p:nvSpPr>
          <p:cNvPr id="5" name="矩形 4"/>
          <p:cNvSpPr/>
          <p:nvPr/>
        </p:nvSpPr>
        <p:spPr>
          <a:xfrm>
            <a:off x="264098" y="960439"/>
            <a:ext cx="3184182" cy="3757977"/>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3236" y="1095786"/>
            <a:ext cx="2884299" cy="182175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000" dirty="0" smtClean="0">
                <a:latin typeface="微软雅黑" panose="020B0503020204020204" pitchFamily="34" charset="-122"/>
                <a:ea typeface="微软雅黑" panose="020B0503020204020204" pitchFamily="34" charset="-122"/>
              </a:rPr>
              <a:t>       玄武</a:t>
            </a:r>
            <a:r>
              <a:rPr lang="zh-CN" altLang="en-US" sz="1000" dirty="0">
                <a:latin typeface="微软雅黑" panose="020B0503020204020204" pitchFamily="34" charset="-122"/>
                <a:ea typeface="微软雅黑" panose="020B0503020204020204" pitchFamily="34" charset="-122"/>
              </a:rPr>
              <a:t>科技（证券代码</a:t>
            </a:r>
            <a:r>
              <a:rPr lang="en-US" altLang="zh-CN" sz="1000" dirty="0">
                <a:latin typeface="微软雅黑" panose="020B0503020204020204" pitchFamily="34" charset="-122"/>
                <a:ea typeface="微软雅黑" panose="020B0503020204020204" pitchFamily="34" charset="-122"/>
              </a:rPr>
              <a:t>834968</a:t>
            </a:r>
            <a:r>
              <a:rPr lang="zh-CN" altLang="en-US" sz="1000" dirty="0">
                <a:latin typeface="微软雅黑" panose="020B0503020204020204" pitchFamily="34" charset="-122"/>
                <a:ea typeface="微软雅黑" panose="020B0503020204020204" pitchFamily="34" charset="-122"/>
              </a:rPr>
              <a:t>）是亚太地区领先的企业移动信息化服务提供商，国内移动</a:t>
            </a:r>
            <a:r>
              <a:rPr lang="en-US" altLang="zh-CN" sz="1000" dirty="0">
                <a:latin typeface="微软雅黑" panose="020B0503020204020204" pitchFamily="34" charset="-122"/>
                <a:ea typeface="微软雅黑" panose="020B0503020204020204" pitchFamily="34" charset="-122"/>
              </a:rPr>
              <a:t>CRM</a:t>
            </a:r>
            <a:r>
              <a:rPr lang="zh-CN" altLang="en-US" sz="1000" dirty="0">
                <a:latin typeface="微软雅黑" panose="020B0503020204020204" pitchFamily="34" charset="-122"/>
                <a:ea typeface="微软雅黑" panose="020B0503020204020204" pitchFamily="34" charset="-122"/>
              </a:rPr>
              <a:t>领域两大上市公司之一，中国第一家“云通信服务</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云管理服务”双核发展的企业移动应用服务企业，旗下拥有即信、玄讯两大事业部，致力于通过移动互联技术和高效便捷的移动信息化整体解决方案，让企业进入移动信息化。</a:t>
            </a:r>
          </a:p>
        </p:txBody>
      </p:sp>
      <p:sp>
        <p:nvSpPr>
          <p:cNvPr id="9" name="矩形 8"/>
          <p:cNvSpPr/>
          <p:nvPr/>
        </p:nvSpPr>
        <p:spPr>
          <a:xfrm>
            <a:off x="3652277" y="952135"/>
            <a:ext cx="432000" cy="37662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400" b="1" spc="300" dirty="0" smtClean="0">
                <a:latin typeface="微软雅黑" panose="020B0503020204020204" pitchFamily="34" charset="-122"/>
                <a:ea typeface="微软雅黑" panose="020B0503020204020204" pitchFamily="34" charset="-122"/>
              </a:rPr>
              <a:t>优势分析</a:t>
            </a:r>
            <a:endParaRPr lang="zh-CN" altLang="en-US" sz="1400" b="1" spc="3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219188" y="952135"/>
            <a:ext cx="818182" cy="818182"/>
            <a:chOff x="4219188" y="847360"/>
            <a:chExt cx="818182" cy="818182"/>
          </a:xfrm>
        </p:grpSpPr>
        <p:sp>
          <p:nvSpPr>
            <p:cNvPr id="8" name="矩形 7"/>
            <p:cNvSpPr/>
            <p:nvPr/>
          </p:nvSpPr>
          <p:spPr>
            <a:xfrm>
              <a:off x="4219188" y="84736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32198" y="85566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产品优势</a:t>
              </a:r>
            </a:p>
          </p:txBody>
        </p:sp>
        <p:grpSp>
          <p:nvGrpSpPr>
            <p:cNvPr id="2" name="组合 1"/>
            <p:cNvGrpSpPr/>
            <p:nvPr/>
          </p:nvGrpSpPr>
          <p:grpSpPr>
            <a:xfrm>
              <a:off x="4408820" y="1156576"/>
              <a:ext cx="438918" cy="438918"/>
              <a:chOff x="4693283" y="1191780"/>
              <a:chExt cx="482810" cy="482810"/>
            </a:xfrm>
          </p:grpSpPr>
          <p:sp>
            <p:nvSpPr>
              <p:cNvPr id="14" name="椭圆 13"/>
              <p:cNvSpPr/>
              <p:nvPr/>
            </p:nvSpPr>
            <p:spPr>
              <a:xfrm>
                <a:off x="4693283" y="119178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821612" y="1320108"/>
                <a:ext cx="226153" cy="226154"/>
                <a:chOff x="7087260" y="2190892"/>
                <a:chExt cx="484779" cy="484780"/>
              </a:xfrm>
            </p:grpSpPr>
            <p:sp>
              <p:nvSpPr>
                <p:cNvPr id="35" name="Oval 675"/>
                <p:cNvSpPr>
                  <a:spLocks noChangeArrowheads="1"/>
                </p:cNvSpPr>
                <p:nvPr/>
              </p:nvSpPr>
              <p:spPr bwMode="auto">
                <a:xfrm>
                  <a:off x="7383707" y="2190892"/>
                  <a:ext cx="188332" cy="188332"/>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Oval 676"/>
                <p:cNvSpPr>
                  <a:spLocks noChangeArrowheads="1"/>
                </p:cNvSpPr>
                <p:nvPr/>
              </p:nvSpPr>
              <p:spPr bwMode="auto">
                <a:xfrm>
                  <a:off x="7087260" y="2435026"/>
                  <a:ext cx="156944" cy="153455"/>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677"/>
                <p:cNvSpPr>
                  <a:spLocks noChangeArrowheads="1"/>
                </p:cNvSpPr>
                <p:nvPr/>
              </p:nvSpPr>
              <p:spPr bwMode="auto">
                <a:xfrm>
                  <a:off x="7394171" y="2550118"/>
                  <a:ext cx="122068" cy="125554"/>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Line 678"/>
                <p:cNvSpPr>
                  <a:spLocks noChangeShapeType="1"/>
                </p:cNvSpPr>
                <p:nvPr/>
              </p:nvSpPr>
              <p:spPr bwMode="auto">
                <a:xfrm flipH="1" flipV="1">
                  <a:off x="7237227" y="2543143"/>
                  <a:ext cx="156944" cy="6277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679"/>
                <p:cNvSpPr>
                  <a:spLocks noChangeShapeType="1"/>
                </p:cNvSpPr>
                <p:nvPr/>
              </p:nvSpPr>
              <p:spPr bwMode="auto">
                <a:xfrm flipV="1">
                  <a:off x="7230252" y="2347836"/>
                  <a:ext cx="170895" cy="10811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5" name="组合 14"/>
          <p:cNvGrpSpPr/>
          <p:nvPr/>
        </p:nvGrpSpPr>
        <p:grpSpPr>
          <a:xfrm>
            <a:off x="4219188" y="1934835"/>
            <a:ext cx="818182" cy="818182"/>
            <a:chOff x="4219188" y="1896735"/>
            <a:chExt cx="818182" cy="818182"/>
          </a:xfrm>
        </p:grpSpPr>
        <p:sp>
          <p:nvSpPr>
            <p:cNvPr id="23" name="矩形 22"/>
            <p:cNvSpPr/>
            <p:nvPr/>
          </p:nvSpPr>
          <p:spPr>
            <a:xfrm>
              <a:off x="4219188" y="1896735"/>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232198" y="1905039"/>
              <a:ext cx="792162" cy="261610"/>
            </a:xfrm>
            <a:prstGeom prst="rect">
              <a:avLst/>
            </a:prstGeom>
            <a:noFill/>
          </p:spPr>
          <p:txBody>
            <a:bodyPr wrap="square" rtlCol="0">
              <a:spAutoFit/>
            </a:bodyPr>
            <a:lstStyle/>
            <a:p>
              <a:pPr algn="ctr"/>
              <a:r>
                <a:rPr lang="zh-CN" altLang="en-US" sz="1100" b="1" dirty="0">
                  <a:solidFill>
                    <a:srgbClr val="F2F2F2"/>
                  </a:solidFill>
                  <a:latin typeface="微软雅黑" panose="020B0503020204020204" pitchFamily="34" charset="-122"/>
                  <a:ea typeface="微软雅黑" panose="020B0503020204020204" pitchFamily="34" charset="-122"/>
                </a:rPr>
                <a:t>服务</a:t>
              </a:r>
              <a:r>
                <a:rPr lang="zh-CN" altLang="en-US" sz="1100" b="1" dirty="0" smtClean="0">
                  <a:solidFill>
                    <a:srgbClr val="F2F2F2"/>
                  </a:solidFill>
                  <a:latin typeface="微软雅黑" panose="020B0503020204020204" pitchFamily="34" charset="-122"/>
                  <a:ea typeface="微软雅黑" panose="020B0503020204020204" pitchFamily="34" charset="-122"/>
                </a:rPr>
                <a:t>优势</a:t>
              </a:r>
            </a:p>
          </p:txBody>
        </p:sp>
        <p:grpSp>
          <p:nvGrpSpPr>
            <p:cNvPr id="3" name="组合 2"/>
            <p:cNvGrpSpPr/>
            <p:nvPr/>
          </p:nvGrpSpPr>
          <p:grpSpPr>
            <a:xfrm>
              <a:off x="4408820" y="2205951"/>
              <a:ext cx="438918" cy="438918"/>
              <a:chOff x="4693283" y="2241155"/>
              <a:chExt cx="482810" cy="482810"/>
            </a:xfrm>
          </p:grpSpPr>
          <p:sp>
            <p:nvSpPr>
              <p:cNvPr id="24" name="椭圆 23"/>
              <p:cNvSpPr/>
              <p:nvPr/>
            </p:nvSpPr>
            <p:spPr>
              <a:xfrm>
                <a:off x="4693283" y="2241155"/>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798850" y="2365424"/>
                <a:ext cx="271676" cy="234272"/>
                <a:chOff x="8088209" y="5225123"/>
                <a:chExt cx="481291" cy="415028"/>
              </a:xfrm>
            </p:grpSpPr>
            <p:sp>
              <p:nvSpPr>
                <p:cNvPr id="41" name="Freeform 149"/>
                <p:cNvSpPr>
                  <a:spLocks/>
                </p:cNvSpPr>
                <p:nvPr/>
              </p:nvSpPr>
              <p:spPr bwMode="auto">
                <a:xfrm>
                  <a:off x="8088209" y="5396017"/>
                  <a:ext cx="90678" cy="156944"/>
                </a:xfrm>
                <a:custGeom>
                  <a:avLst/>
                  <a:gdLst>
                    <a:gd name="T0" fmla="*/ 40 w 48"/>
                    <a:gd name="T1" fmla="*/ 80 h 80"/>
                    <a:gd name="T2" fmla="*/ 0 w 48"/>
                    <a:gd name="T3" fmla="*/ 40 h 80"/>
                    <a:gd name="T4" fmla="*/ 40 w 48"/>
                    <a:gd name="T5" fmla="*/ 0 h 80"/>
                    <a:gd name="T6" fmla="*/ 48 w 48"/>
                    <a:gd name="T7" fmla="*/ 0 h 80"/>
                    <a:gd name="T8" fmla="*/ 48 w 48"/>
                    <a:gd name="T9" fmla="*/ 80 h 80"/>
                    <a:gd name="T10" fmla="*/ 40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0" y="80"/>
                      </a:moveTo>
                      <a:cubicBezTo>
                        <a:pt x="18" y="80"/>
                        <a:pt x="0" y="62"/>
                        <a:pt x="0" y="40"/>
                      </a:cubicBezTo>
                      <a:cubicBezTo>
                        <a:pt x="0" y="18"/>
                        <a:pt x="18" y="0"/>
                        <a:pt x="40" y="0"/>
                      </a:cubicBezTo>
                      <a:cubicBezTo>
                        <a:pt x="48" y="0"/>
                        <a:pt x="48" y="0"/>
                        <a:pt x="48" y="0"/>
                      </a:cubicBezTo>
                      <a:cubicBezTo>
                        <a:pt x="48" y="80"/>
                        <a:pt x="48" y="80"/>
                        <a:pt x="48" y="80"/>
                      </a:cubicBezTo>
                      <a:lnTo>
                        <a:pt x="40" y="8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50"/>
                <p:cNvSpPr>
                  <a:spLocks/>
                </p:cNvSpPr>
                <p:nvPr/>
              </p:nvSpPr>
              <p:spPr bwMode="auto">
                <a:xfrm>
                  <a:off x="8475333" y="5396017"/>
                  <a:ext cx="94167" cy="156944"/>
                </a:xfrm>
                <a:custGeom>
                  <a:avLst/>
                  <a:gdLst>
                    <a:gd name="T0" fmla="*/ 8 w 48"/>
                    <a:gd name="T1" fmla="*/ 0 h 80"/>
                    <a:gd name="T2" fmla="*/ 48 w 48"/>
                    <a:gd name="T3" fmla="*/ 40 h 80"/>
                    <a:gd name="T4" fmla="*/ 8 w 48"/>
                    <a:gd name="T5" fmla="*/ 80 h 80"/>
                    <a:gd name="T6" fmla="*/ 0 w 48"/>
                    <a:gd name="T7" fmla="*/ 80 h 80"/>
                    <a:gd name="T8" fmla="*/ 0 w 48"/>
                    <a:gd name="T9" fmla="*/ 0 h 80"/>
                    <a:gd name="T10" fmla="*/ 8 w 48"/>
                    <a:gd name="T11" fmla="*/ 0 h 80"/>
                  </a:gdLst>
                  <a:ahLst/>
                  <a:cxnLst>
                    <a:cxn ang="0">
                      <a:pos x="T0" y="T1"/>
                    </a:cxn>
                    <a:cxn ang="0">
                      <a:pos x="T2" y="T3"/>
                    </a:cxn>
                    <a:cxn ang="0">
                      <a:pos x="T4" y="T5"/>
                    </a:cxn>
                    <a:cxn ang="0">
                      <a:pos x="T6" y="T7"/>
                    </a:cxn>
                    <a:cxn ang="0">
                      <a:pos x="T8" y="T9"/>
                    </a:cxn>
                    <a:cxn ang="0">
                      <a:pos x="T10" y="T11"/>
                    </a:cxn>
                  </a:cxnLst>
                  <a:rect l="0" t="0" r="r" b="b"/>
                  <a:pathLst>
                    <a:path w="48" h="80">
                      <a:moveTo>
                        <a:pt x="8" y="0"/>
                      </a:moveTo>
                      <a:cubicBezTo>
                        <a:pt x="30" y="0"/>
                        <a:pt x="48" y="18"/>
                        <a:pt x="48" y="40"/>
                      </a:cubicBezTo>
                      <a:cubicBezTo>
                        <a:pt x="48" y="62"/>
                        <a:pt x="30" y="80"/>
                        <a:pt x="8" y="80"/>
                      </a:cubicBezTo>
                      <a:cubicBezTo>
                        <a:pt x="0" y="80"/>
                        <a:pt x="0" y="80"/>
                        <a:pt x="0" y="80"/>
                      </a:cubicBezTo>
                      <a:cubicBezTo>
                        <a:pt x="0" y="0"/>
                        <a:pt x="0" y="0"/>
                        <a:pt x="0" y="0"/>
                      </a:cubicBezTo>
                      <a:lnTo>
                        <a:pt x="8"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51"/>
                <p:cNvSpPr>
                  <a:spLocks/>
                </p:cNvSpPr>
                <p:nvPr/>
              </p:nvSpPr>
              <p:spPr bwMode="auto">
                <a:xfrm>
                  <a:off x="8178887" y="5225123"/>
                  <a:ext cx="296449" cy="195307"/>
                </a:xfrm>
                <a:custGeom>
                  <a:avLst/>
                  <a:gdLst>
                    <a:gd name="T0" fmla="*/ 0 w 152"/>
                    <a:gd name="T1" fmla="*/ 100 h 100"/>
                    <a:gd name="T2" fmla="*/ 0 w 152"/>
                    <a:gd name="T3" fmla="*/ 64 h 100"/>
                    <a:gd name="T4" fmla="*/ 76 w 152"/>
                    <a:gd name="T5" fmla="*/ 0 h 100"/>
                    <a:gd name="T6" fmla="*/ 152 w 152"/>
                    <a:gd name="T7" fmla="*/ 64 h 100"/>
                    <a:gd name="T8" fmla="*/ 152 w 152"/>
                    <a:gd name="T9" fmla="*/ 88 h 100"/>
                  </a:gdLst>
                  <a:ahLst/>
                  <a:cxnLst>
                    <a:cxn ang="0">
                      <a:pos x="T0" y="T1"/>
                    </a:cxn>
                    <a:cxn ang="0">
                      <a:pos x="T2" y="T3"/>
                    </a:cxn>
                    <a:cxn ang="0">
                      <a:pos x="T4" y="T5"/>
                    </a:cxn>
                    <a:cxn ang="0">
                      <a:pos x="T6" y="T7"/>
                    </a:cxn>
                    <a:cxn ang="0">
                      <a:pos x="T8" y="T9"/>
                    </a:cxn>
                  </a:cxnLst>
                  <a:rect l="0" t="0" r="r" b="b"/>
                  <a:pathLst>
                    <a:path w="152" h="100">
                      <a:moveTo>
                        <a:pt x="0" y="100"/>
                      </a:moveTo>
                      <a:cubicBezTo>
                        <a:pt x="0" y="64"/>
                        <a:pt x="0" y="64"/>
                        <a:pt x="0" y="64"/>
                      </a:cubicBezTo>
                      <a:cubicBezTo>
                        <a:pt x="0" y="64"/>
                        <a:pt x="0" y="0"/>
                        <a:pt x="76" y="0"/>
                      </a:cubicBezTo>
                      <a:cubicBezTo>
                        <a:pt x="152" y="0"/>
                        <a:pt x="152" y="64"/>
                        <a:pt x="152" y="64"/>
                      </a:cubicBezTo>
                      <a:cubicBezTo>
                        <a:pt x="152" y="88"/>
                        <a:pt x="152" y="88"/>
                        <a:pt x="152" y="88"/>
                      </a:cubicBez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2"/>
                <p:cNvSpPr>
                  <a:spLocks/>
                </p:cNvSpPr>
                <p:nvPr/>
              </p:nvSpPr>
              <p:spPr bwMode="auto">
                <a:xfrm>
                  <a:off x="8297466" y="5552959"/>
                  <a:ext cx="177870" cy="87192"/>
                </a:xfrm>
                <a:custGeom>
                  <a:avLst/>
                  <a:gdLst>
                    <a:gd name="T0" fmla="*/ 51 w 51"/>
                    <a:gd name="T1" fmla="*/ 0 h 25"/>
                    <a:gd name="T2" fmla="*/ 51 w 51"/>
                    <a:gd name="T3" fmla="*/ 11 h 25"/>
                    <a:gd name="T4" fmla="*/ 18 w 51"/>
                    <a:gd name="T5" fmla="*/ 25 h 25"/>
                    <a:gd name="T6" fmla="*/ 0 w 51"/>
                    <a:gd name="T7" fmla="*/ 25 h 25"/>
                    <a:gd name="T8" fmla="*/ 0 w 51"/>
                    <a:gd name="T9" fmla="*/ 16 h 25"/>
                    <a:gd name="T10" fmla="*/ 18 w 51"/>
                    <a:gd name="T11" fmla="*/ 16 h 25"/>
                    <a:gd name="T12" fmla="*/ 18 w 51"/>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51" y="0"/>
                      </a:moveTo>
                      <a:lnTo>
                        <a:pt x="51" y="11"/>
                      </a:lnTo>
                      <a:lnTo>
                        <a:pt x="18" y="25"/>
                      </a:lnTo>
                      <a:lnTo>
                        <a:pt x="0" y="25"/>
                      </a:lnTo>
                      <a:lnTo>
                        <a:pt x="0" y="16"/>
                      </a:lnTo>
                      <a:lnTo>
                        <a:pt x="18" y="16"/>
                      </a:lnTo>
                      <a:lnTo>
                        <a:pt x="18" y="22"/>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6" name="组合 15"/>
          <p:cNvGrpSpPr/>
          <p:nvPr/>
        </p:nvGrpSpPr>
        <p:grpSpPr>
          <a:xfrm>
            <a:off x="4219188" y="2917535"/>
            <a:ext cx="818182" cy="818182"/>
            <a:chOff x="4219188" y="2946110"/>
            <a:chExt cx="818182" cy="818182"/>
          </a:xfrm>
        </p:grpSpPr>
        <p:sp>
          <p:nvSpPr>
            <p:cNvPr id="27" name="矩形 26"/>
            <p:cNvSpPr/>
            <p:nvPr/>
          </p:nvSpPr>
          <p:spPr>
            <a:xfrm>
              <a:off x="4219188" y="294611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32198" y="295441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技术优势</a:t>
              </a:r>
            </a:p>
          </p:txBody>
        </p:sp>
        <p:grpSp>
          <p:nvGrpSpPr>
            <p:cNvPr id="10" name="组合 9"/>
            <p:cNvGrpSpPr/>
            <p:nvPr/>
          </p:nvGrpSpPr>
          <p:grpSpPr>
            <a:xfrm>
              <a:off x="4408820" y="3255326"/>
              <a:ext cx="438918" cy="438918"/>
              <a:chOff x="4693283" y="3290530"/>
              <a:chExt cx="482810" cy="482810"/>
            </a:xfrm>
          </p:grpSpPr>
          <p:sp>
            <p:nvSpPr>
              <p:cNvPr id="28" name="椭圆 27"/>
              <p:cNvSpPr/>
              <p:nvPr/>
            </p:nvSpPr>
            <p:spPr>
              <a:xfrm>
                <a:off x="4693283" y="329053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4822425" y="3418858"/>
                <a:ext cx="224526" cy="226154"/>
                <a:chOff x="9085668" y="5186760"/>
                <a:chExt cx="481292" cy="484781"/>
              </a:xfrm>
            </p:grpSpPr>
            <p:sp>
              <p:nvSpPr>
                <p:cNvPr id="46" name="Freeform 153"/>
                <p:cNvSpPr>
                  <a:spLocks/>
                </p:cNvSpPr>
                <p:nvPr/>
              </p:nvSpPr>
              <p:spPr bwMode="auto">
                <a:xfrm>
                  <a:off x="9085668" y="5186760"/>
                  <a:ext cx="209257" cy="209257"/>
                </a:xfrm>
                <a:custGeom>
                  <a:avLst/>
                  <a:gdLst>
                    <a:gd name="T0" fmla="*/ 29 w 60"/>
                    <a:gd name="T1" fmla="*/ 0 h 60"/>
                    <a:gd name="T2" fmla="*/ 0 w 60"/>
                    <a:gd name="T3" fmla="*/ 29 h 60"/>
                    <a:gd name="T4" fmla="*/ 31 w 60"/>
                    <a:gd name="T5" fmla="*/ 60 h 60"/>
                    <a:gd name="T6" fmla="*/ 60 w 60"/>
                    <a:gd name="T7" fmla="*/ 31 h 60"/>
                    <a:gd name="T8" fmla="*/ 29 w 60"/>
                    <a:gd name="T9" fmla="*/ 0 h 60"/>
                  </a:gdLst>
                  <a:ahLst/>
                  <a:cxnLst>
                    <a:cxn ang="0">
                      <a:pos x="T0" y="T1"/>
                    </a:cxn>
                    <a:cxn ang="0">
                      <a:pos x="T2" y="T3"/>
                    </a:cxn>
                    <a:cxn ang="0">
                      <a:pos x="T4" y="T5"/>
                    </a:cxn>
                    <a:cxn ang="0">
                      <a:pos x="T6" y="T7"/>
                    </a:cxn>
                    <a:cxn ang="0">
                      <a:pos x="T8" y="T9"/>
                    </a:cxn>
                  </a:cxnLst>
                  <a:rect l="0" t="0" r="r" b="b"/>
                  <a:pathLst>
                    <a:path w="60" h="60">
                      <a:moveTo>
                        <a:pt x="29" y="0"/>
                      </a:moveTo>
                      <a:lnTo>
                        <a:pt x="0" y="29"/>
                      </a:lnTo>
                      <a:lnTo>
                        <a:pt x="31" y="60"/>
                      </a:lnTo>
                      <a:lnTo>
                        <a:pt x="60" y="31"/>
                      </a:lnTo>
                      <a:lnTo>
                        <a:pt x="29"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54"/>
                <p:cNvSpPr>
                  <a:spLocks/>
                </p:cNvSpPr>
                <p:nvPr/>
              </p:nvSpPr>
              <p:spPr bwMode="auto">
                <a:xfrm>
                  <a:off x="9162396" y="5263488"/>
                  <a:ext cx="404564" cy="408053"/>
                </a:xfrm>
                <a:custGeom>
                  <a:avLst/>
                  <a:gdLst>
                    <a:gd name="T0" fmla="*/ 47 w 116"/>
                    <a:gd name="T1" fmla="*/ 0 h 117"/>
                    <a:gd name="T2" fmla="*/ 0 w 116"/>
                    <a:gd name="T3" fmla="*/ 47 h 117"/>
                    <a:gd name="T4" fmla="*/ 69 w 116"/>
                    <a:gd name="T5" fmla="*/ 117 h 117"/>
                    <a:gd name="T6" fmla="*/ 116 w 116"/>
                    <a:gd name="T7" fmla="*/ 70 h 117"/>
                    <a:gd name="T8" fmla="*/ 47 w 116"/>
                    <a:gd name="T9" fmla="*/ 0 h 117"/>
                  </a:gdLst>
                  <a:ahLst/>
                  <a:cxnLst>
                    <a:cxn ang="0">
                      <a:pos x="T0" y="T1"/>
                    </a:cxn>
                    <a:cxn ang="0">
                      <a:pos x="T2" y="T3"/>
                    </a:cxn>
                    <a:cxn ang="0">
                      <a:pos x="T4" y="T5"/>
                    </a:cxn>
                    <a:cxn ang="0">
                      <a:pos x="T6" y="T7"/>
                    </a:cxn>
                    <a:cxn ang="0">
                      <a:pos x="T8" y="T9"/>
                    </a:cxn>
                  </a:cxnLst>
                  <a:rect l="0" t="0" r="r" b="b"/>
                  <a:pathLst>
                    <a:path w="116" h="117">
                      <a:moveTo>
                        <a:pt x="47" y="0"/>
                      </a:moveTo>
                      <a:lnTo>
                        <a:pt x="0" y="47"/>
                      </a:lnTo>
                      <a:lnTo>
                        <a:pt x="69" y="117"/>
                      </a:lnTo>
                      <a:lnTo>
                        <a:pt x="116" y="70"/>
                      </a:lnTo>
                      <a:lnTo>
                        <a:pt x="47"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Line 155"/>
                <p:cNvSpPr>
                  <a:spLocks noChangeShapeType="1"/>
                </p:cNvSpPr>
                <p:nvPr/>
              </p:nvSpPr>
              <p:spPr bwMode="auto">
                <a:xfrm>
                  <a:off x="9151421" y="5255406"/>
                  <a:ext cx="69752" cy="69752"/>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8" name="组合 17"/>
          <p:cNvGrpSpPr/>
          <p:nvPr/>
        </p:nvGrpSpPr>
        <p:grpSpPr>
          <a:xfrm>
            <a:off x="4219188" y="3900234"/>
            <a:ext cx="818182" cy="818182"/>
            <a:chOff x="4219188" y="3995484"/>
            <a:chExt cx="818182" cy="818182"/>
          </a:xfrm>
        </p:grpSpPr>
        <p:sp>
          <p:nvSpPr>
            <p:cNvPr id="31" name="矩形 30"/>
            <p:cNvSpPr/>
            <p:nvPr/>
          </p:nvSpPr>
          <p:spPr>
            <a:xfrm>
              <a:off x="4219188" y="3995484"/>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232198" y="4003788"/>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渠道优势</a:t>
              </a:r>
            </a:p>
          </p:txBody>
        </p:sp>
        <p:grpSp>
          <p:nvGrpSpPr>
            <p:cNvPr id="11" name="组合 10"/>
            <p:cNvGrpSpPr/>
            <p:nvPr/>
          </p:nvGrpSpPr>
          <p:grpSpPr>
            <a:xfrm>
              <a:off x="4408820" y="4304700"/>
              <a:ext cx="438918" cy="438918"/>
              <a:chOff x="4693283" y="4339904"/>
              <a:chExt cx="482810" cy="482810"/>
            </a:xfrm>
          </p:grpSpPr>
          <p:sp>
            <p:nvSpPr>
              <p:cNvPr id="32" name="椭圆 31"/>
              <p:cNvSpPr/>
              <p:nvPr/>
            </p:nvSpPr>
            <p:spPr>
              <a:xfrm>
                <a:off x="4693283" y="4339904"/>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4822425" y="4490197"/>
                <a:ext cx="224526" cy="182225"/>
                <a:chOff x="5092341" y="3237179"/>
                <a:chExt cx="481292" cy="390615"/>
              </a:xfrm>
            </p:grpSpPr>
            <p:sp>
              <p:nvSpPr>
                <p:cNvPr id="51" name="Oval 23"/>
                <p:cNvSpPr>
                  <a:spLocks noChangeArrowheads="1"/>
                </p:cNvSpPr>
                <p:nvPr/>
              </p:nvSpPr>
              <p:spPr bwMode="auto">
                <a:xfrm>
                  <a:off x="5301598" y="3299956"/>
                  <a:ext cx="62777" cy="62777"/>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
                <p:cNvSpPr>
                  <a:spLocks/>
                </p:cNvSpPr>
                <p:nvPr/>
              </p:nvSpPr>
              <p:spPr bwMode="auto">
                <a:xfrm>
                  <a:off x="5231846" y="3237179"/>
                  <a:ext cx="202282" cy="310399"/>
                </a:xfrm>
                <a:custGeom>
                  <a:avLst/>
                  <a:gdLst>
                    <a:gd name="T0" fmla="*/ 104 w 104"/>
                    <a:gd name="T1" fmla="*/ 56 h 160"/>
                    <a:gd name="T2" fmla="*/ 52 w 104"/>
                    <a:gd name="T3" fmla="*/ 0 h 160"/>
                    <a:gd name="T4" fmla="*/ 0 w 104"/>
                    <a:gd name="T5" fmla="*/ 56 h 160"/>
                    <a:gd name="T6" fmla="*/ 52 w 104"/>
                    <a:gd name="T7" fmla="*/ 160 h 160"/>
                    <a:gd name="T8" fmla="*/ 104 w 104"/>
                    <a:gd name="T9" fmla="*/ 56 h 160"/>
                  </a:gdLst>
                  <a:ahLst/>
                  <a:cxnLst>
                    <a:cxn ang="0">
                      <a:pos x="T0" y="T1"/>
                    </a:cxn>
                    <a:cxn ang="0">
                      <a:pos x="T2" y="T3"/>
                    </a:cxn>
                    <a:cxn ang="0">
                      <a:pos x="T4" y="T5"/>
                    </a:cxn>
                    <a:cxn ang="0">
                      <a:pos x="T6" y="T7"/>
                    </a:cxn>
                    <a:cxn ang="0">
                      <a:pos x="T8" y="T9"/>
                    </a:cxn>
                  </a:cxnLst>
                  <a:rect l="0" t="0" r="r" b="b"/>
                  <a:pathLst>
                    <a:path w="104" h="160">
                      <a:moveTo>
                        <a:pt x="104" y="56"/>
                      </a:moveTo>
                      <a:cubicBezTo>
                        <a:pt x="104" y="25"/>
                        <a:pt x="81" y="0"/>
                        <a:pt x="52" y="0"/>
                      </a:cubicBezTo>
                      <a:cubicBezTo>
                        <a:pt x="23" y="0"/>
                        <a:pt x="0" y="25"/>
                        <a:pt x="0" y="56"/>
                      </a:cubicBezTo>
                      <a:cubicBezTo>
                        <a:pt x="0" y="96"/>
                        <a:pt x="52" y="160"/>
                        <a:pt x="52" y="160"/>
                      </a:cubicBezTo>
                      <a:cubicBezTo>
                        <a:pt x="52" y="160"/>
                        <a:pt x="104" y="96"/>
                        <a:pt x="104" y="56"/>
                      </a:cubicBez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p:cNvSpPr>
                  <a:spLocks/>
                </p:cNvSpPr>
                <p:nvPr/>
              </p:nvSpPr>
              <p:spPr bwMode="auto">
                <a:xfrm>
                  <a:off x="5092341" y="3470850"/>
                  <a:ext cx="481292" cy="156944"/>
                </a:xfrm>
                <a:custGeom>
                  <a:avLst/>
                  <a:gdLst>
                    <a:gd name="T0" fmla="*/ 45 w 138"/>
                    <a:gd name="T1" fmla="*/ 0 h 45"/>
                    <a:gd name="T2" fmla="*/ 24 w 138"/>
                    <a:gd name="T3" fmla="*/ 0 h 45"/>
                    <a:gd name="T4" fmla="*/ 0 w 138"/>
                    <a:gd name="T5" fmla="*/ 45 h 45"/>
                    <a:gd name="T6" fmla="*/ 69 w 138"/>
                    <a:gd name="T7" fmla="*/ 45 h 45"/>
                    <a:gd name="T8" fmla="*/ 138 w 138"/>
                    <a:gd name="T9" fmla="*/ 45 h 45"/>
                    <a:gd name="T10" fmla="*/ 114 w 138"/>
                    <a:gd name="T11" fmla="*/ 0 h 45"/>
                    <a:gd name="T12" fmla="*/ 94 w 138"/>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8" h="45">
                      <a:moveTo>
                        <a:pt x="45" y="0"/>
                      </a:moveTo>
                      <a:lnTo>
                        <a:pt x="24" y="0"/>
                      </a:lnTo>
                      <a:lnTo>
                        <a:pt x="0" y="45"/>
                      </a:lnTo>
                      <a:lnTo>
                        <a:pt x="69" y="45"/>
                      </a:lnTo>
                      <a:lnTo>
                        <a:pt x="138" y="45"/>
                      </a:lnTo>
                      <a:lnTo>
                        <a:pt x="114" y="0"/>
                      </a:lnTo>
                      <a:lnTo>
                        <a:pt x="94" y="0"/>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2" name="文本框 11"/>
          <p:cNvSpPr txBox="1"/>
          <p:nvPr/>
        </p:nvSpPr>
        <p:spPr>
          <a:xfrm>
            <a:off x="5078279" y="1014370"/>
            <a:ext cx="3974281" cy="693712"/>
          </a:xfrm>
          <a:prstGeom prst="rect">
            <a:avLst/>
          </a:prstGeom>
          <a:noFill/>
        </p:spPr>
        <p:txBody>
          <a:bodyPr wrap="square" rtlCol="0" anchor="ctr">
            <a:noAutofit/>
          </a:bodyPr>
          <a:lstStyle/>
          <a:p>
            <a:pPr algn="just">
              <a:lnSpc>
                <a:spcPct val="150000"/>
              </a:lnSpc>
            </a:pPr>
            <a:r>
              <a:rPr lang="en-US" altLang="zh-CN" sz="900" dirty="0" smtClean="0">
                <a:latin typeface="微软雅黑" panose="020B0503020204020204" pitchFamily="34" charset="-122"/>
                <a:ea typeface="微软雅黑" panose="020B0503020204020204" pitchFamily="34" charset="-122"/>
              </a:rPr>
              <a:t>1. 10</a:t>
            </a:r>
            <a:r>
              <a:rPr lang="zh-CN" altLang="en-US" sz="900" dirty="0">
                <a:latin typeface="微软雅黑" panose="020B0503020204020204" pitchFamily="34" charset="-122"/>
                <a:ea typeface="微软雅黑" panose="020B0503020204020204" pitchFamily="34" charset="-122"/>
              </a:rPr>
              <a:t>年深耕快消行业移动营销管理</a:t>
            </a:r>
            <a:r>
              <a:rPr lang="zh-CN" altLang="en-US" sz="900" dirty="0" smtClean="0">
                <a:latin typeface="微软雅黑" panose="020B0503020204020204" pitchFamily="34" charset="-122"/>
                <a:ea typeface="微软雅黑" panose="020B0503020204020204" pitchFamily="34" charset="-122"/>
              </a:rPr>
              <a:t>领域；</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在</a:t>
            </a:r>
            <a:r>
              <a:rPr lang="zh-CN" altLang="en-US" sz="900" dirty="0">
                <a:latin typeface="微软雅黑" panose="020B0503020204020204" pitchFamily="34" charset="-122"/>
                <a:ea typeface="微软雅黑" panose="020B0503020204020204" pitchFamily="34" charset="-122"/>
              </a:rPr>
              <a:t>业界率先通过</a:t>
            </a:r>
            <a:r>
              <a:rPr lang="en-US" altLang="zh-CN" sz="900" dirty="0">
                <a:latin typeface="微软雅黑" panose="020B0503020204020204" pitchFamily="34" charset="-122"/>
                <a:ea typeface="微软雅黑" panose="020B0503020204020204" pitchFamily="34" charset="-122"/>
              </a:rPr>
              <a:t>IOS9001</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IOS27001</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CMMI3</a:t>
            </a:r>
            <a:r>
              <a:rPr lang="zh-CN" altLang="en-US" sz="900" dirty="0" smtClean="0">
                <a:latin typeface="微软雅黑" panose="020B0503020204020204" pitchFamily="34" charset="-122"/>
                <a:ea typeface="微软雅黑" panose="020B0503020204020204" pitchFamily="34" charset="-122"/>
              </a:rPr>
              <a:t>认证；</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超</a:t>
            </a:r>
            <a:r>
              <a:rPr lang="en-US" altLang="zh-CN" sz="900" dirty="0" smtClean="0">
                <a:latin typeface="微软雅黑" panose="020B0503020204020204" pitchFamily="34" charset="-122"/>
                <a:ea typeface="微软雅黑" panose="020B0503020204020204" pitchFamily="34" charset="-122"/>
              </a:rPr>
              <a:t>300</a:t>
            </a:r>
            <a:r>
              <a:rPr lang="zh-CN" altLang="en-US" sz="900" dirty="0" smtClean="0">
                <a:latin typeface="微软雅黑" panose="020B0503020204020204" pitchFamily="34" charset="-122"/>
                <a:ea typeface="微软雅黑" panose="020B0503020204020204" pitchFamily="34" charset="-122"/>
              </a:rPr>
              <a:t>人的</a:t>
            </a:r>
            <a:r>
              <a:rPr lang="zh-CN" altLang="en-US" sz="900" dirty="0">
                <a:latin typeface="微软雅黑" panose="020B0503020204020204" pitchFamily="34" charset="-122"/>
                <a:ea typeface="微软雅黑" panose="020B0503020204020204" pitchFamily="34" charset="-122"/>
              </a:rPr>
              <a:t>研发和实施运维团队</a:t>
            </a:r>
            <a:r>
              <a:rPr lang="zh-CN" altLang="en-US" sz="900" dirty="0" smtClean="0">
                <a:latin typeface="微软雅黑" panose="020B0503020204020204" pitchFamily="34" charset="-122"/>
                <a:ea typeface="微软雅黑" panose="020B0503020204020204" pitchFamily="34" charset="-122"/>
              </a:rPr>
              <a:t>，具备万</a:t>
            </a:r>
            <a:r>
              <a:rPr lang="zh-CN" altLang="en-US" sz="900" dirty="0">
                <a:latin typeface="微软雅黑" panose="020B0503020204020204" pitchFamily="34" charset="-122"/>
                <a:ea typeface="微软雅黑" panose="020B0503020204020204" pitchFamily="34" charset="-122"/>
              </a:rPr>
              <a:t>人用户规模</a:t>
            </a:r>
            <a:r>
              <a:rPr lang="zh-CN" altLang="en-US" sz="900" dirty="0" smtClean="0">
                <a:latin typeface="微软雅黑" panose="020B0503020204020204" pitchFamily="34" charset="-122"/>
                <a:ea typeface="微软雅黑" panose="020B0503020204020204" pitchFamily="34" charset="-122"/>
              </a:rPr>
              <a:t>的实施和</a:t>
            </a:r>
            <a:r>
              <a:rPr lang="zh-CN" altLang="en-US" sz="900" dirty="0">
                <a:latin typeface="微软雅黑" panose="020B0503020204020204" pitchFamily="34" charset="-122"/>
                <a:ea typeface="微软雅黑" panose="020B0503020204020204" pitchFamily="34" charset="-122"/>
              </a:rPr>
              <a:t>运维</a:t>
            </a:r>
            <a:r>
              <a:rPr lang="zh-CN" altLang="en-US" sz="900" dirty="0" smtClean="0">
                <a:latin typeface="微软雅黑" panose="020B0503020204020204" pitchFamily="34" charset="-122"/>
                <a:ea typeface="微软雅黑" panose="020B0503020204020204" pitchFamily="34" charset="-122"/>
              </a:rPr>
              <a:t>经验；</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4</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全国数十</a:t>
            </a:r>
            <a:r>
              <a:rPr lang="zh-CN" altLang="en-US" sz="900" dirty="0">
                <a:latin typeface="微软雅黑" panose="020B0503020204020204" pitchFamily="34" charset="-122"/>
                <a:ea typeface="微软雅黑" panose="020B0503020204020204" pitchFamily="34" charset="-122"/>
              </a:rPr>
              <a:t>家分支机构和合作伙伴，具备提供完善的本地化服务支撑能力。</a:t>
            </a:r>
          </a:p>
        </p:txBody>
      </p:sp>
      <p:sp>
        <p:nvSpPr>
          <p:cNvPr id="49" name="文本框 48"/>
          <p:cNvSpPr txBox="1"/>
          <p:nvPr/>
        </p:nvSpPr>
        <p:spPr>
          <a:xfrm>
            <a:off x="5078279" y="1997070"/>
            <a:ext cx="3974281" cy="693712"/>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提供</a:t>
            </a:r>
            <a:r>
              <a:rPr lang="zh-CN" altLang="en-US" sz="900" dirty="0">
                <a:latin typeface="微软雅黑" panose="020B0503020204020204" pitchFamily="34" charset="-122"/>
                <a:ea typeface="微软雅黑" panose="020B0503020204020204" pitchFamily="34" charset="-122"/>
              </a:rPr>
              <a:t>全国区域推广策略及培训</a:t>
            </a:r>
            <a:r>
              <a:rPr lang="zh-CN" altLang="en-US" sz="900" dirty="0" smtClean="0">
                <a:latin typeface="微软雅黑" panose="020B0503020204020204" pitchFamily="34" charset="-122"/>
                <a:ea typeface="微软雅黑" panose="020B0503020204020204" pitchFamily="34" charset="-122"/>
              </a:rPr>
              <a:t>服务；</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smtClean="0">
                <a:latin typeface="微软雅黑" panose="020B0503020204020204" pitchFamily="34" charset="-122"/>
                <a:ea typeface="微软雅黑" panose="020B0503020204020204" pitchFamily="34" charset="-122"/>
              </a:rPr>
              <a:t>2. </a:t>
            </a:r>
            <a:r>
              <a:rPr lang="zh-CN" altLang="en-US" sz="900" dirty="0" smtClean="0">
                <a:latin typeface="微软雅黑" panose="020B0503020204020204" pitchFamily="34" charset="-122"/>
                <a:ea typeface="微软雅黑" panose="020B0503020204020204" pitchFamily="34" charset="-122"/>
              </a:rPr>
              <a:t>系统</a:t>
            </a:r>
            <a:r>
              <a:rPr lang="zh-CN" altLang="en-US" sz="900" dirty="0">
                <a:latin typeface="微软雅黑" panose="020B0503020204020204" pitchFamily="34" charset="-122"/>
                <a:ea typeface="微软雅黑" panose="020B0503020204020204" pitchFamily="34" charset="-122"/>
              </a:rPr>
              <a:t>日常稳定运行，运维平台实时监护，保障</a:t>
            </a:r>
            <a:r>
              <a:rPr lang="zh-CN" altLang="en-US" sz="900" dirty="0" smtClean="0">
                <a:latin typeface="微软雅黑" panose="020B0503020204020204" pitchFamily="34" charset="-122"/>
                <a:ea typeface="微软雅黑" panose="020B0503020204020204" pitchFamily="34" charset="-122"/>
              </a:rPr>
              <a:t>系统</a:t>
            </a:r>
            <a:r>
              <a:rPr lang="en-US" altLang="zh-CN" sz="900" dirty="0" smtClean="0">
                <a:latin typeface="微软雅黑" panose="020B0503020204020204" pitchFamily="34" charset="-122"/>
                <a:ea typeface="微软雅黑" panose="020B0503020204020204" pitchFamily="34" charset="-122"/>
              </a:rPr>
              <a:t>7</a:t>
            </a:r>
            <a:r>
              <a:rPr lang="zh-CN" altLang="en-US" sz="900" dirty="0" smtClean="0">
                <a:latin typeface="微软雅黑" panose="020B0503020204020204" pitchFamily="34" charset="-122"/>
                <a:ea typeface="微软雅黑" panose="020B0503020204020204" pitchFamily="34" charset="-122"/>
              </a:rPr>
              <a:t>*</a:t>
            </a:r>
            <a:r>
              <a:rPr lang="en-US" altLang="zh-CN" sz="900" dirty="0" smtClean="0">
                <a:latin typeface="微软雅黑" panose="020B0503020204020204" pitchFamily="34" charset="-122"/>
                <a:ea typeface="微软雅黑" panose="020B0503020204020204" pitchFamily="34" charset="-122"/>
              </a:rPr>
              <a:t>24</a:t>
            </a:r>
            <a:r>
              <a:rPr lang="zh-CN" altLang="en-US" sz="900" dirty="0">
                <a:latin typeface="微软雅黑" panose="020B0503020204020204" pitchFamily="34" charset="-122"/>
                <a:ea typeface="微软雅黑" panose="020B0503020204020204" pitchFamily="34" charset="-122"/>
              </a:rPr>
              <a:t>小时不间断</a:t>
            </a:r>
            <a:r>
              <a:rPr lang="zh-CN" altLang="en-US" sz="900" dirty="0" smtClean="0">
                <a:latin typeface="微软雅黑" panose="020B0503020204020204" pitchFamily="34" charset="-122"/>
                <a:ea typeface="微软雅黑" panose="020B0503020204020204" pitchFamily="34" charset="-122"/>
              </a:rPr>
              <a:t>运行；</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客户</a:t>
            </a:r>
            <a:r>
              <a:rPr lang="zh-CN" altLang="en-US" sz="900" dirty="0">
                <a:latin typeface="微软雅黑" panose="020B0503020204020204" pitchFamily="34" charset="-122"/>
                <a:ea typeface="微软雅黑" panose="020B0503020204020204" pitchFamily="34" charset="-122"/>
              </a:rPr>
              <a:t>报障快速响应，</a:t>
            </a:r>
            <a:r>
              <a:rPr lang="en-US" altLang="zh-CN" sz="900" dirty="0">
                <a:latin typeface="微软雅黑" panose="020B0503020204020204" pitchFamily="34" charset="-122"/>
                <a:ea typeface="微软雅黑" panose="020B0503020204020204" pitchFamily="34" charset="-122"/>
              </a:rPr>
              <a:t>400</a:t>
            </a:r>
            <a:r>
              <a:rPr lang="zh-CN" altLang="en-US" sz="900" dirty="0">
                <a:latin typeface="微软雅黑" panose="020B0503020204020204" pitchFamily="34" charset="-122"/>
                <a:ea typeface="微软雅黑" panose="020B0503020204020204" pitchFamily="34" charset="-122"/>
              </a:rPr>
              <a:t>在线客</a:t>
            </a:r>
            <a:r>
              <a:rPr lang="zh-CN" altLang="en-US" sz="900" dirty="0" smtClean="0">
                <a:latin typeface="微软雅黑" panose="020B0503020204020204" pitchFamily="34" charset="-122"/>
                <a:ea typeface="微软雅黑" panose="020B0503020204020204" pitchFamily="34" charset="-122"/>
              </a:rPr>
              <a:t>服</a:t>
            </a:r>
            <a:r>
              <a:rPr lang="en-US" altLang="zh-CN" sz="900" dirty="0" smtClean="0">
                <a:latin typeface="微软雅黑" panose="020B0503020204020204" pitchFamily="34" charset="-122"/>
                <a:ea typeface="微软雅黑" panose="020B0503020204020204" pitchFamily="34" charset="-122"/>
              </a:rPr>
              <a:t>7</a:t>
            </a:r>
            <a:r>
              <a:rPr lang="zh-CN" altLang="en-US" sz="900" dirty="0" smtClean="0">
                <a:latin typeface="微软雅黑" panose="020B0503020204020204" pitchFamily="34" charset="-122"/>
                <a:ea typeface="微软雅黑" panose="020B0503020204020204" pitchFamily="34" charset="-122"/>
              </a:rPr>
              <a:t>*</a:t>
            </a:r>
            <a:r>
              <a:rPr lang="en-US" altLang="zh-CN" sz="900" dirty="0" smtClean="0">
                <a:latin typeface="微软雅黑" panose="020B0503020204020204" pitchFamily="34" charset="-122"/>
                <a:ea typeface="微软雅黑" panose="020B0503020204020204" pitchFamily="34" charset="-122"/>
              </a:rPr>
              <a:t>12</a:t>
            </a:r>
            <a:r>
              <a:rPr lang="zh-CN" altLang="en-US" sz="900" dirty="0">
                <a:latin typeface="微软雅黑" panose="020B0503020204020204" pitchFamily="34" charset="-122"/>
                <a:ea typeface="微软雅黑" panose="020B0503020204020204" pitchFamily="34" charset="-122"/>
              </a:rPr>
              <a:t>小时快速响应客户日常使用</a:t>
            </a:r>
            <a:r>
              <a:rPr lang="zh-CN" altLang="en-US" sz="900" dirty="0" smtClean="0">
                <a:latin typeface="微软雅黑" panose="020B0503020204020204" pitchFamily="34" charset="-122"/>
                <a:ea typeface="微软雅黑" panose="020B0503020204020204" pitchFamily="34" charset="-122"/>
              </a:rPr>
              <a:t>问题；</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a:latin typeface="微软雅黑" panose="020B0503020204020204" pitchFamily="34" charset="-122"/>
                <a:ea typeface="微软雅黑" panose="020B0503020204020204" pitchFamily="34" charset="-122"/>
              </a:rPr>
              <a:t>4. </a:t>
            </a:r>
            <a:r>
              <a:rPr lang="zh-CN" altLang="en-US" sz="900" dirty="0">
                <a:latin typeface="微软雅黑" panose="020B0503020204020204" pitchFamily="34" charset="-122"/>
                <a:ea typeface="微软雅黑" panose="020B0503020204020204" pitchFamily="34" charset="-122"/>
              </a:rPr>
              <a:t>客户需求</a:t>
            </a:r>
            <a:r>
              <a:rPr lang="zh-CN" altLang="en-US" sz="900" dirty="0" smtClean="0">
                <a:latin typeface="微软雅黑" panose="020B0503020204020204" pitchFamily="34" charset="-122"/>
                <a:ea typeface="微软雅黑" panose="020B0503020204020204" pitchFamily="34" charset="-122"/>
              </a:rPr>
              <a:t>快速</a:t>
            </a:r>
            <a:r>
              <a:rPr lang="zh-CN" altLang="en-US" sz="900" dirty="0">
                <a:latin typeface="微软雅黑" panose="020B0503020204020204" pitchFamily="34" charset="-122"/>
                <a:ea typeface="微软雅黑" panose="020B0503020204020204" pitchFamily="34" charset="-122"/>
              </a:rPr>
              <a:t>满足，基于</a:t>
            </a:r>
            <a:r>
              <a:rPr lang="en-US" altLang="zh-CN" sz="900" dirty="0" err="1">
                <a:latin typeface="微软雅黑" panose="020B0503020204020204" pitchFamily="34" charset="-122"/>
                <a:ea typeface="微软雅黑" panose="020B0503020204020204" pitchFamily="34" charset="-122"/>
              </a:rPr>
              <a:t>aPaaS</a:t>
            </a:r>
            <a:r>
              <a:rPr lang="zh-CN" altLang="en-US" sz="900" dirty="0">
                <a:latin typeface="微软雅黑" panose="020B0503020204020204" pitchFamily="34" charset="-122"/>
                <a:ea typeface="微软雅黑" panose="020B0503020204020204" pitchFamily="34" charset="-122"/>
              </a:rPr>
              <a:t>平台可无缝升级客户的需求</a:t>
            </a:r>
            <a:r>
              <a:rPr lang="zh-CN" altLang="en-US" sz="900" dirty="0" smtClean="0">
                <a:latin typeface="微软雅黑" panose="020B0503020204020204" pitchFamily="34" charset="-122"/>
                <a:ea typeface="微软雅黑" panose="020B0503020204020204" pitchFamily="34" charset="-122"/>
              </a:rPr>
              <a:t>应用。</a:t>
            </a:r>
            <a:endParaRPr lang="zh-CN" altLang="en-US" sz="900" dirty="0">
              <a:latin typeface="微软雅黑" panose="020B0503020204020204" pitchFamily="34" charset="-122"/>
              <a:ea typeface="微软雅黑" panose="020B0503020204020204" pitchFamily="34" charset="-122"/>
            </a:endParaRPr>
          </a:p>
        </p:txBody>
      </p:sp>
      <p:sp>
        <p:nvSpPr>
          <p:cNvPr id="54" name="文本框 53"/>
          <p:cNvSpPr txBox="1"/>
          <p:nvPr/>
        </p:nvSpPr>
        <p:spPr>
          <a:xfrm>
            <a:off x="5078279" y="2979770"/>
            <a:ext cx="3974281" cy="693712"/>
          </a:xfrm>
          <a:prstGeom prst="rect">
            <a:avLst/>
          </a:prstGeom>
          <a:noFill/>
        </p:spPr>
        <p:txBody>
          <a:bodyPr wrap="square" rtlCol="0" anchor="ctr">
            <a:noAutofit/>
          </a:bodyPr>
          <a:lstStyle/>
          <a:p>
            <a:pPr algn="just">
              <a:lnSpc>
                <a:spcPct val="150000"/>
              </a:lnSpc>
            </a:pPr>
            <a:r>
              <a:rPr lang="en-US" altLang="zh-CN" sz="900" dirty="0" smtClean="0">
                <a:latin typeface="微软雅黑" panose="020B0503020204020204" pitchFamily="34" charset="-122"/>
                <a:ea typeface="微软雅黑" panose="020B0503020204020204" pitchFamily="34" charset="-122"/>
              </a:rPr>
              <a:t>1. </a:t>
            </a:r>
            <a:r>
              <a:rPr lang="zh-CN" altLang="en-US" sz="900" dirty="0" smtClean="0">
                <a:latin typeface="微软雅黑" panose="020B0503020204020204" pitchFamily="34" charset="-122"/>
                <a:ea typeface="微软雅黑" panose="020B0503020204020204" pitchFamily="34" charset="-122"/>
              </a:rPr>
              <a:t>良好</a:t>
            </a:r>
            <a:r>
              <a:rPr lang="zh-CN" altLang="en-US" sz="900" dirty="0">
                <a:latin typeface="微软雅黑" panose="020B0503020204020204" pitchFamily="34" charset="-122"/>
                <a:ea typeface="微软雅黑" panose="020B0503020204020204" pitchFamily="34" charset="-122"/>
              </a:rPr>
              <a:t>的拓展性：玄讯</a:t>
            </a:r>
            <a:r>
              <a:rPr lang="zh-CN" altLang="en-US" sz="900" dirty="0" smtClean="0">
                <a:latin typeface="微软雅黑" panose="020B0503020204020204" pitchFamily="34" charset="-122"/>
                <a:ea typeface="微软雅黑" panose="020B0503020204020204" pitchFamily="34" charset="-122"/>
              </a:rPr>
              <a:t>快销</a:t>
            </a:r>
            <a:r>
              <a:rPr lang="en-US" altLang="zh-CN" sz="900" dirty="0" smtClean="0">
                <a:latin typeface="微软雅黑" panose="020B0503020204020204" pitchFamily="34" charset="-122"/>
                <a:ea typeface="微软雅黑" panose="020B0503020204020204" pitchFamily="34" charset="-122"/>
              </a:rPr>
              <a:t>100</a:t>
            </a:r>
            <a:r>
              <a:rPr lang="zh-CN" altLang="en-US" sz="900" dirty="0" smtClean="0">
                <a:latin typeface="微软雅黑" panose="020B0503020204020204" pitchFamily="34" charset="-122"/>
                <a:ea typeface="微软雅黑" panose="020B0503020204020204" pitchFamily="34" charset="-122"/>
              </a:rPr>
              <a:t>支持</a:t>
            </a:r>
            <a:r>
              <a:rPr lang="zh-CN" altLang="en-US" sz="900" dirty="0">
                <a:latin typeface="微软雅黑" panose="020B0503020204020204" pitchFamily="34" charset="-122"/>
                <a:ea typeface="微软雅黑" panose="020B0503020204020204" pitchFamily="34" charset="-122"/>
              </a:rPr>
              <a:t>与各</a:t>
            </a:r>
            <a:r>
              <a:rPr lang="zh-CN" altLang="en-US" sz="900" dirty="0" smtClean="0">
                <a:latin typeface="微软雅黑" panose="020B0503020204020204" pitchFamily="34" charset="-122"/>
                <a:ea typeface="微软雅黑" panose="020B0503020204020204" pitchFamily="34" charset="-122"/>
              </a:rPr>
              <a:t>主流管理信息系统（</a:t>
            </a:r>
            <a:r>
              <a:rPr lang="en-US" altLang="zh-CN" sz="900" dirty="0">
                <a:latin typeface="微软雅黑" panose="020B0503020204020204" pitchFamily="34" charset="-122"/>
                <a:ea typeface="微软雅黑" panose="020B0503020204020204" pitchFamily="34" charset="-122"/>
              </a:rPr>
              <a:t> ERP</a:t>
            </a:r>
            <a:r>
              <a:rPr lang="zh-CN" altLang="en-US" sz="900" dirty="0">
                <a:latin typeface="微软雅黑" panose="020B0503020204020204" pitchFamily="34" charset="-122"/>
                <a:ea typeface="微软雅黑" panose="020B0503020204020204" pitchFamily="34" charset="-122"/>
              </a:rPr>
              <a:t>系统、费用系统、</a:t>
            </a:r>
            <a:r>
              <a:rPr lang="en-US" altLang="zh-CN" sz="900" dirty="0">
                <a:latin typeface="微软雅黑" panose="020B0503020204020204" pitchFamily="34" charset="-122"/>
                <a:ea typeface="微软雅黑" panose="020B0503020204020204" pitchFamily="34" charset="-122"/>
              </a:rPr>
              <a:t>OA</a:t>
            </a:r>
            <a:r>
              <a:rPr lang="zh-CN" altLang="en-US" sz="900" dirty="0">
                <a:latin typeface="微软雅黑" panose="020B0503020204020204" pitchFamily="34" charset="-122"/>
                <a:ea typeface="微软雅黑" panose="020B0503020204020204" pitchFamily="34" charset="-122"/>
              </a:rPr>
              <a:t>系统等</a:t>
            </a:r>
            <a:r>
              <a:rPr lang="zh-CN" altLang="en-US" sz="900" dirty="0" smtClean="0">
                <a:latin typeface="微软雅黑" panose="020B0503020204020204" pitchFamily="34" charset="-122"/>
                <a:ea typeface="微软雅黑" panose="020B0503020204020204" pitchFamily="34" charset="-122"/>
              </a:rPr>
              <a:t>）和</a:t>
            </a:r>
            <a:r>
              <a:rPr lang="zh-CN" altLang="en-US" sz="900" dirty="0">
                <a:latin typeface="微软雅黑" panose="020B0503020204020204" pitchFamily="34" charset="-122"/>
                <a:ea typeface="微软雅黑" panose="020B0503020204020204" pitchFamily="34" charset="-122"/>
              </a:rPr>
              <a:t>第三方公共平台</a:t>
            </a:r>
            <a:r>
              <a:rPr lang="zh-CN" altLang="en-US" sz="900" dirty="0" smtClean="0">
                <a:latin typeface="微软雅黑" panose="020B0503020204020204" pitchFamily="34" charset="-122"/>
                <a:ea typeface="微软雅黑" panose="020B0503020204020204" pitchFamily="34" charset="-122"/>
              </a:rPr>
              <a:t>无缝对接；</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dirty="0" smtClean="0">
                <a:latin typeface="微软雅黑" panose="020B0503020204020204" pitchFamily="34" charset="-122"/>
                <a:ea typeface="微软雅黑" panose="020B0503020204020204" pitchFamily="34" charset="-122"/>
              </a:rPr>
              <a:t>2. </a:t>
            </a:r>
            <a:r>
              <a:rPr lang="zh-CN" altLang="en-US" sz="900" dirty="0" smtClean="0">
                <a:latin typeface="微软雅黑" panose="020B0503020204020204" pitchFamily="34" charset="-122"/>
                <a:ea typeface="微软雅黑" panose="020B0503020204020204" pitchFamily="34" charset="-122"/>
              </a:rPr>
              <a:t>灵活</a:t>
            </a:r>
            <a:r>
              <a:rPr lang="zh-CN" altLang="en-US" sz="900" dirty="0">
                <a:latin typeface="微软雅黑" panose="020B0503020204020204" pitchFamily="34" charset="-122"/>
                <a:ea typeface="微软雅黑" panose="020B0503020204020204" pitchFamily="34" charset="-122"/>
              </a:rPr>
              <a:t>的适应性：通过</a:t>
            </a:r>
            <a:r>
              <a:rPr lang="en-US" altLang="zh-CN" sz="900" dirty="0">
                <a:latin typeface="微软雅黑" panose="020B0503020204020204" pitchFamily="34" charset="-122"/>
                <a:ea typeface="微软雅黑" panose="020B0503020204020204" pitchFamily="34" charset="-122"/>
              </a:rPr>
              <a:t>PaaS</a:t>
            </a:r>
            <a:r>
              <a:rPr lang="zh-CN" altLang="en-US" sz="900" dirty="0">
                <a:latin typeface="微软雅黑" panose="020B0503020204020204" pitchFamily="34" charset="-122"/>
                <a:ea typeface="微软雅黑" panose="020B0503020204020204" pitchFamily="34" charset="-122"/>
              </a:rPr>
              <a:t>平台灵活方便对业务、流程和报表自定义，全面满足不同行业、不同应用部署模式以及企业处于不同发展阶段</a:t>
            </a:r>
            <a:r>
              <a:rPr lang="zh-CN" altLang="en-US" sz="900" dirty="0" smtClean="0">
                <a:latin typeface="微软雅黑" panose="020B0503020204020204" pitchFamily="34" charset="-122"/>
                <a:ea typeface="微软雅黑" panose="020B0503020204020204" pitchFamily="34" charset="-122"/>
              </a:rPr>
              <a:t>管理的</a:t>
            </a:r>
            <a:r>
              <a:rPr lang="zh-CN" altLang="en-US" sz="900" dirty="0">
                <a:latin typeface="微软雅黑" panose="020B0503020204020204" pitchFamily="34" charset="-122"/>
                <a:ea typeface="微软雅黑" panose="020B0503020204020204" pitchFamily="34" charset="-122"/>
              </a:rPr>
              <a:t>需要。</a:t>
            </a:r>
          </a:p>
        </p:txBody>
      </p:sp>
      <p:sp>
        <p:nvSpPr>
          <p:cNvPr id="55" name="文本框 54"/>
          <p:cNvSpPr txBox="1"/>
          <p:nvPr/>
        </p:nvSpPr>
        <p:spPr>
          <a:xfrm>
            <a:off x="5078278" y="3962469"/>
            <a:ext cx="3974281" cy="693712"/>
          </a:xfrm>
          <a:prstGeom prst="rect">
            <a:avLst/>
          </a:prstGeom>
          <a:noFill/>
        </p:spPr>
        <p:txBody>
          <a:bodyPr wrap="square" rtlCol="0" anchor="ctr">
            <a:noAutofit/>
          </a:bodyPr>
          <a:lstStyle/>
          <a:p>
            <a:pPr algn="just">
              <a:lnSpc>
                <a:spcPct val="150000"/>
              </a:lnSpc>
            </a:pPr>
            <a:r>
              <a:rPr lang="en-US" altLang="zh-CN" sz="900" dirty="0" smtClean="0">
                <a:latin typeface="微软雅黑" panose="020B0503020204020204" pitchFamily="34" charset="-122"/>
                <a:ea typeface="微软雅黑" panose="020B0503020204020204" pitchFamily="34" charset="-122"/>
              </a:rPr>
              <a:t>1. </a:t>
            </a:r>
            <a:r>
              <a:rPr lang="zh-CN" altLang="en-US" sz="900" dirty="0" smtClean="0">
                <a:latin typeface="微软雅黑" panose="020B0503020204020204" pitchFamily="34" charset="-122"/>
                <a:ea typeface="微软雅黑" panose="020B0503020204020204" pitchFamily="34" charset="-122"/>
              </a:rPr>
              <a:t>与</a:t>
            </a:r>
            <a:r>
              <a:rPr lang="zh-CN" altLang="en-US" sz="900" dirty="0">
                <a:latin typeface="微软雅黑" panose="020B0503020204020204" pitchFamily="34" charset="-122"/>
                <a:ea typeface="微软雅黑" panose="020B0503020204020204" pitchFamily="34" charset="-122"/>
              </a:rPr>
              <a:t>微软云合作，为企业客户提供成本领先的云服务，玄讯</a:t>
            </a:r>
            <a:r>
              <a:rPr lang="zh-CN" altLang="en-US" sz="900" dirty="0" smtClean="0">
                <a:latin typeface="微软雅黑" panose="020B0503020204020204" pitchFamily="34" charset="-122"/>
                <a:ea typeface="微软雅黑" panose="020B0503020204020204" pitchFamily="34" charset="-122"/>
              </a:rPr>
              <a:t>快销</a:t>
            </a:r>
            <a:r>
              <a:rPr lang="en-US" altLang="zh-CN" sz="900" dirty="0" smtClean="0">
                <a:latin typeface="微软雅黑" panose="020B0503020204020204" pitchFamily="34" charset="-122"/>
                <a:ea typeface="微软雅黑" panose="020B0503020204020204" pitchFamily="34" charset="-122"/>
              </a:rPr>
              <a:t>100</a:t>
            </a:r>
            <a:r>
              <a:rPr lang="zh-CN" altLang="en-US" sz="900" dirty="0">
                <a:latin typeface="微软雅黑" panose="020B0503020204020204" pitchFamily="34" charset="-122"/>
                <a:ea typeface="微软雅黑" panose="020B0503020204020204" pitchFamily="34" charset="-122"/>
              </a:rPr>
              <a:t>可以部署于</a:t>
            </a:r>
            <a:r>
              <a:rPr lang="en-US" altLang="zh-CN" sz="900" dirty="0">
                <a:latin typeface="微软雅黑" panose="020B0503020204020204" pitchFamily="34" charset="-122"/>
                <a:ea typeface="微软雅黑" panose="020B0503020204020204" pitchFamily="34" charset="-122"/>
              </a:rPr>
              <a:t>Windows Azure</a:t>
            </a:r>
            <a:r>
              <a:rPr lang="zh-CN" altLang="en-US" sz="900" dirty="0">
                <a:latin typeface="微软雅黑" panose="020B0503020204020204" pitchFamily="34" charset="-122"/>
                <a:ea typeface="微软雅黑" panose="020B0503020204020204" pitchFamily="34" charset="-122"/>
              </a:rPr>
              <a:t>云，大幅降低软件系统的管理维护</a:t>
            </a:r>
            <a:r>
              <a:rPr lang="zh-CN" altLang="en-US" sz="900" dirty="0" smtClean="0">
                <a:latin typeface="微软雅黑" panose="020B0503020204020204" pitchFamily="34" charset="-122"/>
                <a:ea typeface="微软雅黑" panose="020B0503020204020204" pitchFamily="34" charset="-122"/>
              </a:rPr>
              <a:t>成本；</a:t>
            </a:r>
            <a:endParaRPr lang="en-US" altLang="zh-CN" sz="900" dirty="0" smtClean="0">
              <a:latin typeface="微软雅黑" panose="020B0503020204020204" pitchFamily="34" charset="-122"/>
              <a:ea typeface="微软雅黑" panose="020B0503020204020204" pitchFamily="34" charset="-122"/>
            </a:endParaRPr>
          </a:p>
          <a:p>
            <a:pPr algn="just">
              <a:lnSpc>
                <a:spcPct val="150000"/>
              </a:lnSpc>
            </a:pPr>
            <a:r>
              <a:rPr lang="en-US" altLang="zh-CN" sz="900" dirty="0" smtClean="0">
                <a:latin typeface="微软雅黑" panose="020B0503020204020204" pitchFamily="34" charset="-122"/>
                <a:ea typeface="微软雅黑" panose="020B0503020204020204" pitchFamily="34" charset="-122"/>
              </a:rPr>
              <a:t>2. </a:t>
            </a:r>
            <a:r>
              <a:rPr lang="zh-CN" altLang="en-US" sz="900" dirty="0" smtClean="0">
                <a:latin typeface="微软雅黑" panose="020B0503020204020204" pitchFamily="34" charset="-122"/>
                <a:ea typeface="微软雅黑" panose="020B0503020204020204" pitchFamily="34" charset="-122"/>
              </a:rPr>
              <a:t>与</a:t>
            </a:r>
            <a:r>
              <a:rPr lang="zh-CN" altLang="en-US" sz="900" dirty="0">
                <a:latin typeface="微软雅黑" panose="020B0503020204020204" pitchFamily="34" charset="-122"/>
                <a:ea typeface="微软雅黑" panose="020B0503020204020204" pitchFamily="34" charset="-122"/>
              </a:rPr>
              <a:t>三大电信运营商合作，为企业客户提供更低资费的移动网络</a:t>
            </a:r>
            <a:r>
              <a:rPr lang="zh-CN" altLang="en-US" sz="900" dirty="0" smtClean="0">
                <a:latin typeface="微软雅黑" panose="020B0503020204020204" pitchFamily="34" charset="-122"/>
                <a:ea typeface="微软雅黑" panose="020B0503020204020204" pitchFamily="34" charset="-122"/>
              </a:rPr>
              <a:t>套餐，</a:t>
            </a:r>
            <a:r>
              <a:rPr lang="zh-CN" altLang="en-US" sz="900" dirty="0">
                <a:latin typeface="微软雅黑" panose="020B0503020204020204" pitchFamily="34" charset="-122"/>
                <a:ea typeface="微软雅黑" panose="020B0503020204020204" pitchFamily="34" charset="-122"/>
              </a:rPr>
              <a:t>大幅降低移动软件的日常使用成本。</a:t>
            </a:r>
          </a:p>
        </p:txBody>
      </p:sp>
      <p:pic>
        <p:nvPicPr>
          <p:cNvPr id="56" name="图片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pic>
        <p:nvPicPr>
          <p:cNvPr id="19" name="图片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5383" y="3365721"/>
            <a:ext cx="2603987" cy="898671"/>
          </a:xfrm>
          <a:prstGeom prst="rect">
            <a:avLst/>
          </a:prstGeom>
        </p:spPr>
      </p:pic>
    </p:spTree>
    <p:extLst>
      <p:ext uri="{BB962C8B-B14F-4D97-AF65-F5344CB8AC3E}">
        <p14:creationId xmlns:p14="http://schemas.microsoft.com/office/powerpoint/2010/main" val="2255469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518836" y="3824924"/>
            <a:ext cx="905295" cy="905295"/>
            <a:chOff x="3407571" y="2980656"/>
            <a:chExt cx="995824" cy="995824"/>
          </a:xfrm>
        </p:grpSpPr>
        <p:sp>
          <p:nvSpPr>
            <p:cNvPr id="35" name="椭圆 34"/>
            <p:cNvSpPr/>
            <p:nvPr/>
          </p:nvSpPr>
          <p:spPr>
            <a:xfrm>
              <a:off x="3407571" y="2980656"/>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cloud-computing_348164"/>
            <p:cNvSpPr>
              <a:spLocks noChangeAspect="1"/>
            </p:cNvSpPr>
            <p:nvPr/>
          </p:nvSpPr>
          <p:spPr bwMode="auto">
            <a:xfrm>
              <a:off x="3628354" y="3201825"/>
              <a:ext cx="554259" cy="553486"/>
            </a:xfrm>
            <a:custGeom>
              <a:avLst/>
              <a:gdLst>
                <a:gd name="connsiteX0" fmla="*/ 290568 w 606933"/>
                <a:gd name="connsiteY0" fmla="*/ 453254 h 606087"/>
                <a:gd name="connsiteX1" fmla="*/ 202356 w 606933"/>
                <a:gd name="connsiteY1" fmla="*/ 490861 h 606087"/>
                <a:gd name="connsiteX2" fmla="*/ 202356 w 606933"/>
                <a:gd name="connsiteY2" fmla="*/ 558573 h 606087"/>
                <a:gd name="connsiteX3" fmla="*/ 476526 w 606933"/>
                <a:gd name="connsiteY3" fmla="*/ 286379 h 606087"/>
                <a:gd name="connsiteX4" fmla="*/ 491068 w 606933"/>
                <a:gd name="connsiteY4" fmla="*/ 289842 h 606087"/>
                <a:gd name="connsiteX5" fmla="*/ 491935 w 606933"/>
                <a:gd name="connsiteY5" fmla="*/ 304942 h 606087"/>
                <a:gd name="connsiteX6" fmla="*/ 326585 w 606933"/>
                <a:gd name="connsiteY6" fmla="*/ 559439 h 606087"/>
                <a:gd name="connsiteX7" fmla="*/ 315992 w 606933"/>
                <a:gd name="connsiteY7" fmla="*/ 565114 h 606087"/>
                <a:gd name="connsiteX8" fmla="*/ 309732 w 606933"/>
                <a:gd name="connsiteY8" fmla="*/ 563479 h 606087"/>
                <a:gd name="connsiteX9" fmla="*/ 256670 w 606933"/>
                <a:gd name="connsiteY9" fmla="*/ 533181 h 606087"/>
                <a:gd name="connsiteX10" fmla="*/ 199370 w 606933"/>
                <a:gd name="connsiteY10" fmla="*/ 601470 h 606087"/>
                <a:gd name="connsiteX11" fmla="*/ 189644 w 606933"/>
                <a:gd name="connsiteY11" fmla="*/ 606087 h 606087"/>
                <a:gd name="connsiteX12" fmla="*/ 185407 w 606933"/>
                <a:gd name="connsiteY12" fmla="*/ 605318 h 606087"/>
                <a:gd name="connsiteX13" fmla="*/ 177028 w 606933"/>
                <a:gd name="connsiteY13" fmla="*/ 593391 h 606087"/>
                <a:gd name="connsiteX14" fmla="*/ 177028 w 606933"/>
                <a:gd name="connsiteY14" fmla="*/ 489611 h 606087"/>
                <a:gd name="connsiteX15" fmla="*/ 119729 w 606933"/>
                <a:gd name="connsiteY15" fmla="*/ 454024 h 606087"/>
                <a:gd name="connsiteX16" fmla="*/ 113854 w 606933"/>
                <a:gd name="connsiteY16" fmla="*/ 442290 h 606087"/>
                <a:gd name="connsiteX17" fmla="*/ 121655 w 606933"/>
                <a:gd name="connsiteY17" fmla="*/ 431710 h 606087"/>
                <a:gd name="connsiteX18" fmla="*/ 380417 w 606933"/>
                <a:gd name="connsiteY18" fmla="*/ 0 h 606087"/>
                <a:gd name="connsiteX19" fmla="*/ 381573 w 606933"/>
                <a:gd name="connsiteY19" fmla="*/ 0 h 606087"/>
                <a:gd name="connsiteX20" fmla="*/ 527383 w 606933"/>
                <a:gd name="connsiteY20" fmla="*/ 140893 h 606087"/>
                <a:gd name="connsiteX21" fmla="*/ 520834 w 606933"/>
                <a:gd name="connsiteY21" fmla="*/ 194845 h 606087"/>
                <a:gd name="connsiteX22" fmla="*/ 606933 w 606933"/>
                <a:gd name="connsiteY22" fmla="*/ 306598 h 606087"/>
                <a:gd name="connsiteX23" fmla="*/ 493097 w 606933"/>
                <a:gd name="connsiteY23" fmla="*/ 416619 h 606087"/>
                <a:gd name="connsiteX24" fmla="*/ 449470 w 606933"/>
                <a:gd name="connsiteY24" fmla="*/ 416619 h 606087"/>
                <a:gd name="connsiteX25" fmla="*/ 513129 w 606933"/>
                <a:gd name="connsiteY25" fmla="*/ 318619 h 606087"/>
                <a:gd name="connsiteX26" fmla="*/ 510529 w 606933"/>
                <a:gd name="connsiteY26" fmla="*/ 273803 h 606087"/>
                <a:gd name="connsiteX27" fmla="*/ 481348 w 606933"/>
                <a:gd name="connsiteY27" fmla="*/ 260146 h 606087"/>
                <a:gd name="connsiteX28" fmla="*/ 466901 w 606933"/>
                <a:gd name="connsiteY28" fmla="*/ 262935 h 606087"/>
                <a:gd name="connsiteX29" fmla="*/ 112006 w 606933"/>
                <a:gd name="connsiteY29" fmla="*/ 408252 h 606087"/>
                <a:gd name="connsiteX30" fmla="*/ 100353 w 606933"/>
                <a:gd name="connsiteY30" fmla="*/ 415946 h 606087"/>
                <a:gd name="connsiteX31" fmla="*/ 0 w 606933"/>
                <a:gd name="connsiteY31" fmla="*/ 306598 h 606087"/>
                <a:gd name="connsiteX32" fmla="*/ 63949 w 606933"/>
                <a:gd name="connsiteY32" fmla="*/ 203020 h 606087"/>
                <a:gd name="connsiteX33" fmla="*/ 68764 w 606933"/>
                <a:gd name="connsiteY33" fmla="*/ 146567 h 606087"/>
                <a:gd name="connsiteX34" fmla="*/ 162087 w 606933"/>
                <a:gd name="connsiteY34" fmla="*/ 71552 h 606087"/>
                <a:gd name="connsiteX35" fmla="*/ 242985 w 606933"/>
                <a:gd name="connsiteY35" fmla="*/ 96365 h 606087"/>
                <a:gd name="connsiteX36" fmla="*/ 380417 w 606933"/>
                <a:gd name="connsiteY3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933" h="606087">
                  <a:moveTo>
                    <a:pt x="290568" y="453254"/>
                  </a:moveTo>
                  <a:lnTo>
                    <a:pt x="202356" y="490861"/>
                  </a:lnTo>
                  <a:lnTo>
                    <a:pt x="202356" y="558573"/>
                  </a:lnTo>
                  <a:close/>
                  <a:moveTo>
                    <a:pt x="476526" y="286379"/>
                  </a:moveTo>
                  <a:cubicBezTo>
                    <a:pt x="481630" y="284167"/>
                    <a:pt x="487505" y="285706"/>
                    <a:pt x="491068" y="289842"/>
                  </a:cubicBezTo>
                  <a:cubicBezTo>
                    <a:pt x="494631" y="294170"/>
                    <a:pt x="495016" y="300229"/>
                    <a:pt x="491935" y="304942"/>
                  </a:cubicBezTo>
                  <a:lnTo>
                    <a:pt x="326585" y="559439"/>
                  </a:lnTo>
                  <a:cubicBezTo>
                    <a:pt x="324177" y="563094"/>
                    <a:pt x="320133" y="565114"/>
                    <a:pt x="315992" y="565114"/>
                  </a:cubicBezTo>
                  <a:cubicBezTo>
                    <a:pt x="313873" y="565114"/>
                    <a:pt x="311658" y="564633"/>
                    <a:pt x="309732" y="563479"/>
                  </a:cubicBezTo>
                  <a:lnTo>
                    <a:pt x="256670" y="533181"/>
                  </a:lnTo>
                  <a:lnTo>
                    <a:pt x="199370" y="601470"/>
                  </a:lnTo>
                  <a:cubicBezTo>
                    <a:pt x="196866" y="604452"/>
                    <a:pt x="193303" y="606087"/>
                    <a:pt x="189644" y="606087"/>
                  </a:cubicBezTo>
                  <a:cubicBezTo>
                    <a:pt x="188296" y="606087"/>
                    <a:pt x="186755" y="605799"/>
                    <a:pt x="185407" y="605318"/>
                  </a:cubicBezTo>
                  <a:cubicBezTo>
                    <a:pt x="180303" y="603394"/>
                    <a:pt x="177028" y="598777"/>
                    <a:pt x="177028" y="593391"/>
                  </a:cubicBezTo>
                  <a:lnTo>
                    <a:pt x="177028" y="489611"/>
                  </a:lnTo>
                  <a:lnTo>
                    <a:pt x="119729" y="454024"/>
                  </a:lnTo>
                  <a:cubicBezTo>
                    <a:pt x="115684" y="451523"/>
                    <a:pt x="113469" y="447003"/>
                    <a:pt x="113854" y="442290"/>
                  </a:cubicBezTo>
                  <a:cubicBezTo>
                    <a:pt x="114336" y="437481"/>
                    <a:pt x="117225" y="433441"/>
                    <a:pt x="121655" y="431710"/>
                  </a:cubicBezTo>
                  <a:close/>
                  <a:moveTo>
                    <a:pt x="380417" y="0"/>
                  </a:moveTo>
                  <a:lnTo>
                    <a:pt x="381573" y="0"/>
                  </a:lnTo>
                  <a:cubicBezTo>
                    <a:pt x="457463" y="673"/>
                    <a:pt x="522856" y="63762"/>
                    <a:pt x="527383" y="140893"/>
                  </a:cubicBezTo>
                  <a:cubicBezTo>
                    <a:pt x="528346" y="159358"/>
                    <a:pt x="526227" y="177438"/>
                    <a:pt x="520834" y="194845"/>
                  </a:cubicBezTo>
                  <a:cubicBezTo>
                    <a:pt x="570818" y="207059"/>
                    <a:pt x="606933" y="252549"/>
                    <a:pt x="606933" y="306598"/>
                  </a:cubicBezTo>
                  <a:cubicBezTo>
                    <a:pt x="606933" y="370360"/>
                    <a:pt x="558972" y="416619"/>
                    <a:pt x="493097" y="416619"/>
                  </a:cubicBezTo>
                  <a:lnTo>
                    <a:pt x="449470" y="416619"/>
                  </a:lnTo>
                  <a:lnTo>
                    <a:pt x="513129" y="318619"/>
                  </a:lnTo>
                  <a:cubicBezTo>
                    <a:pt x="522279" y="304674"/>
                    <a:pt x="521123" y="286594"/>
                    <a:pt x="510529" y="273803"/>
                  </a:cubicBezTo>
                  <a:cubicBezTo>
                    <a:pt x="503306" y="265147"/>
                    <a:pt x="492616" y="260146"/>
                    <a:pt x="481348" y="260146"/>
                  </a:cubicBezTo>
                  <a:cubicBezTo>
                    <a:pt x="476340" y="260146"/>
                    <a:pt x="471620" y="261012"/>
                    <a:pt x="466901" y="262935"/>
                  </a:cubicBezTo>
                  <a:lnTo>
                    <a:pt x="112006" y="408252"/>
                  </a:lnTo>
                  <a:cubicBezTo>
                    <a:pt x="107576" y="410079"/>
                    <a:pt x="103628" y="412772"/>
                    <a:pt x="100353" y="415946"/>
                  </a:cubicBezTo>
                  <a:cubicBezTo>
                    <a:pt x="41509" y="410079"/>
                    <a:pt x="0" y="365840"/>
                    <a:pt x="0" y="306598"/>
                  </a:cubicBezTo>
                  <a:cubicBezTo>
                    <a:pt x="0" y="262358"/>
                    <a:pt x="25329" y="222062"/>
                    <a:pt x="63949" y="203020"/>
                  </a:cubicBezTo>
                  <a:cubicBezTo>
                    <a:pt x="60578" y="183978"/>
                    <a:pt x="62215" y="165032"/>
                    <a:pt x="68764" y="146567"/>
                  </a:cubicBezTo>
                  <a:cubicBezTo>
                    <a:pt x="83499" y="105213"/>
                    <a:pt x="120000" y="75784"/>
                    <a:pt x="162087" y="71552"/>
                  </a:cubicBezTo>
                  <a:cubicBezTo>
                    <a:pt x="191653" y="68571"/>
                    <a:pt x="220546" y="77804"/>
                    <a:pt x="242985" y="96365"/>
                  </a:cubicBezTo>
                  <a:cubicBezTo>
                    <a:pt x="264558" y="39238"/>
                    <a:pt x="319165" y="0"/>
                    <a:pt x="380417" y="0"/>
                  </a:cubicBezTo>
                  <a:close/>
                </a:path>
              </a:pathLst>
            </a:custGeom>
            <a:solidFill>
              <a:srgbClr val="F2F2F2">
                <a:alpha val="60000"/>
              </a:srgbClr>
            </a:solidFill>
            <a:ln>
              <a:noFill/>
            </a:ln>
          </p:spPr>
        </p:sp>
      </p:grpSp>
      <p:grpSp>
        <p:nvGrpSpPr>
          <p:cNvPr id="37" name="组合 36"/>
          <p:cNvGrpSpPr/>
          <p:nvPr/>
        </p:nvGrpSpPr>
        <p:grpSpPr>
          <a:xfrm>
            <a:off x="2518836" y="2246217"/>
            <a:ext cx="905295" cy="905295"/>
            <a:chOff x="944595" y="3062185"/>
            <a:chExt cx="995824" cy="995824"/>
          </a:xfrm>
        </p:grpSpPr>
        <p:sp>
          <p:nvSpPr>
            <p:cNvPr id="38" name="椭圆 37"/>
            <p:cNvSpPr/>
            <p:nvPr/>
          </p:nvSpPr>
          <p:spPr>
            <a:xfrm>
              <a:off x="944595" y="3062185"/>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broken-heart_13907"/>
            <p:cNvSpPr>
              <a:spLocks noChangeAspect="1"/>
            </p:cNvSpPr>
            <p:nvPr/>
          </p:nvSpPr>
          <p:spPr bwMode="auto">
            <a:xfrm>
              <a:off x="1137665" y="3343950"/>
              <a:ext cx="609685" cy="432294"/>
            </a:xfrm>
            <a:custGeom>
              <a:avLst/>
              <a:gdLst>
                <a:gd name="connsiteX0" fmla="*/ 93900 w 594760"/>
                <a:gd name="connsiteY0" fmla="*/ 17338 h 421712"/>
                <a:gd name="connsiteX1" fmla="*/ 184334 w 594760"/>
                <a:gd name="connsiteY1" fmla="*/ 52406 h 421712"/>
                <a:gd name="connsiteX2" fmla="*/ 251655 w 594760"/>
                <a:gd name="connsiteY2" fmla="*/ 150028 h 421712"/>
                <a:gd name="connsiteX3" fmla="*/ 291310 w 594760"/>
                <a:gd name="connsiteY3" fmla="*/ 182262 h 421712"/>
                <a:gd name="connsiteX4" fmla="*/ 230444 w 594760"/>
                <a:gd name="connsiteY4" fmla="*/ 273437 h 421712"/>
                <a:gd name="connsiteX5" fmla="*/ 299610 w 594760"/>
                <a:gd name="connsiteY5" fmla="*/ 298303 h 421712"/>
                <a:gd name="connsiteX6" fmla="*/ 265488 w 594760"/>
                <a:gd name="connsiteY6" fmla="*/ 421712 h 421712"/>
                <a:gd name="connsiteX7" fmla="*/ 23869 w 594760"/>
                <a:gd name="connsiteY7" fmla="*/ 220022 h 421712"/>
                <a:gd name="connsiteX8" fmla="*/ 93900 w 594760"/>
                <a:gd name="connsiteY8" fmla="*/ 17338 h 421712"/>
                <a:gd name="connsiteX9" fmla="*/ 500820 w 594760"/>
                <a:gd name="connsiteY9" fmla="*/ 269 h 421712"/>
                <a:gd name="connsiteX10" fmla="*/ 570881 w 594760"/>
                <a:gd name="connsiteY10" fmla="*/ 202564 h 421712"/>
                <a:gd name="connsiteX11" fmla="*/ 329158 w 594760"/>
                <a:gd name="connsiteY11" fmla="*/ 404254 h 421712"/>
                <a:gd name="connsiteX12" fmla="*/ 377134 w 594760"/>
                <a:gd name="connsiteY12" fmla="*/ 285450 h 421712"/>
                <a:gd name="connsiteX13" fmla="*/ 310706 w 594760"/>
                <a:gd name="connsiteY13" fmla="*/ 253216 h 421712"/>
                <a:gd name="connsiteX14" fmla="*/ 381747 w 594760"/>
                <a:gd name="connsiteY14" fmla="*/ 169409 h 421712"/>
                <a:gd name="connsiteX15" fmla="*/ 342997 w 594760"/>
                <a:gd name="connsiteY15" fmla="*/ 133491 h 421712"/>
                <a:gd name="connsiteX16" fmla="*/ 410347 w 594760"/>
                <a:gd name="connsiteY16" fmla="*/ 35869 h 421712"/>
                <a:gd name="connsiteX17" fmla="*/ 500820 w 594760"/>
                <a:gd name="connsiteY17" fmla="*/ 269 h 4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760" h="421712">
                  <a:moveTo>
                    <a:pt x="93900" y="17338"/>
                  </a:moveTo>
                  <a:cubicBezTo>
                    <a:pt x="120701" y="15108"/>
                    <a:pt x="151595" y="25008"/>
                    <a:pt x="184334" y="52406"/>
                  </a:cubicBezTo>
                  <a:cubicBezTo>
                    <a:pt x="211078" y="75431"/>
                    <a:pt x="251655" y="150028"/>
                    <a:pt x="251655" y="150028"/>
                  </a:cubicBezTo>
                  <a:lnTo>
                    <a:pt x="291310" y="182262"/>
                  </a:lnTo>
                  <a:lnTo>
                    <a:pt x="230444" y="273437"/>
                  </a:lnTo>
                  <a:lnTo>
                    <a:pt x="299610" y="298303"/>
                  </a:lnTo>
                  <a:lnTo>
                    <a:pt x="265488" y="421712"/>
                  </a:lnTo>
                  <a:cubicBezTo>
                    <a:pt x="265488" y="421712"/>
                    <a:pt x="98568" y="330537"/>
                    <a:pt x="23869" y="220022"/>
                  </a:cubicBezTo>
                  <a:cubicBezTo>
                    <a:pt x="-30080" y="139898"/>
                    <a:pt x="13495" y="24029"/>
                    <a:pt x="93900" y="17338"/>
                  </a:cubicBezTo>
                  <a:close/>
                  <a:moveTo>
                    <a:pt x="500820" y="269"/>
                  </a:moveTo>
                  <a:cubicBezTo>
                    <a:pt x="581260" y="6571"/>
                    <a:pt x="624853" y="122440"/>
                    <a:pt x="570881" y="202564"/>
                  </a:cubicBezTo>
                  <a:cubicBezTo>
                    <a:pt x="496150" y="313079"/>
                    <a:pt x="329158" y="404254"/>
                    <a:pt x="329158" y="404254"/>
                  </a:cubicBezTo>
                  <a:lnTo>
                    <a:pt x="377134" y="285450"/>
                  </a:lnTo>
                  <a:lnTo>
                    <a:pt x="310706" y="253216"/>
                  </a:lnTo>
                  <a:lnTo>
                    <a:pt x="381747" y="169409"/>
                  </a:lnTo>
                  <a:lnTo>
                    <a:pt x="342997" y="133491"/>
                  </a:lnTo>
                  <a:cubicBezTo>
                    <a:pt x="342997" y="133491"/>
                    <a:pt x="383592" y="57973"/>
                    <a:pt x="410347" y="35869"/>
                  </a:cubicBezTo>
                  <a:cubicBezTo>
                    <a:pt x="443100" y="8241"/>
                    <a:pt x="474007" y="-1832"/>
                    <a:pt x="500820" y="269"/>
                  </a:cubicBezTo>
                  <a:close/>
                </a:path>
              </a:pathLst>
            </a:custGeom>
            <a:solidFill>
              <a:srgbClr val="F2F2F2">
                <a:alpha val="60000"/>
              </a:srgbClr>
            </a:solidFill>
            <a:ln>
              <a:noFill/>
            </a:ln>
          </p:spPr>
        </p:sp>
      </p:grpSp>
      <p:sp>
        <p:nvSpPr>
          <p:cNvPr id="2" name="矩形 1"/>
          <p:cNvSpPr/>
          <p:nvPr/>
        </p:nvSpPr>
        <p:spPr>
          <a:xfrm>
            <a:off x="902970" y="2131604"/>
            <a:ext cx="4069080" cy="1191095"/>
          </a:xfrm>
          <a:prstGeom prst="rect">
            <a:avLst/>
          </a:prstGeom>
        </p:spPr>
        <p:txBody>
          <a:bodyPr wrap="square">
            <a:spAutoFit/>
          </a:bodyPr>
          <a:lstStyle/>
          <a:p>
            <a:pPr algn="just">
              <a:lnSpc>
                <a:spcPct val="140000"/>
              </a:lnSpc>
            </a:pPr>
            <a:r>
              <a:rPr lang="en-US" altLang="zh-CN" sz="900" b="1" dirty="0" smtClean="0">
                <a:latin typeface="微软雅黑" panose="020B0503020204020204" pitchFamily="34" charset="-122"/>
                <a:ea typeface="微软雅黑" panose="020B0503020204020204" pitchFamily="34" charset="-122"/>
              </a:rPr>
              <a:t>1. </a:t>
            </a:r>
            <a:r>
              <a:rPr lang="en-US" altLang="zh-CN" sz="800" dirty="0" smtClean="0">
                <a:latin typeface="微软雅黑" panose="020B0503020204020204" pitchFamily="34" charset="-122"/>
                <a:ea typeface="微软雅黑" panose="020B0503020204020204" pitchFamily="34" charset="-122"/>
              </a:rPr>
              <a:t>4000</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营销驻外人员的考勤统计情况，上下班考勤真实性不够，考勤信息汇总效率低，易</a:t>
            </a:r>
            <a:r>
              <a:rPr lang="zh-CN" altLang="en-US" sz="800" dirty="0" smtClean="0">
                <a:latin typeface="微软雅黑" panose="020B0503020204020204" pitchFamily="34" charset="-122"/>
                <a:ea typeface="微软雅黑" panose="020B0503020204020204" pitchFamily="34" charset="-122"/>
              </a:rPr>
              <a:t>出错；</a:t>
            </a:r>
            <a:endParaRPr lang="zh-CN" altLang="en-US" sz="800" dirty="0">
              <a:latin typeface="微软雅黑" panose="020B0503020204020204" pitchFamily="34" charset="-122"/>
              <a:ea typeface="微软雅黑" panose="020B0503020204020204" pitchFamily="34" charset="-122"/>
            </a:endParaRPr>
          </a:p>
          <a:p>
            <a:pPr algn="just">
              <a:lnSpc>
                <a:spcPct val="140000"/>
              </a:lnSpc>
            </a:pPr>
            <a:r>
              <a:rPr lang="en-US" altLang="zh-CN" sz="900" b="1" dirty="0" smtClean="0">
                <a:latin typeface="微软雅黑" panose="020B0503020204020204" pitchFamily="34" charset="-122"/>
                <a:ea typeface="微软雅黑" panose="020B0503020204020204" pitchFamily="34" charset="-122"/>
              </a:rPr>
              <a:t>2. </a:t>
            </a:r>
            <a:r>
              <a:rPr lang="en-US" altLang="zh-CN" sz="800" dirty="0" smtClean="0">
                <a:latin typeface="微软雅黑" panose="020B0503020204020204" pitchFamily="34" charset="-122"/>
                <a:ea typeface="微软雅黑" panose="020B0503020204020204" pitchFamily="34" charset="-122"/>
              </a:rPr>
              <a:t>100</a:t>
            </a:r>
            <a:r>
              <a:rPr lang="zh-CN" altLang="en-US" sz="800" dirty="0">
                <a:latin typeface="微软雅黑" panose="020B0503020204020204" pitchFamily="34" charset="-122"/>
                <a:ea typeface="微软雅黑" panose="020B0503020204020204" pitchFamily="34" charset="-122"/>
              </a:rPr>
              <a:t>万</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终端门店的拜访执行情况，终端客户信息完整性不够，不准确；终端拜访执行时间、过程和结果，易造假，拜访执行效率</a:t>
            </a:r>
            <a:r>
              <a:rPr lang="zh-CN" altLang="en-US" sz="800" dirty="0" smtClean="0">
                <a:latin typeface="微软雅黑" panose="020B0503020204020204" pitchFamily="34" charset="-122"/>
                <a:ea typeface="微软雅黑" panose="020B0503020204020204" pitchFamily="34" charset="-122"/>
              </a:rPr>
              <a:t>低；</a:t>
            </a:r>
            <a:endParaRPr lang="zh-CN" altLang="en-US" sz="800" dirty="0">
              <a:latin typeface="微软雅黑" panose="020B0503020204020204" pitchFamily="34" charset="-122"/>
              <a:ea typeface="微软雅黑" panose="020B0503020204020204" pitchFamily="34" charset="-122"/>
            </a:endParaRPr>
          </a:p>
          <a:p>
            <a:pPr algn="just">
              <a:lnSpc>
                <a:spcPct val="140000"/>
              </a:lnSpc>
            </a:pPr>
            <a:r>
              <a:rPr lang="en-US" altLang="zh-CN" sz="900" b="1" dirty="0" smtClean="0">
                <a:latin typeface="微软雅黑" panose="020B0503020204020204" pitchFamily="34" charset="-122"/>
                <a:ea typeface="微软雅黑" panose="020B0503020204020204" pitchFamily="34" charset="-122"/>
              </a:rPr>
              <a:t>3. </a:t>
            </a:r>
            <a:r>
              <a:rPr lang="zh-CN" altLang="en-US" sz="800" dirty="0" smtClean="0">
                <a:latin typeface="微软雅黑" panose="020B0503020204020204" pitchFamily="34" charset="-122"/>
                <a:ea typeface="微软雅黑" panose="020B0503020204020204" pitchFamily="34" charset="-122"/>
              </a:rPr>
              <a:t>上亿</a:t>
            </a:r>
            <a:r>
              <a:rPr lang="zh-CN" altLang="en-US" sz="800" dirty="0">
                <a:latin typeface="微软雅黑" panose="020B0503020204020204" pitchFamily="34" charset="-122"/>
                <a:ea typeface="微软雅黑" panose="020B0503020204020204" pitchFamily="34" charset="-122"/>
              </a:rPr>
              <a:t>元陈列费用的投放执行</a:t>
            </a:r>
            <a:r>
              <a:rPr lang="zh-CN" altLang="en-US" sz="800" dirty="0" smtClean="0">
                <a:latin typeface="微软雅黑" panose="020B0503020204020204" pitchFamily="34" charset="-122"/>
                <a:ea typeface="微软雅黑" panose="020B0503020204020204" pitchFamily="34" charset="-122"/>
              </a:rPr>
              <a:t>情况、上万</a:t>
            </a:r>
            <a:r>
              <a:rPr lang="zh-CN" altLang="en-US" sz="800" dirty="0">
                <a:latin typeface="微软雅黑" panose="020B0503020204020204" pitchFamily="34" charset="-122"/>
                <a:ea typeface="微软雅黑" panose="020B0503020204020204" pitchFamily="34" charset="-122"/>
              </a:rPr>
              <a:t>的冰柜资产的投放使用与陈列执行情况不透明，费用申请、投放明细</a:t>
            </a:r>
            <a:r>
              <a:rPr lang="zh-CN" altLang="en-US" sz="800" dirty="0" smtClean="0">
                <a:latin typeface="微软雅黑" panose="020B0503020204020204" pitchFamily="34" charset="-122"/>
                <a:ea typeface="微软雅黑" panose="020B0503020204020204" pitchFamily="34" charset="-122"/>
              </a:rPr>
              <a:t>提交</a:t>
            </a:r>
            <a:r>
              <a:rPr lang="en-US" altLang="zh-CN" sz="800" dirty="0" smtClean="0">
                <a:latin typeface="微软雅黑" panose="020B0503020204020204" pitchFamily="34" charset="-122"/>
                <a:ea typeface="微软雅黑" panose="020B0503020204020204" pitchFamily="34" charset="-122"/>
              </a:rPr>
              <a:t>/</a:t>
            </a:r>
            <a:r>
              <a:rPr lang="zh-CN" altLang="en-US" sz="800" dirty="0" smtClean="0">
                <a:latin typeface="微软雅黑" panose="020B0503020204020204" pitchFamily="34" charset="-122"/>
                <a:ea typeface="微软雅黑" panose="020B0503020204020204" pitchFamily="34" charset="-122"/>
              </a:rPr>
              <a:t>更改</a:t>
            </a:r>
            <a:r>
              <a:rPr lang="en-US" altLang="zh-CN" sz="800" dirty="0" smtClean="0">
                <a:latin typeface="微软雅黑" panose="020B0503020204020204" pitchFamily="34" charset="-122"/>
                <a:ea typeface="微软雅黑" panose="020B0503020204020204" pitchFamily="34" charset="-122"/>
              </a:rPr>
              <a:t>/</a:t>
            </a:r>
            <a:r>
              <a:rPr lang="zh-CN" altLang="en-US" sz="800" dirty="0" smtClean="0">
                <a:latin typeface="微软雅黑" panose="020B0503020204020204" pitchFamily="34" charset="-122"/>
                <a:ea typeface="微软雅黑" panose="020B0503020204020204" pitchFamily="34" charset="-122"/>
              </a:rPr>
              <a:t>变动等采用</a:t>
            </a:r>
            <a:r>
              <a:rPr lang="zh-CN" altLang="en-US" sz="800" dirty="0">
                <a:latin typeface="微软雅黑" panose="020B0503020204020204" pitchFamily="34" charset="-122"/>
                <a:ea typeface="微软雅黑" panose="020B0503020204020204" pitchFamily="34" charset="-122"/>
              </a:rPr>
              <a:t>纸质版流程，效率</a:t>
            </a:r>
            <a:r>
              <a:rPr lang="zh-CN" altLang="en-US" sz="800" dirty="0" smtClean="0">
                <a:latin typeface="微软雅黑" panose="020B0503020204020204" pitchFamily="34" charset="-122"/>
                <a:ea typeface="微软雅黑" panose="020B0503020204020204" pitchFamily="34" charset="-122"/>
              </a:rPr>
              <a:t>低</a:t>
            </a:r>
            <a:r>
              <a:rPr lang="zh-CN" altLang="en-US" sz="800" dirty="0">
                <a:latin typeface="微软雅黑" panose="020B0503020204020204" pitchFamily="34" charset="-122"/>
                <a:ea typeface="微软雅黑" panose="020B0503020204020204" pitchFamily="34" charset="-122"/>
              </a:rPr>
              <a:t>且</a:t>
            </a:r>
            <a:r>
              <a:rPr lang="zh-CN" altLang="en-US" sz="800" dirty="0" smtClean="0">
                <a:latin typeface="微软雅黑" panose="020B0503020204020204" pitchFamily="34" charset="-122"/>
                <a:ea typeface="微软雅黑" panose="020B0503020204020204" pitchFamily="34" charset="-122"/>
              </a:rPr>
              <a:t>周期长。</a:t>
            </a:r>
            <a:endParaRPr lang="zh-CN" altLang="en-US" sz="800" dirty="0">
              <a:latin typeface="微软雅黑" panose="020B0503020204020204" pitchFamily="34" charset="-122"/>
              <a:ea typeface="微软雅黑" panose="020B0503020204020204" pitchFamily="34" charset="-122"/>
            </a:endParaRPr>
          </a:p>
        </p:txBody>
      </p:sp>
      <p:sp>
        <p:nvSpPr>
          <p:cNvPr id="5" name="矩形 4"/>
          <p:cNvSpPr/>
          <p:nvPr/>
        </p:nvSpPr>
        <p:spPr>
          <a:xfrm>
            <a:off x="330200" y="806451"/>
            <a:ext cx="8496000" cy="972000"/>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2502" y="889997"/>
            <a:ext cx="8171437" cy="80490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smtClean="0">
                <a:latin typeface="微软雅黑" panose="020B0503020204020204" pitchFamily="34" charset="-122"/>
                <a:ea typeface="微软雅黑" panose="020B0503020204020204" pitchFamily="34" charset="-122"/>
              </a:rPr>
              <a:t>      深圳市</a:t>
            </a:r>
            <a:r>
              <a:rPr lang="zh-CN" altLang="en-US" sz="1000" dirty="0">
                <a:latin typeface="微软雅黑" panose="020B0503020204020204" pitchFamily="34" charset="-122"/>
                <a:ea typeface="微软雅黑" panose="020B0503020204020204" pitchFamily="34" charset="-122"/>
              </a:rPr>
              <a:t>东鹏饮料实业</a:t>
            </a:r>
            <a:r>
              <a:rPr lang="zh-CN" altLang="en-US" sz="1000" dirty="0" smtClean="0">
                <a:latin typeface="微软雅黑" panose="020B0503020204020204" pitchFamily="34" charset="-122"/>
                <a:ea typeface="微软雅黑" panose="020B0503020204020204" pitchFamily="34" charset="-122"/>
              </a:rPr>
              <a:t>有限公司始创</a:t>
            </a:r>
            <a:r>
              <a:rPr lang="zh-CN" altLang="en-US" sz="1000" dirty="0">
                <a:latin typeface="微软雅黑" panose="020B0503020204020204" pitchFamily="34" charset="-122"/>
                <a:ea typeface="微软雅黑" panose="020B0503020204020204" pitchFamily="34" charset="-122"/>
              </a:rPr>
              <a:t>于</a:t>
            </a:r>
            <a:r>
              <a:rPr lang="en-US" altLang="zh-CN" sz="1000" dirty="0">
                <a:latin typeface="微软雅黑" panose="020B0503020204020204" pitchFamily="34" charset="-122"/>
                <a:ea typeface="微软雅黑" panose="020B0503020204020204" pitchFamily="34" charset="-122"/>
              </a:rPr>
              <a:t>1987</a:t>
            </a:r>
            <a:r>
              <a:rPr lang="zh-CN" altLang="en-US" sz="1000" dirty="0">
                <a:latin typeface="微软雅黑" panose="020B0503020204020204" pitchFamily="34" charset="-122"/>
                <a:ea typeface="微软雅黑" panose="020B0503020204020204" pitchFamily="34" charset="-122"/>
              </a:rPr>
              <a:t>年，</a:t>
            </a:r>
            <a:r>
              <a:rPr lang="zh-CN" altLang="en-US" sz="1000" dirty="0" smtClean="0">
                <a:latin typeface="微软雅黑" panose="020B0503020204020204" pitchFamily="34" charset="-122"/>
                <a:ea typeface="微软雅黑" panose="020B0503020204020204" pitchFamily="34" charset="-122"/>
              </a:rPr>
              <a:t>是全国知名的功能性</a:t>
            </a:r>
            <a:r>
              <a:rPr lang="zh-CN" altLang="en-US" sz="1000" dirty="0">
                <a:latin typeface="微软雅黑" panose="020B0503020204020204" pitchFamily="34" charset="-122"/>
                <a:ea typeface="微软雅黑" panose="020B0503020204020204" pitchFamily="34" charset="-122"/>
              </a:rPr>
              <a:t>饮料</a:t>
            </a:r>
            <a:r>
              <a:rPr lang="zh-CN" altLang="en-US" sz="1000" dirty="0" smtClean="0">
                <a:latin typeface="微软雅黑" panose="020B0503020204020204" pitchFamily="34" charset="-122"/>
                <a:ea typeface="微软雅黑" panose="020B0503020204020204" pitchFamily="34" charset="-122"/>
              </a:rPr>
              <a:t>品牌。</a:t>
            </a:r>
            <a:r>
              <a:rPr lang="zh-CN" altLang="en-US" sz="1000" dirty="0">
                <a:latin typeface="微软雅黑" panose="020B0503020204020204" pitchFamily="34" charset="-122"/>
                <a:ea typeface="微软雅黑" panose="020B0503020204020204" pitchFamily="34" charset="-122"/>
              </a:rPr>
              <a:t>东鹏在全国拥有</a:t>
            </a:r>
            <a:r>
              <a:rPr lang="en-US" altLang="zh-CN" sz="1000" dirty="0">
                <a:latin typeface="微软雅黑" panose="020B0503020204020204" pitchFamily="34" charset="-122"/>
                <a:ea typeface="微软雅黑" panose="020B0503020204020204" pitchFamily="34" charset="-122"/>
              </a:rPr>
              <a:t>210</a:t>
            </a:r>
            <a:r>
              <a:rPr lang="zh-CN" altLang="en-US" sz="1000" dirty="0">
                <a:latin typeface="微软雅黑" panose="020B0503020204020204" pitchFamily="34" charset="-122"/>
                <a:ea typeface="微软雅黑" panose="020B0503020204020204" pitchFamily="34" charset="-122"/>
              </a:rPr>
              <a:t>多家分支机构，</a:t>
            </a:r>
            <a:r>
              <a:rPr lang="en-US" altLang="zh-CN" sz="1000" dirty="0">
                <a:latin typeface="微软雅黑" panose="020B0503020204020204" pitchFamily="34" charset="-122"/>
                <a:ea typeface="微软雅黑" panose="020B0503020204020204" pitchFamily="34" charset="-122"/>
              </a:rPr>
              <a:t>4000</a:t>
            </a:r>
            <a:r>
              <a:rPr lang="zh-CN" altLang="en-US" sz="1000" dirty="0">
                <a:latin typeface="微软雅黑" panose="020B0503020204020204" pitchFamily="34" charset="-122"/>
                <a:ea typeface="微软雅黑" panose="020B0503020204020204" pitchFamily="34" charset="-122"/>
              </a:rPr>
              <a:t>多名业务人员，年销售业绩近</a:t>
            </a:r>
            <a:r>
              <a:rPr lang="en-US" altLang="zh-CN" sz="1000" dirty="0">
                <a:latin typeface="微软雅黑" panose="020B0503020204020204" pitchFamily="34" charset="-122"/>
                <a:ea typeface="微软雅黑" panose="020B0503020204020204" pitchFamily="34" charset="-122"/>
              </a:rPr>
              <a:t>20</a:t>
            </a:r>
            <a:r>
              <a:rPr lang="zh-CN" altLang="en-US" sz="1000" dirty="0">
                <a:latin typeface="微软雅黑" panose="020B0503020204020204" pitchFamily="34" charset="-122"/>
                <a:ea typeface="微软雅黑" panose="020B0503020204020204" pitchFamily="34" charset="-122"/>
              </a:rPr>
              <a:t>亿。东鹏以深度分销模式为主要渠道营销模式，在全国</a:t>
            </a:r>
            <a:r>
              <a:rPr lang="zh-CN" altLang="en-US" sz="1000" dirty="0" smtClean="0">
                <a:latin typeface="微软雅黑" panose="020B0503020204020204" pitchFamily="34" charset="-122"/>
                <a:ea typeface="微软雅黑" panose="020B0503020204020204" pitchFamily="34" charset="-122"/>
              </a:rPr>
              <a:t>拥有</a:t>
            </a:r>
            <a:r>
              <a:rPr lang="en-US" altLang="zh-CN" sz="1000" dirty="0" smtClean="0">
                <a:latin typeface="微软雅黑" panose="020B0503020204020204" pitchFamily="34" charset="-122"/>
                <a:ea typeface="微软雅黑" panose="020B0503020204020204" pitchFamily="34" charset="-122"/>
              </a:rPr>
              <a:t>600</a:t>
            </a:r>
            <a:r>
              <a:rPr lang="zh-CN" altLang="en-US" sz="1000" dirty="0" smtClean="0">
                <a:latin typeface="微软雅黑" panose="020B0503020204020204" pitchFamily="34" charset="-122"/>
                <a:ea typeface="微软雅黑" panose="020B0503020204020204" pitchFamily="34" charset="-122"/>
              </a:rPr>
              <a:t>余家</a:t>
            </a:r>
            <a:r>
              <a:rPr lang="zh-CN" altLang="en-US" sz="1000" dirty="0">
                <a:latin typeface="微软雅黑" panose="020B0503020204020204" pitchFamily="34" charset="-122"/>
                <a:ea typeface="微软雅黑" panose="020B0503020204020204" pitchFamily="34" charset="-122"/>
              </a:rPr>
              <a:t>经销商</a:t>
            </a: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400</a:t>
            </a:r>
            <a:r>
              <a:rPr lang="zh-CN" altLang="en-US" sz="1000" dirty="0" smtClean="0">
                <a:latin typeface="微软雅黑" panose="020B0503020204020204" pitchFamily="34" charset="-122"/>
                <a:ea typeface="微软雅黑" panose="020B0503020204020204" pitchFamily="34" charset="-122"/>
              </a:rPr>
              <a:t>余家</a:t>
            </a:r>
            <a:r>
              <a:rPr lang="zh-CN" altLang="en-US" sz="1000" dirty="0">
                <a:latin typeface="微软雅黑" panose="020B0503020204020204" pitchFamily="34" charset="-122"/>
                <a:ea typeface="微软雅黑" panose="020B0503020204020204" pitchFamily="34" charset="-122"/>
              </a:rPr>
              <a:t>二级分销商</a:t>
            </a:r>
            <a:r>
              <a:rPr lang="zh-CN" altLang="en-US" sz="1000" dirty="0" smtClean="0">
                <a:latin typeface="微软雅黑" panose="020B0503020204020204" pitchFamily="34" charset="-122"/>
                <a:ea typeface="微软雅黑" panose="020B0503020204020204" pitchFamily="34" charset="-122"/>
              </a:rPr>
              <a:t>，上千家</a:t>
            </a:r>
            <a:r>
              <a:rPr lang="zh-CN" altLang="en-US" sz="1000" dirty="0">
                <a:latin typeface="微软雅黑" panose="020B0503020204020204" pitchFamily="34" charset="-122"/>
                <a:ea typeface="微软雅黑" panose="020B0503020204020204" pitchFamily="34" charset="-122"/>
              </a:rPr>
              <a:t>三级批发商，覆盖全国</a:t>
            </a:r>
            <a:r>
              <a:rPr lang="en-US" altLang="zh-CN" sz="1000" dirty="0">
                <a:latin typeface="微软雅黑" panose="020B0503020204020204" pitchFamily="34" charset="-122"/>
                <a:ea typeface="微软雅黑" panose="020B0503020204020204" pitchFamily="34" charset="-122"/>
              </a:rPr>
              <a:t>9</a:t>
            </a:r>
            <a:r>
              <a:rPr lang="zh-CN" altLang="en-US" sz="1000" dirty="0">
                <a:latin typeface="微软雅黑" panose="020B0503020204020204" pitchFamily="34" charset="-122"/>
                <a:ea typeface="微软雅黑" panose="020B0503020204020204" pitchFamily="34" charset="-122"/>
              </a:rPr>
              <a:t>大营销区域</a:t>
            </a:r>
            <a:r>
              <a:rPr lang="en-US" altLang="zh-CN" sz="1000" dirty="0">
                <a:latin typeface="微软雅黑" panose="020B0503020204020204" pitchFamily="34" charset="-122"/>
                <a:ea typeface="微软雅黑" panose="020B0503020204020204" pitchFamily="34" charset="-122"/>
              </a:rPr>
              <a:t>80</a:t>
            </a:r>
            <a:r>
              <a:rPr lang="zh-CN" altLang="en-US" sz="1000" dirty="0">
                <a:latin typeface="微软雅黑" panose="020B0503020204020204" pitchFamily="34" charset="-122"/>
                <a:ea typeface="微软雅黑" panose="020B0503020204020204" pitchFamily="34" charset="-122"/>
              </a:rPr>
              <a:t>多万家传统通路</a:t>
            </a:r>
            <a:r>
              <a:rPr lang="zh-CN" altLang="en-US" sz="1000" dirty="0" smtClean="0">
                <a:latin typeface="微软雅黑" panose="020B0503020204020204" pitchFamily="34" charset="-122"/>
                <a:ea typeface="微软雅黑" panose="020B0503020204020204" pitchFamily="34" charset="-122"/>
              </a:rPr>
              <a:t>终端。</a:t>
            </a:r>
            <a:endParaRPr lang="zh-CN" altLang="en-US" sz="10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最佳实践案例（东</a:t>
            </a:r>
            <a:r>
              <a:rPr kumimoji="1" lang="zh-CN" altLang="en-US" sz="1800" b="1" dirty="0">
                <a:latin typeface="微软雅黑"/>
                <a:ea typeface="微软雅黑"/>
                <a:cs typeface="微软雅黑"/>
              </a:rPr>
              <a:t>鹏饮料实业有限公司）</a:t>
            </a:r>
          </a:p>
        </p:txBody>
      </p:sp>
      <p:sp>
        <p:nvSpPr>
          <p:cNvPr id="8" name="矩形 7"/>
          <p:cNvSpPr/>
          <p:nvPr/>
        </p:nvSpPr>
        <p:spPr>
          <a:xfrm>
            <a:off x="330200" y="1913807"/>
            <a:ext cx="458470" cy="2997915"/>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300" b="1" spc="300" dirty="0" smtClean="0">
                <a:latin typeface="微软雅黑" panose="020B0503020204020204" pitchFamily="34" charset="-122"/>
                <a:ea typeface="微软雅黑" panose="020B0503020204020204" pitchFamily="34" charset="-122"/>
              </a:rPr>
              <a:t>案例分析</a:t>
            </a:r>
            <a:endParaRPr lang="zh-CN" altLang="en-US" sz="1300" b="1" spc="300" dirty="0">
              <a:latin typeface="微软雅黑" panose="020B0503020204020204" pitchFamily="34" charset="-122"/>
              <a:ea typeface="微软雅黑" panose="020B0503020204020204" pitchFamily="34" charset="-122"/>
            </a:endParaRPr>
          </a:p>
        </p:txBody>
      </p:sp>
      <p:sp>
        <p:nvSpPr>
          <p:cNvPr id="9" name="矩形 8"/>
          <p:cNvSpPr/>
          <p:nvPr/>
        </p:nvSpPr>
        <p:spPr>
          <a:xfrm>
            <a:off x="890906" y="1913807"/>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0906" y="3489722"/>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02970" y="1914599"/>
            <a:ext cx="1440180" cy="276999"/>
          </a:xfrm>
          <a:prstGeom prst="rect">
            <a:avLst/>
          </a:prstGeom>
          <a:noFill/>
        </p:spPr>
        <p:txBody>
          <a:bodyPr wrap="square" rtlCol="0" anchor="ctr">
            <a:noAutofit/>
          </a:bodyPr>
          <a:lstStyle/>
          <a:p>
            <a:r>
              <a:rPr lang="zh-CN" altLang="en-US" sz="1200" b="1" dirty="0" smtClean="0">
                <a:solidFill>
                  <a:srgbClr val="D13E3E"/>
                </a:solidFill>
                <a:latin typeface="微软雅黑" panose="020B0503020204020204" pitchFamily="34" charset="-122"/>
                <a:ea typeface="微软雅黑" panose="020B0503020204020204" pitchFamily="34" charset="-122"/>
              </a:rPr>
              <a:t>客</a:t>
            </a:r>
            <a:r>
              <a:rPr lang="zh-CN" altLang="en-US" sz="1200" b="1" dirty="0">
                <a:solidFill>
                  <a:srgbClr val="D13E3E"/>
                </a:solidFill>
                <a:latin typeface="微软雅黑" panose="020B0503020204020204" pitchFamily="34" charset="-122"/>
                <a:ea typeface="微软雅黑" panose="020B0503020204020204" pitchFamily="34" charset="-122"/>
              </a:rPr>
              <a:t>户</a:t>
            </a:r>
            <a:r>
              <a:rPr lang="zh-CN" altLang="en-US" sz="1200" b="1" dirty="0" smtClean="0">
                <a:solidFill>
                  <a:srgbClr val="D13E3E"/>
                </a:solidFill>
                <a:latin typeface="微软雅黑" panose="020B0503020204020204" pitchFamily="34" charset="-122"/>
                <a:ea typeface="微软雅黑" panose="020B0503020204020204" pitchFamily="34" charset="-122"/>
              </a:rPr>
              <a:t>需求痛点</a:t>
            </a:r>
          </a:p>
        </p:txBody>
      </p:sp>
      <p:sp>
        <p:nvSpPr>
          <p:cNvPr id="13" name="文本框 12"/>
          <p:cNvSpPr txBox="1"/>
          <p:nvPr/>
        </p:nvSpPr>
        <p:spPr>
          <a:xfrm>
            <a:off x="902970" y="3502660"/>
            <a:ext cx="1440180" cy="276999"/>
          </a:xfrm>
          <a:prstGeom prst="rect">
            <a:avLst/>
          </a:prstGeom>
          <a:noFill/>
        </p:spPr>
        <p:txBody>
          <a:bodyPr wrap="square" rtlCol="0" anchor="ctr">
            <a:noAutofit/>
          </a:bodyPr>
          <a:lstStyle/>
          <a:p>
            <a:r>
              <a:rPr lang="zh-CN" altLang="en-US" sz="1200" b="1" dirty="0" smtClean="0">
                <a:solidFill>
                  <a:srgbClr val="D13E3E"/>
                </a:solidFill>
                <a:latin typeface="微软雅黑" panose="020B0503020204020204" pitchFamily="34" charset="-122"/>
                <a:ea typeface="微软雅黑" panose="020B0503020204020204" pitchFamily="34" charset="-122"/>
              </a:rPr>
              <a:t>使用后的效果</a:t>
            </a:r>
          </a:p>
        </p:txBody>
      </p:sp>
      <p:sp>
        <p:nvSpPr>
          <p:cNvPr id="15" name="文本框 14"/>
          <p:cNvSpPr txBox="1"/>
          <p:nvPr/>
        </p:nvSpPr>
        <p:spPr>
          <a:xfrm>
            <a:off x="5138986" y="1914599"/>
            <a:ext cx="1791589"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应用实践的流程</a:t>
            </a:r>
            <a:r>
              <a:rPr lang="zh-CN" altLang="en-US" sz="1200" b="1" dirty="0" smtClean="0">
                <a:solidFill>
                  <a:srgbClr val="D13E3E"/>
                </a:solidFill>
                <a:latin typeface="微软雅黑" panose="020B0503020204020204" pitchFamily="34" charset="-122"/>
                <a:ea typeface="微软雅黑" panose="020B0503020204020204" pitchFamily="34" charset="-122"/>
              </a:rPr>
              <a:t>示意图</a:t>
            </a:r>
            <a:endParaRPr lang="zh-CN" altLang="en-US" sz="1200" b="1" dirty="0">
              <a:solidFill>
                <a:srgbClr val="D13E3E"/>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9" name="矩形 18"/>
          <p:cNvSpPr/>
          <p:nvPr/>
        </p:nvSpPr>
        <p:spPr>
          <a:xfrm>
            <a:off x="902970" y="3853977"/>
            <a:ext cx="4069080" cy="900246"/>
          </a:xfrm>
          <a:prstGeom prst="rect">
            <a:avLst/>
          </a:prstGeom>
        </p:spPr>
        <p:txBody>
          <a:bodyPr wrap="square">
            <a:spAutoFit/>
          </a:bodyPr>
          <a:lstStyle/>
          <a:p>
            <a:pPr algn="just">
              <a:lnSpc>
                <a:spcPct val="150000"/>
              </a:lnSpc>
            </a:pPr>
            <a:r>
              <a:rPr lang="en-US" altLang="zh-CN" sz="900" b="1" dirty="0" smtClean="0">
                <a:latin typeface="微软雅黑" panose="020B0503020204020204" pitchFamily="34" charset="-122"/>
                <a:ea typeface="微软雅黑" panose="020B0503020204020204" pitchFamily="34" charset="-122"/>
              </a:rPr>
              <a:t>1. </a:t>
            </a:r>
            <a:r>
              <a:rPr lang="zh-CN" altLang="en-US" sz="800" dirty="0" smtClean="0">
                <a:latin typeface="微软雅黑" panose="020B0503020204020204" pitchFamily="34" charset="-122"/>
                <a:ea typeface="微软雅黑" panose="020B0503020204020204" pitchFamily="34" charset="-122"/>
              </a:rPr>
              <a:t>覆盖</a:t>
            </a:r>
            <a:r>
              <a:rPr lang="en-US" altLang="zh-CN" sz="800" dirty="0">
                <a:latin typeface="微软雅黑" panose="020B0503020204020204" pitchFamily="34" charset="-122"/>
                <a:ea typeface="微软雅黑" panose="020B0503020204020204" pitchFamily="34" charset="-122"/>
              </a:rPr>
              <a:t>24</a:t>
            </a:r>
            <a:r>
              <a:rPr lang="zh-CN" altLang="en-US" sz="800" dirty="0">
                <a:latin typeface="微软雅黑" panose="020B0503020204020204" pitchFamily="34" charset="-122"/>
                <a:ea typeface="微软雅黑" panose="020B0503020204020204" pitchFamily="34" charset="-122"/>
              </a:rPr>
              <a:t>个大区，</a:t>
            </a:r>
            <a:r>
              <a:rPr lang="en-US" altLang="zh-CN" sz="800" dirty="0">
                <a:latin typeface="微软雅黑" panose="020B0503020204020204" pitchFamily="34" charset="-122"/>
                <a:ea typeface="微软雅黑" panose="020B0503020204020204" pitchFamily="34" charset="-122"/>
              </a:rPr>
              <a:t>4000+</a:t>
            </a:r>
            <a:r>
              <a:rPr lang="zh-CN" altLang="en-US" sz="800" dirty="0">
                <a:latin typeface="微软雅黑" panose="020B0503020204020204" pitchFamily="34" charset="-122"/>
                <a:ea typeface="微软雅黑" panose="020B0503020204020204" pitchFamily="34" charset="-122"/>
              </a:rPr>
              <a:t>营销驻外人员，考勤数据汇总周期从</a:t>
            </a:r>
            <a:r>
              <a:rPr lang="en-US" altLang="zh-CN" sz="800" dirty="0">
                <a:latin typeface="微软雅黑" panose="020B0503020204020204" pitchFamily="34" charset="-122"/>
                <a:ea typeface="微软雅黑" panose="020B0503020204020204" pitchFamily="34" charset="-122"/>
              </a:rPr>
              <a:t>20</a:t>
            </a:r>
            <a:r>
              <a:rPr lang="zh-CN" altLang="en-US" sz="800" dirty="0">
                <a:latin typeface="微软雅黑" panose="020B0503020204020204" pitchFamily="34" charset="-122"/>
                <a:ea typeface="微软雅黑" panose="020B0503020204020204" pitchFamily="34" charset="-122"/>
              </a:rPr>
              <a:t>天缩短至</a:t>
            </a:r>
            <a:r>
              <a:rPr lang="en-US" altLang="zh-CN" sz="800" dirty="0">
                <a:latin typeface="微软雅黑" panose="020B0503020204020204" pitchFamily="34" charset="-122"/>
                <a:ea typeface="微软雅黑" panose="020B0503020204020204" pitchFamily="34" charset="-122"/>
              </a:rPr>
              <a:t>5</a:t>
            </a:r>
            <a:r>
              <a:rPr lang="zh-CN" altLang="en-US" sz="800" dirty="0" smtClean="0">
                <a:latin typeface="微软雅黑" panose="020B0503020204020204" pitchFamily="34" charset="-122"/>
                <a:ea typeface="微软雅黑" panose="020B0503020204020204" pitchFamily="34" charset="-122"/>
              </a:rPr>
              <a:t>天；</a:t>
            </a:r>
            <a:endParaRPr lang="zh-CN" altLang="en-US" sz="800" dirty="0">
              <a:latin typeface="微软雅黑" panose="020B0503020204020204" pitchFamily="34" charset="-122"/>
              <a:ea typeface="微软雅黑" panose="020B0503020204020204" pitchFamily="34" charset="-122"/>
            </a:endParaRPr>
          </a:p>
          <a:p>
            <a:pPr algn="just">
              <a:lnSpc>
                <a:spcPct val="150000"/>
              </a:lnSpc>
            </a:pPr>
            <a:r>
              <a:rPr lang="en-US" altLang="zh-CN" sz="900" b="1" dirty="0" smtClean="0">
                <a:latin typeface="微软雅黑" panose="020B0503020204020204" pitchFamily="34" charset="-122"/>
                <a:ea typeface="微软雅黑" panose="020B0503020204020204" pitchFamily="34" charset="-122"/>
              </a:rPr>
              <a:t>2. </a:t>
            </a:r>
            <a:r>
              <a:rPr lang="zh-CN" altLang="en-US" sz="800" dirty="0" smtClean="0">
                <a:latin typeface="微软雅黑" panose="020B0503020204020204" pitchFamily="34" charset="-122"/>
                <a:ea typeface="微软雅黑" panose="020B0503020204020204" pitchFamily="34" charset="-122"/>
              </a:rPr>
              <a:t>销售</a:t>
            </a:r>
            <a:r>
              <a:rPr lang="zh-CN" altLang="en-US" sz="800" dirty="0">
                <a:latin typeface="微软雅黑" panose="020B0503020204020204" pitchFamily="34" charset="-122"/>
                <a:ea typeface="微软雅黑" panose="020B0503020204020204" pitchFamily="34" charset="-122"/>
              </a:rPr>
              <a:t>人员的日平均拜访数比过去增加超过</a:t>
            </a:r>
            <a:r>
              <a:rPr lang="en-US" altLang="zh-CN" sz="800" dirty="0">
                <a:latin typeface="微软雅黑" panose="020B0503020204020204" pitchFamily="34" charset="-122"/>
                <a:ea typeface="微软雅黑" panose="020B0503020204020204" pitchFamily="34" charset="-122"/>
              </a:rPr>
              <a:t>10</a:t>
            </a:r>
            <a:r>
              <a:rPr lang="zh-CN" altLang="en-US" sz="800" dirty="0">
                <a:latin typeface="微软雅黑" panose="020B0503020204020204" pitchFamily="34" charset="-122"/>
                <a:ea typeface="微软雅黑" panose="020B0503020204020204" pitchFamily="34" charset="-122"/>
              </a:rPr>
              <a:t>家，单</a:t>
            </a:r>
            <a:r>
              <a:rPr lang="zh-CN" altLang="en-US" sz="800" dirty="0" smtClean="0">
                <a:latin typeface="微软雅黑" panose="020B0503020204020204" pitchFamily="34" charset="-122"/>
                <a:ea typeface="微软雅黑" panose="020B0503020204020204" pitchFamily="34" charset="-122"/>
              </a:rPr>
              <a:t>店停留时间降低</a:t>
            </a:r>
            <a:r>
              <a:rPr lang="en-US" altLang="zh-CN" sz="800" dirty="0" smtClean="0">
                <a:latin typeface="微软雅黑" panose="020B0503020204020204" pitchFamily="34" charset="-122"/>
                <a:ea typeface="微软雅黑" panose="020B0503020204020204" pitchFamily="34" charset="-122"/>
              </a:rPr>
              <a:t>30%</a:t>
            </a:r>
            <a:r>
              <a:rPr lang="zh-CN" altLang="en-US" sz="800" smtClean="0">
                <a:latin typeface="微软雅黑" panose="020B0503020204020204" pitchFamily="34" charset="-122"/>
                <a:ea typeface="微软雅黑" panose="020B0503020204020204" pitchFamily="34" charset="-122"/>
              </a:rPr>
              <a:t>以上；</a:t>
            </a:r>
            <a:endParaRPr lang="zh-CN" altLang="en-US" sz="800" dirty="0">
              <a:latin typeface="微软雅黑" panose="020B0503020204020204" pitchFamily="34" charset="-122"/>
              <a:ea typeface="微软雅黑" panose="020B0503020204020204" pitchFamily="34" charset="-122"/>
            </a:endParaRPr>
          </a:p>
          <a:p>
            <a:pPr algn="just">
              <a:lnSpc>
                <a:spcPct val="150000"/>
              </a:lnSpc>
            </a:pPr>
            <a:r>
              <a:rPr lang="en-US" altLang="zh-CN" sz="900" b="1" dirty="0" smtClean="0">
                <a:latin typeface="微软雅黑" panose="020B0503020204020204" pitchFamily="34" charset="-122"/>
                <a:ea typeface="微软雅黑" panose="020B0503020204020204" pitchFamily="34" charset="-122"/>
              </a:rPr>
              <a:t>3. </a:t>
            </a:r>
            <a:r>
              <a:rPr lang="zh-CN" altLang="en-US" sz="800" dirty="0" smtClean="0">
                <a:latin typeface="微软雅黑" panose="020B0503020204020204" pitchFamily="34" charset="-122"/>
                <a:ea typeface="微软雅黑" panose="020B0503020204020204" pitchFamily="34" charset="-122"/>
              </a:rPr>
              <a:t>有</a:t>
            </a:r>
            <a:r>
              <a:rPr lang="zh-CN" altLang="en-US" sz="800" dirty="0">
                <a:latin typeface="微软雅黑" panose="020B0503020204020204" pitchFamily="34" charset="-122"/>
                <a:ea typeface="微软雅黑" panose="020B0503020204020204" pitchFamily="34" charset="-122"/>
              </a:rPr>
              <a:t>冰柜投放的售点，月销量提升</a:t>
            </a:r>
            <a:r>
              <a:rPr lang="en-US" altLang="zh-CN" sz="800" dirty="0">
                <a:latin typeface="微软雅黑" panose="020B0503020204020204" pitchFamily="34" charset="-122"/>
                <a:ea typeface="微软雅黑" panose="020B0503020204020204" pitchFamily="34" charset="-122"/>
              </a:rPr>
              <a:t>20%</a:t>
            </a:r>
            <a:r>
              <a:rPr lang="zh-CN" altLang="en-US" sz="800" dirty="0">
                <a:latin typeface="微软雅黑" panose="020B0503020204020204" pitchFamily="34" charset="-122"/>
                <a:ea typeface="微软雅黑" panose="020B0503020204020204" pitchFamily="34" charset="-122"/>
              </a:rPr>
              <a:t>以上；陈列费用核销流程由原来的</a:t>
            </a:r>
            <a:r>
              <a:rPr lang="en-US" altLang="zh-CN" sz="800" dirty="0">
                <a:latin typeface="微软雅黑" panose="020B0503020204020204" pitchFamily="34" charset="-122"/>
                <a:ea typeface="微软雅黑" panose="020B0503020204020204" pitchFamily="34" charset="-122"/>
              </a:rPr>
              <a:t>3</a:t>
            </a:r>
            <a:r>
              <a:rPr lang="zh-CN" altLang="en-US" sz="800" dirty="0">
                <a:latin typeface="微软雅黑" panose="020B0503020204020204" pitchFamily="34" charset="-122"/>
                <a:ea typeface="微软雅黑" panose="020B0503020204020204" pitchFamily="34" charset="-122"/>
              </a:rPr>
              <a:t>个月减少到</a:t>
            </a: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个月内</a:t>
            </a:r>
            <a:r>
              <a:rPr lang="zh-CN" altLang="en-US" sz="800" dirty="0" smtClean="0">
                <a:latin typeface="微软雅黑" panose="020B0503020204020204" pitchFamily="34" charset="-122"/>
                <a:ea typeface="微软雅黑" panose="020B0503020204020204" pitchFamily="34" charset="-122"/>
              </a:rPr>
              <a:t>完成。</a:t>
            </a:r>
            <a:endParaRPr lang="zh-CN" altLang="en-US" sz="6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138986" y="2180771"/>
            <a:ext cx="3971963" cy="230832"/>
          </a:xfrm>
          <a:prstGeom prst="rect">
            <a:avLst/>
          </a:prstGeom>
          <a:noFill/>
        </p:spPr>
        <p:txBody>
          <a:bodyPr wrap="square" rtlCol="0" anchor="ctr">
            <a:spAutoFit/>
          </a:bodyPr>
          <a:lstStyle/>
          <a:p>
            <a:pPr marL="171450" indent="-171450">
              <a:buFont typeface="Wingdings" panose="05000000000000000000" pitchFamily="2" charset="2"/>
              <a:buChar char="n"/>
            </a:pPr>
            <a:r>
              <a:rPr lang="zh-CN" altLang="en-US" sz="900" dirty="0" smtClean="0">
                <a:latin typeface="微软雅黑" panose="020B0503020204020204" pitchFamily="34" charset="-122"/>
                <a:ea typeface="微软雅黑" panose="020B0503020204020204" pitchFamily="34" charset="-122"/>
              </a:rPr>
              <a:t>帮助东鹏建立自动化拜访流程体系，提升销售人员你执效力</a:t>
            </a:r>
          </a:p>
        </p:txBody>
      </p:sp>
      <p:sp>
        <p:nvSpPr>
          <p:cNvPr id="22" name="文本框 21"/>
          <p:cNvSpPr txBox="1"/>
          <p:nvPr/>
        </p:nvSpPr>
        <p:spPr>
          <a:xfrm>
            <a:off x="5138986" y="3226676"/>
            <a:ext cx="3971963" cy="230832"/>
          </a:xfrm>
          <a:prstGeom prst="rect">
            <a:avLst/>
          </a:prstGeom>
          <a:noFill/>
        </p:spPr>
        <p:txBody>
          <a:bodyPr wrap="square" rtlCol="0" anchor="ctr">
            <a:spAutoFit/>
          </a:bodyPr>
          <a:lstStyle/>
          <a:p>
            <a:pPr marL="171450" indent="-171450">
              <a:buFont typeface="Wingdings" panose="05000000000000000000" pitchFamily="2" charset="2"/>
              <a:buChar char="n"/>
            </a:pPr>
            <a:r>
              <a:rPr lang="zh-CN" altLang="en-US" sz="900" dirty="0" smtClean="0">
                <a:latin typeface="微软雅黑" panose="020B0503020204020204" pitchFamily="34" charset="-122"/>
                <a:ea typeface="微软雅黑" panose="020B0503020204020204" pitchFamily="34" charset="-122"/>
              </a:rPr>
              <a:t>帮助东鹏建立经销商管理体系，掌控经销商进销存、提升订单流转效率</a:t>
            </a:r>
          </a:p>
        </p:txBody>
      </p:sp>
      <p:sp>
        <p:nvSpPr>
          <p:cNvPr id="24" name="文本框 23"/>
          <p:cNvSpPr txBox="1"/>
          <p:nvPr/>
        </p:nvSpPr>
        <p:spPr>
          <a:xfrm>
            <a:off x="5138985" y="4065789"/>
            <a:ext cx="3971963" cy="230832"/>
          </a:xfrm>
          <a:prstGeom prst="rect">
            <a:avLst/>
          </a:prstGeom>
          <a:noFill/>
        </p:spPr>
        <p:txBody>
          <a:bodyPr wrap="square" rtlCol="0" anchor="ctr">
            <a:spAutoFit/>
          </a:bodyPr>
          <a:lstStyle/>
          <a:p>
            <a:pPr marL="171450" indent="-171450">
              <a:buFont typeface="Wingdings" panose="05000000000000000000" pitchFamily="2" charset="2"/>
              <a:buChar char="n"/>
            </a:pPr>
            <a:r>
              <a:rPr lang="zh-CN" altLang="en-US" sz="900" dirty="0" smtClean="0">
                <a:latin typeface="微软雅黑" panose="020B0503020204020204" pitchFamily="34" charset="-122"/>
                <a:ea typeface="微软雅黑" panose="020B0503020204020204" pitchFamily="34" charset="-122"/>
              </a:rPr>
              <a:t>帮助东鹏建立费用核销闭环体系，提高费用实投率和费比</a:t>
            </a:r>
          </a:p>
        </p:txBody>
      </p:sp>
      <p:grpSp>
        <p:nvGrpSpPr>
          <p:cNvPr id="14" name="组合 13"/>
          <p:cNvGrpSpPr/>
          <p:nvPr/>
        </p:nvGrpSpPr>
        <p:grpSpPr>
          <a:xfrm>
            <a:off x="5433060" y="4312389"/>
            <a:ext cx="3215639" cy="513716"/>
            <a:chOff x="5433060" y="4312389"/>
            <a:chExt cx="3215639" cy="513716"/>
          </a:xfrm>
        </p:grpSpPr>
        <p:sp>
          <p:nvSpPr>
            <p:cNvPr id="11" name="矩形 10"/>
            <p:cNvSpPr/>
            <p:nvPr/>
          </p:nvSpPr>
          <p:spPr>
            <a:xfrm>
              <a:off x="5433060" y="4410708"/>
              <a:ext cx="3215639" cy="317077"/>
            </a:xfrm>
            <a:prstGeom prst="rect">
              <a:avLst/>
            </a:prstGeom>
            <a:noFill/>
            <a:ln w="1905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642588" y="4470927"/>
              <a:ext cx="796583" cy="196639"/>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latin typeface="微软雅黑" panose="020B0503020204020204" pitchFamily="34" charset="-122"/>
                  <a:ea typeface="微软雅黑" panose="020B0503020204020204" pitchFamily="34" charset="-122"/>
                </a:rPr>
                <a:t>东鹏</a:t>
              </a:r>
            </a:p>
          </p:txBody>
        </p:sp>
        <p:sp>
          <p:nvSpPr>
            <p:cNvPr id="27" name="矩形 26"/>
            <p:cNvSpPr/>
            <p:nvPr/>
          </p:nvSpPr>
          <p:spPr>
            <a:xfrm>
              <a:off x="5624301" y="4312389"/>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a:latin typeface="微软雅黑" panose="020B0503020204020204" pitchFamily="34" charset="-122"/>
                  <a:ea typeface="微软雅黑" panose="020B0503020204020204" pitchFamily="34" charset="-122"/>
                </a:rPr>
                <a:t>费用投放</a:t>
              </a:r>
            </a:p>
          </p:txBody>
        </p:sp>
        <p:sp>
          <p:nvSpPr>
            <p:cNvPr id="28" name="矩形 27"/>
            <p:cNvSpPr/>
            <p:nvPr/>
          </p:nvSpPr>
          <p:spPr>
            <a:xfrm>
              <a:off x="7652043" y="4312389"/>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a:latin typeface="微软雅黑" panose="020B0503020204020204" pitchFamily="34" charset="-122"/>
                  <a:ea typeface="微软雅黑" panose="020B0503020204020204" pitchFamily="34" charset="-122"/>
                </a:rPr>
                <a:t>费用执行取证</a:t>
              </a:r>
            </a:p>
          </p:txBody>
        </p:sp>
        <p:sp>
          <p:nvSpPr>
            <p:cNvPr id="29" name="矩形 28"/>
            <p:cNvSpPr/>
            <p:nvPr/>
          </p:nvSpPr>
          <p:spPr>
            <a:xfrm>
              <a:off x="7652043" y="4629466"/>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smtClean="0">
                  <a:latin typeface="微软雅黑" panose="020B0503020204020204" pitchFamily="34" charset="-122"/>
                  <a:ea typeface="微软雅黑" panose="020B0503020204020204" pitchFamily="34" charset="-122"/>
                </a:rPr>
                <a:t>费用稽核</a:t>
              </a:r>
              <a:endParaRPr lang="zh-CN" altLang="en-US" sz="800" b="1" dirty="0">
                <a:latin typeface="微软雅黑" panose="020B0503020204020204" pitchFamily="34" charset="-122"/>
                <a:ea typeface="微软雅黑" panose="020B0503020204020204" pitchFamily="34" charset="-122"/>
              </a:endParaRPr>
            </a:p>
          </p:txBody>
        </p:sp>
        <p:sp>
          <p:nvSpPr>
            <p:cNvPr id="30" name="矩形 29"/>
            <p:cNvSpPr/>
            <p:nvPr/>
          </p:nvSpPr>
          <p:spPr>
            <a:xfrm>
              <a:off x="5624301" y="4629466"/>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a:latin typeface="微软雅黑" panose="020B0503020204020204" pitchFamily="34" charset="-122"/>
                  <a:ea typeface="微软雅黑" panose="020B0503020204020204" pitchFamily="34" charset="-122"/>
                </a:rPr>
                <a:t>费用核销分析</a:t>
              </a:r>
            </a:p>
          </p:txBody>
        </p:sp>
      </p:grpSp>
      <p:grpSp>
        <p:nvGrpSpPr>
          <p:cNvPr id="33" name="组合 32"/>
          <p:cNvGrpSpPr/>
          <p:nvPr/>
        </p:nvGrpSpPr>
        <p:grpSpPr>
          <a:xfrm>
            <a:off x="5423486" y="3466455"/>
            <a:ext cx="3215639" cy="513716"/>
            <a:chOff x="5433060" y="4312389"/>
            <a:chExt cx="3215639" cy="513716"/>
          </a:xfrm>
        </p:grpSpPr>
        <p:sp>
          <p:nvSpPr>
            <p:cNvPr id="40" name="矩形 39"/>
            <p:cNvSpPr/>
            <p:nvPr/>
          </p:nvSpPr>
          <p:spPr>
            <a:xfrm>
              <a:off x="5433060" y="4410708"/>
              <a:ext cx="3215639" cy="317077"/>
            </a:xfrm>
            <a:prstGeom prst="rect">
              <a:avLst/>
            </a:prstGeom>
            <a:noFill/>
            <a:ln w="1905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558947" y="4470927"/>
              <a:ext cx="963865" cy="196639"/>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latin typeface="微软雅黑" panose="020B0503020204020204" pitchFamily="34" charset="-122"/>
                  <a:ea typeface="微软雅黑" panose="020B0503020204020204" pitchFamily="34" charset="-122"/>
                </a:rPr>
                <a:t>东</a:t>
              </a:r>
              <a:r>
                <a:rPr lang="zh-CN" altLang="en-US" sz="1000" b="1" dirty="0" smtClean="0">
                  <a:latin typeface="微软雅黑" panose="020B0503020204020204" pitchFamily="34" charset="-122"/>
                  <a:ea typeface="微软雅黑" panose="020B0503020204020204" pitchFamily="34" charset="-122"/>
                </a:rPr>
                <a:t>鹏经销商</a:t>
              </a:r>
              <a:endParaRPr lang="zh-CN" altLang="en-US" sz="1000" b="1" dirty="0">
                <a:latin typeface="微软雅黑" panose="020B0503020204020204" pitchFamily="34" charset="-122"/>
                <a:ea typeface="微软雅黑" panose="020B0503020204020204" pitchFamily="34" charset="-122"/>
              </a:endParaRPr>
            </a:p>
          </p:txBody>
        </p:sp>
        <p:sp>
          <p:nvSpPr>
            <p:cNvPr id="42" name="矩形 41"/>
            <p:cNvSpPr/>
            <p:nvPr/>
          </p:nvSpPr>
          <p:spPr>
            <a:xfrm>
              <a:off x="5624301" y="4312389"/>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smtClean="0">
                  <a:latin typeface="微软雅黑" panose="020B0503020204020204" pitchFamily="34" charset="-122"/>
                  <a:ea typeface="微软雅黑" panose="020B0503020204020204" pitchFamily="34" charset="-122"/>
                </a:rPr>
                <a:t>采购订单</a:t>
              </a:r>
              <a:endParaRPr lang="zh-CN" altLang="en-US" sz="800" b="1" dirty="0">
                <a:latin typeface="微软雅黑" panose="020B0503020204020204" pitchFamily="34" charset="-122"/>
                <a:ea typeface="微软雅黑" panose="020B0503020204020204" pitchFamily="34" charset="-122"/>
              </a:endParaRPr>
            </a:p>
          </p:txBody>
        </p:sp>
        <p:sp>
          <p:nvSpPr>
            <p:cNvPr id="43" name="矩形 42"/>
            <p:cNvSpPr/>
            <p:nvPr/>
          </p:nvSpPr>
          <p:spPr>
            <a:xfrm>
              <a:off x="7652043" y="4312389"/>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smtClean="0">
                  <a:latin typeface="微软雅黑" panose="020B0503020204020204" pitchFamily="34" charset="-122"/>
                  <a:ea typeface="微软雅黑" panose="020B0503020204020204" pitchFamily="34" charset="-122"/>
                </a:rPr>
                <a:t>分销订单</a:t>
              </a:r>
              <a:endParaRPr lang="zh-CN" altLang="en-US" sz="800" b="1" dirty="0">
                <a:latin typeface="微软雅黑" panose="020B0503020204020204" pitchFamily="34" charset="-122"/>
                <a:ea typeface="微软雅黑" panose="020B0503020204020204" pitchFamily="34" charset="-122"/>
              </a:endParaRPr>
            </a:p>
          </p:txBody>
        </p:sp>
        <p:sp>
          <p:nvSpPr>
            <p:cNvPr id="44" name="矩形 43"/>
            <p:cNvSpPr/>
            <p:nvPr/>
          </p:nvSpPr>
          <p:spPr>
            <a:xfrm>
              <a:off x="7652043" y="4629466"/>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smtClean="0">
                  <a:latin typeface="微软雅黑" panose="020B0503020204020204" pitchFamily="34" charset="-122"/>
                  <a:ea typeface="微软雅黑" panose="020B0503020204020204" pitchFamily="34" charset="-122"/>
                </a:rPr>
                <a:t>库存盘点</a:t>
              </a:r>
              <a:endParaRPr lang="zh-CN" altLang="en-US" sz="800" b="1" dirty="0">
                <a:latin typeface="微软雅黑" panose="020B0503020204020204" pitchFamily="34" charset="-122"/>
                <a:ea typeface="微软雅黑" panose="020B0503020204020204" pitchFamily="34" charset="-122"/>
              </a:endParaRPr>
            </a:p>
          </p:txBody>
        </p:sp>
        <p:sp>
          <p:nvSpPr>
            <p:cNvPr id="45" name="矩形 44"/>
            <p:cNvSpPr/>
            <p:nvPr/>
          </p:nvSpPr>
          <p:spPr>
            <a:xfrm>
              <a:off x="5624301" y="4629466"/>
              <a:ext cx="796583"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b="1" dirty="0" smtClean="0">
                  <a:latin typeface="微软雅黑" panose="020B0503020204020204" pitchFamily="34" charset="-122"/>
                  <a:ea typeface="微软雅黑" panose="020B0503020204020204" pitchFamily="34" charset="-122"/>
                </a:rPr>
                <a:t>往来对账</a:t>
              </a:r>
              <a:endParaRPr lang="zh-CN" altLang="en-US" sz="800" b="1"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23486" y="2418044"/>
            <a:ext cx="3469689" cy="700835"/>
            <a:chOff x="5423486" y="2427569"/>
            <a:chExt cx="3469689" cy="700835"/>
          </a:xfrm>
        </p:grpSpPr>
        <p:sp>
          <p:nvSpPr>
            <p:cNvPr id="49" name="矩形 48"/>
            <p:cNvSpPr/>
            <p:nvPr/>
          </p:nvSpPr>
          <p:spPr>
            <a:xfrm>
              <a:off x="5423486" y="2524028"/>
              <a:ext cx="3215639" cy="510656"/>
            </a:xfrm>
            <a:prstGeom prst="rect">
              <a:avLst/>
            </a:prstGeom>
            <a:noFill/>
            <a:ln w="1905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6633014" y="2679667"/>
              <a:ext cx="796583" cy="196639"/>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latin typeface="微软雅黑" panose="020B0503020204020204" pitchFamily="34" charset="-122"/>
                  <a:ea typeface="微软雅黑" panose="020B0503020204020204" pitchFamily="34" charset="-122"/>
                </a:rPr>
                <a:t>销售代表</a:t>
              </a:r>
              <a:endParaRPr lang="zh-CN" altLang="en-US" sz="1000" b="1" dirty="0">
                <a:latin typeface="微软雅黑" panose="020B0503020204020204" pitchFamily="34" charset="-122"/>
                <a:ea typeface="微软雅黑" panose="020B0503020204020204" pitchFamily="34" charset="-122"/>
              </a:endParaRPr>
            </a:p>
          </p:txBody>
        </p:sp>
        <p:sp>
          <p:nvSpPr>
            <p:cNvPr id="51" name="矩形 50"/>
            <p:cNvSpPr/>
            <p:nvPr/>
          </p:nvSpPr>
          <p:spPr>
            <a:xfrm>
              <a:off x="5609557" y="2427569"/>
              <a:ext cx="598485"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店铺到达</a:t>
              </a:r>
              <a:endParaRPr lang="zh-CN" altLang="en-US" sz="700" b="1" dirty="0">
                <a:latin typeface="微软雅黑" panose="020B0503020204020204" pitchFamily="34" charset="-122"/>
                <a:ea typeface="微软雅黑" panose="020B0503020204020204" pitchFamily="34" charset="-122"/>
              </a:endParaRPr>
            </a:p>
          </p:txBody>
        </p:sp>
        <p:sp>
          <p:nvSpPr>
            <p:cNvPr id="56" name="矩形 55"/>
            <p:cNvSpPr/>
            <p:nvPr/>
          </p:nvSpPr>
          <p:spPr>
            <a:xfrm>
              <a:off x="6353227" y="2427569"/>
              <a:ext cx="598485"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门店信息</a:t>
              </a:r>
              <a:endParaRPr lang="zh-CN" altLang="en-US" sz="700" b="1" dirty="0">
                <a:latin typeface="微软雅黑" panose="020B0503020204020204" pitchFamily="34" charset="-122"/>
                <a:ea typeface="微软雅黑" panose="020B0503020204020204" pitchFamily="34" charset="-122"/>
              </a:endParaRPr>
            </a:p>
          </p:txBody>
        </p:sp>
        <p:sp>
          <p:nvSpPr>
            <p:cNvPr id="57" name="矩形 56"/>
            <p:cNvSpPr/>
            <p:nvPr/>
          </p:nvSpPr>
          <p:spPr>
            <a:xfrm>
              <a:off x="7096897" y="2427569"/>
              <a:ext cx="598485"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产品铺货</a:t>
              </a:r>
              <a:endParaRPr lang="zh-CN" altLang="en-US" sz="700" b="1" dirty="0">
                <a:latin typeface="微软雅黑" panose="020B0503020204020204" pitchFamily="34" charset="-122"/>
                <a:ea typeface="微软雅黑" panose="020B0503020204020204" pitchFamily="34" charset="-122"/>
              </a:endParaRPr>
            </a:p>
          </p:txBody>
        </p:sp>
        <p:sp>
          <p:nvSpPr>
            <p:cNvPr id="58" name="矩形 57"/>
            <p:cNvSpPr/>
            <p:nvPr/>
          </p:nvSpPr>
          <p:spPr>
            <a:xfrm>
              <a:off x="7840566" y="2427569"/>
              <a:ext cx="648000"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生动化检查</a:t>
              </a:r>
              <a:endParaRPr lang="zh-CN" altLang="en-US" sz="700" b="1" dirty="0">
                <a:latin typeface="微软雅黑" panose="020B0503020204020204" pitchFamily="34" charset="-122"/>
                <a:ea typeface="微软雅黑" panose="020B0503020204020204" pitchFamily="34" charset="-122"/>
              </a:endParaRPr>
            </a:p>
          </p:txBody>
        </p:sp>
        <p:sp>
          <p:nvSpPr>
            <p:cNvPr id="59" name="矩形 58"/>
            <p:cNvSpPr/>
            <p:nvPr/>
          </p:nvSpPr>
          <p:spPr>
            <a:xfrm>
              <a:off x="6353227" y="2931765"/>
              <a:ext cx="598485"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资产管理</a:t>
              </a:r>
              <a:endParaRPr lang="zh-CN" altLang="en-US" sz="700" b="1" dirty="0">
                <a:latin typeface="微软雅黑" panose="020B0503020204020204" pitchFamily="34" charset="-122"/>
                <a:ea typeface="微软雅黑" panose="020B0503020204020204" pitchFamily="34" charset="-122"/>
              </a:endParaRPr>
            </a:p>
          </p:txBody>
        </p:sp>
        <p:sp>
          <p:nvSpPr>
            <p:cNvPr id="60" name="矩形 59"/>
            <p:cNvSpPr/>
            <p:nvPr/>
          </p:nvSpPr>
          <p:spPr>
            <a:xfrm>
              <a:off x="7096897" y="2931765"/>
              <a:ext cx="598485"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精品管理</a:t>
              </a:r>
              <a:endParaRPr lang="zh-CN" altLang="en-US" sz="700" b="1" dirty="0">
                <a:latin typeface="微软雅黑" panose="020B0503020204020204" pitchFamily="34" charset="-122"/>
                <a:ea typeface="微软雅黑" panose="020B0503020204020204" pitchFamily="34" charset="-122"/>
              </a:endParaRPr>
            </a:p>
          </p:txBody>
        </p:sp>
        <p:sp>
          <p:nvSpPr>
            <p:cNvPr id="61" name="矩形 60"/>
            <p:cNvSpPr/>
            <p:nvPr/>
          </p:nvSpPr>
          <p:spPr>
            <a:xfrm>
              <a:off x="7840567" y="2931765"/>
              <a:ext cx="648000"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费用执行</a:t>
              </a:r>
              <a:endParaRPr lang="zh-CN" altLang="en-US" sz="700" b="1" dirty="0">
                <a:latin typeface="微软雅黑" panose="020B0503020204020204" pitchFamily="34" charset="-122"/>
                <a:ea typeface="微软雅黑" panose="020B0503020204020204" pitchFamily="34" charset="-122"/>
              </a:endParaRPr>
            </a:p>
          </p:txBody>
        </p:sp>
        <p:sp>
          <p:nvSpPr>
            <p:cNvPr id="62" name="矩形 61"/>
            <p:cNvSpPr/>
            <p:nvPr/>
          </p:nvSpPr>
          <p:spPr>
            <a:xfrm>
              <a:off x="8245175" y="2679667"/>
              <a:ext cx="648000"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 b="1" dirty="0">
                  <a:latin typeface="微软雅黑" panose="020B0503020204020204" pitchFamily="34" charset="-122"/>
                  <a:ea typeface="微软雅黑" panose="020B0503020204020204" pitchFamily="34" charset="-122"/>
                </a:rPr>
                <a:t>确认上</a:t>
              </a:r>
              <a:r>
                <a:rPr lang="zh-CN" altLang="en-US" sz="600" b="1" dirty="0" smtClean="0">
                  <a:latin typeface="微软雅黑" panose="020B0503020204020204" pitchFamily="34" charset="-122"/>
                  <a:ea typeface="微软雅黑" panose="020B0503020204020204" pitchFamily="34" charset="-122"/>
                </a:rPr>
                <a:t>期</a:t>
              </a:r>
              <a:endParaRPr lang="en-US" altLang="zh-CN" sz="600" b="1" dirty="0" smtClean="0">
                <a:latin typeface="微软雅黑" panose="020B0503020204020204" pitchFamily="34" charset="-122"/>
                <a:ea typeface="微软雅黑" panose="020B0503020204020204" pitchFamily="34" charset="-122"/>
              </a:endParaRPr>
            </a:p>
            <a:p>
              <a:pPr algn="ctr"/>
              <a:r>
                <a:rPr lang="zh-CN" altLang="en-US" sz="600" b="1" dirty="0" smtClean="0">
                  <a:latin typeface="微软雅黑" panose="020B0503020204020204" pitchFamily="34" charset="-122"/>
                  <a:ea typeface="微软雅黑" panose="020B0503020204020204" pitchFamily="34" charset="-122"/>
                </a:rPr>
                <a:t>订单到货数</a:t>
              </a:r>
              <a:endParaRPr lang="zh-CN" altLang="en-US" sz="600" b="1" dirty="0">
                <a:latin typeface="微软雅黑" panose="020B0503020204020204" pitchFamily="34" charset="-122"/>
                <a:ea typeface="微软雅黑" panose="020B0503020204020204" pitchFamily="34" charset="-122"/>
              </a:endParaRPr>
            </a:p>
          </p:txBody>
        </p:sp>
        <p:sp>
          <p:nvSpPr>
            <p:cNvPr id="63" name="矩形 62"/>
            <p:cNvSpPr/>
            <p:nvPr/>
          </p:nvSpPr>
          <p:spPr>
            <a:xfrm>
              <a:off x="5609557" y="2931765"/>
              <a:ext cx="598485" cy="19663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b="1" dirty="0" smtClean="0">
                  <a:latin typeface="微软雅黑" panose="020B0503020204020204" pitchFamily="34" charset="-122"/>
                  <a:ea typeface="微软雅黑" panose="020B0503020204020204" pitchFamily="34" charset="-122"/>
                </a:rPr>
                <a:t>拜访小结</a:t>
              </a:r>
              <a:endParaRPr lang="zh-CN" altLang="en-US" sz="700" b="1" dirty="0">
                <a:latin typeface="微软雅黑" panose="020B0503020204020204" pitchFamily="34" charset="-122"/>
                <a:ea typeface="微软雅黑" panose="020B0503020204020204" pitchFamily="34" charset="-122"/>
              </a:endParaRPr>
            </a:p>
          </p:txBody>
        </p:sp>
        <p:sp>
          <p:nvSpPr>
            <p:cNvPr id="16" name="等腰三角形 15"/>
            <p:cNvSpPr/>
            <p:nvPr/>
          </p:nvSpPr>
          <p:spPr>
            <a:xfrm rot="5400000">
              <a:off x="5476486" y="2491087"/>
              <a:ext cx="104140" cy="65883"/>
            </a:xfrm>
            <a:prstGeom prst="triangle">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66318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4572001" cy="5143500"/>
          </a:xfrm>
          <a:prstGeom prst="rect">
            <a:avLst/>
          </a:prstGeom>
          <a:solidFill>
            <a:srgbClr val="373D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50825" y="694197"/>
            <a:ext cx="3505927" cy="553998"/>
          </a:xfrm>
          <a:prstGeom prst="rect">
            <a:avLst/>
          </a:prstGeom>
          <a:noFill/>
        </p:spPr>
        <p:txBody>
          <a:bodyPr wrap="square" rtlCol="0">
            <a:spAutoFit/>
          </a:bodyPr>
          <a:lstStyle/>
          <a:p>
            <a:r>
              <a:rPr lang="zh-CN" altLang="en-US" sz="3000" b="1" dirty="0" smtClean="0">
                <a:solidFill>
                  <a:schemeClr val="bg1"/>
                </a:solidFill>
                <a:latin typeface="Aharoni" panose="02010803020104030203" pitchFamily="2" charset="-79"/>
                <a:ea typeface="Microsoft YaHei UI" panose="020B0503020204020204" pitchFamily="34" charset="-122"/>
                <a:cs typeface="Aharoni" panose="02010803020104030203" pitchFamily="2" charset="-79"/>
              </a:rPr>
              <a:t>研究概述</a:t>
            </a:r>
            <a:endParaRPr lang="zh-CN" altLang="en-US" sz="3000" b="1" dirty="0">
              <a:solidFill>
                <a:schemeClr val="bg1"/>
              </a:solidFill>
              <a:latin typeface="Aharoni" panose="02010803020104030203" pitchFamily="2" charset="-79"/>
              <a:ea typeface="Microsoft YaHei UI" panose="020B0503020204020204" pitchFamily="34" charset="-122"/>
              <a:cs typeface="Aharoni" panose="02010803020104030203" pitchFamily="2" charset="-79"/>
            </a:endParaRPr>
          </a:p>
        </p:txBody>
      </p:sp>
      <p:sp>
        <p:nvSpPr>
          <p:cNvPr id="10" name="文本框 9"/>
          <p:cNvSpPr txBox="1"/>
          <p:nvPr/>
        </p:nvSpPr>
        <p:spPr>
          <a:xfrm>
            <a:off x="4839002" y="2099219"/>
            <a:ext cx="3981147" cy="2400657"/>
          </a:xfrm>
          <a:prstGeom prst="rect">
            <a:avLst/>
          </a:prstGeom>
          <a:noFill/>
        </p:spPr>
        <p:txBody>
          <a:bodyPr wrap="square" rtlCol="0">
            <a:spAutoFit/>
          </a:bodyPr>
          <a:lstStyle/>
          <a:p>
            <a:pPr algn="just">
              <a:lnSpc>
                <a:spcPct val="150000"/>
              </a:lnSpc>
            </a:pPr>
            <a:r>
              <a:rPr kumimoji="1" lang="zh-CN" altLang="en-US" sz="1600" b="1" dirty="0" smtClean="0">
                <a:latin typeface="微软雅黑"/>
                <a:ea typeface="微软雅黑"/>
                <a:cs typeface="微软雅黑"/>
              </a:rPr>
              <a:t>关于本报告</a:t>
            </a:r>
            <a:endParaRPr kumimoji="1" lang="en-US" altLang="zh-CN" sz="1600" b="1" dirty="0" smtClean="0">
              <a:latin typeface="微软雅黑"/>
              <a:ea typeface="微软雅黑"/>
              <a:cs typeface="微软雅黑"/>
            </a:endParaRPr>
          </a:p>
          <a:p>
            <a:pPr algn="just">
              <a:lnSpc>
                <a:spcPct val="150000"/>
              </a:lnSpc>
            </a:pPr>
            <a:r>
              <a:rPr kumimoji="1" lang="zh-CN" altLang="en-US" sz="1200" b="1" dirty="0" smtClean="0">
                <a:solidFill>
                  <a:srgbClr val="D13E3E"/>
                </a:solidFill>
                <a:latin typeface="微软雅黑"/>
                <a:ea typeface="微软雅黑"/>
                <a:cs typeface="微软雅黑"/>
              </a:rPr>
              <a:t>核心：基于用户数据探究市场及用户实践现状</a:t>
            </a:r>
            <a:endParaRPr kumimoji="1" lang="en-US" altLang="zh-CN" sz="1200" b="1" dirty="0" smtClean="0">
              <a:solidFill>
                <a:srgbClr val="D13E3E"/>
              </a:solidFill>
              <a:latin typeface="微软雅黑"/>
              <a:ea typeface="微软雅黑"/>
              <a:cs typeface="微软雅黑"/>
            </a:endParaRPr>
          </a:p>
          <a:p>
            <a:pPr algn="just">
              <a:lnSpc>
                <a:spcPct val="150000"/>
              </a:lnSpc>
            </a:pPr>
            <a:r>
              <a:rPr kumimoji="1" lang="zh-CN" altLang="en-US" sz="1200" b="1" dirty="0" smtClean="0">
                <a:solidFill>
                  <a:srgbClr val="D13E3E"/>
                </a:solidFill>
                <a:latin typeface="微软雅黑"/>
                <a:ea typeface="微软雅黑"/>
                <a:cs typeface="微软雅黑"/>
              </a:rPr>
              <a:t>成果：集现状与趋势的综合性行业报告</a:t>
            </a:r>
            <a:endParaRPr kumimoji="1" lang="en-US" altLang="zh-CN" sz="1200" b="1" dirty="0" smtClean="0">
              <a:solidFill>
                <a:srgbClr val="D13E3E"/>
              </a:solidFill>
              <a:latin typeface="微软雅黑"/>
              <a:ea typeface="微软雅黑"/>
              <a:cs typeface="微软雅黑"/>
            </a:endParaRPr>
          </a:p>
          <a:p>
            <a:pPr algn="just">
              <a:lnSpc>
                <a:spcPct val="150000"/>
              </a:lnSpc>
            </a:pPr>
            <a:r>
              <a:rPr kumimoji="1" lang="en-US" altLang="zh-CN" sz="1200" dirty="0">
                <a:latin typeface="微软雅黑"/>
                <a:ea typeface="微软雅黑"/>
                <a:cs typeface="微软雅黑"/>
              </a:rPr>
              <a:t> </a:t>
            </a:r>
            <a:r>
              <a:rPr kumimoji="1" lang="en-US" altLang="zh-CN" sz="1200" dirty="0" smtClean="0">
                <a:latin typeface="微软雅黑"/>
                <a:ea typeface="微软雅黑"/>
                <a:cs typeface="微软雅黑"/>
              </a:rPr>
              <a:t>      </a:t>
            </a:r>
            <a:r>
              <a:rPr kumimoji="1" lang="zh-CN" altLang="en-US" sz="1200" dirty="0" smtClean="0">
                <a:latin typeface="微软雅黑"/>
                <a:ea typeface="微软雅黑"/>
                <a:cs typeface="微软雅黑"/>
              </a:rPr>
              <a:t>本报告从国内云</a:t>
            </a:r>
            <a:r>
              <a:rPr kumimoji="1" lang="en-US" altLang="zh-CN" sz="1200" dirty="0" smtClean="0">
                <a:latin typeface="微软雅黑"/>
                <a:ea typeface="微软雅黑"/>
                <a:cs typeface="微软雅黑"/>
              </a:rPr>
              <a:t>CRM</a:t>
            </a:r>
            <a:r>
              <a:rPr kumimoji="1" lang="zh-CN" altLang="en-US" sz="1200" dirty="0" smtClean="0">
                <a:latin typeface="微软雅黑"/>
                <a:ea typeface="微软雅黑"/>
                <a:cs typeface="微软雅黑"/>
              </a:rPr>
              <a:t>市场概况</a:t>
            </a:r>
            <a:r>
              <a:rPr kumimoji="1" lang="zh-CN" altLang="en-US" sz="1200" dirty="0">
                <a:latin typeface="微软雅黑"/>
                <a:ea typeface="微软雅黑"/>
                <a:cs typeface="微软雅黑"/>
              </a:rPr>
              <a:t>入手，包括市场规模、用户</a:t>
            </a:r>
            <a:r>
              <a:rPr kumimoji="1" lang="zh-CN" altLang="en-US" sz="1200" dirty="0" smtClean="0">
                <a:latin typeface="微软雅黑"/>
                <a:ea typeface="微软雅黑"/>
                <a:cs typeface="微软雅黑"/>
              </a:rPr>
              <a:t>画像和用户实践</a:t>
            </a:r>
            <a:r>
              <a:rPr kumimoji="1" lang="zh-CN" altLang="en-US" sz="1200" dirty="0">
                <a:latin typeface="微软雅黑"/>
                <a:ea typeface="微软雅黑"/>
                <a:cs typeface="微软雅黑"/>
              </a:rPr>
              <a:t>分化</a:t>
            </a:r>
            <a:r>
              <a:rPr kumimoji="1" lang="zh-CN" altLang="en-US" sz="1200" dirty="0" smtClean="0">
                <a:latin typeface="微软雅黑"/>
                <a:ea typeface="微软雅黑"/>
                <a:cs typeface="微软雅黑"/>
              </a:rPr>
              <a:t>。然后对企业用户（</a:t>
            </a:r>
            <a:r>
              <a:rPr kumimoji="1" lang="en-US" altLang="zh-CN" sz="1200" dirty="0">
                <a:latin typeface="微软雅黑"/>
                <a:ea typeface="微软雅黑"/>
                <a:cs typeface="微软雅黑"/>
              </a:rPr>
              <a:t>SaaS</a:t>
            </a:r>
            <a:r>
              <a:rPr kumimoji="1" lang="zh-CN" altLang="en-US" sz="1200" dirty="0">
                <a:latin typeface="微软雅黑"/>
                <a:ea typeface="微软雅黑"/>
                <a:cs typeface="微软雅黑"/>
              </a:rPr>
              <a:t>用户和</a:t>
            </a:r>
            <a:r>
              <a:rPr kumimoji="1" lang="en-US" altLang="zh-CN" sz="1200" dirty="0">
                <a:latin typeface="微软雅黑"/>
                <a:ea typeface="微软雅黑"/>
                <a:cs typeface="微软雅黑"/>
              </a:rPr>
              <a:t>PaaS</a:t>
            </a:r>
            <a:r>
              <a:rPr kumimoji="1" lang="zh-CN" altLang="en-US" sz="1200" dirty="0">
                <a:latin typeface="微软雅黑"/>
                <a:ea typeface="微软雅黑"/>
                <a:cs typeface="微软雅黑"/>
              </a:rPr>
              <a:t>用户</a:t>
            </a:r>
            <a:r>
              <a:rPr kumimoji="1" lang="zh-CN" altLang="en-US" sz="1200" dirty="0" smtClean="0">
                <a:latin typeface="微软雅黑"/>
                <a:ea typeface="微软雅黑"/>
                <a:cs typeface="微软雅黑"/>
              </a:rPr>
              <a:t>）的实践特征、厂商的品牌表现、市场存在的问题等方面做出侦测和解读，最后就云</a:t>
            </a:r>
            <a:r>
              <a:rPr kumimoji="1" lang="en-US" altLang="zh-CN" sz="1200" dirty="0" smtClean="0">
                <a:latin typeface="微软雅黑"/>
                <a:ea typeface="微软雅黑"/>
                <a:cs typeface="微软雅黑"/>
              </a:rPr>
              <a:t>CRM</a:t>
            </a:r>
            <a:r>
              <a:rPr kumimoji="1" lang="zh-CN" altLang="en-US" sz="1200" dirty="0" smtClean="0">
                <a:latin typeface="微软雅黑"/>
                <a:ea typeface="微软雅黑"/>
                <a:cs typeface="微软雅黑"/>
              </a:rPr>
              <a:t>厂商的发展路径、用户实践方向等方面作出趋势预测。</a:t>
            </a:r>
            <a:endParaRPr kumimoji="1" lang="en-US" altLang="zh-CN" sz="1200" dirty="0">
              <a:latin typeface="微软雅黑"/>
              <a:ea typeface="微软雅黑"/>
              <a:cs typeface="微软雅黑"/>
            </a:endParaRPr>
          </a:p>
        </p:txBody>
      </p:sp>
      <p:sp>
        <p:nvSpPr>
          <p:cNvPr id="11" name="矩形 10"/>
          <p:cNvSpPr/>
          <p:nvPr/>
        </p:nvSpPr>
        <p:spPr>
          <a:xfrm>
            <a:off x="250824" y="2099219"/>
            <a:ext cx="4065995" cy="2123658"/>
          </a:xfrm>
          <a:prstGeom prst="rect">
            <a:avLst/>
          </a:prstGeom>
        </p:spPr>
        <p:txBody>
          <a:bodyPr wrap="square">
            <a:spAutoFit/>
          </a:bodyPr>
          <a:lstStyle/>
          <a:p>
            <a:pPr algn="just">
              <a:lnSpc>
                <a:spcPct val="150000"/>
              </a:lnSpc>
            </a:pPr>
            <a:r>
              <a:rPr kumimoji="1" lang="zh-CN" altLang="en-US" sz="1600" b="1" dirty="0" smtClean="0">
                <a:solidFill>
                  <a:schemeClr val="bg1"/>
                </a:solidFill>
                <a:latin typeface="微软雅黑"/>
                <a:ea typeface="微软雅黑"/>
                <a:cs typeface="微软雅黑"/>
              </a:rPr>
              <a:t>研究背景</a:t>
            </a:r>
            <a:endParaRPr kumimoji="1" lang="en-US" altLang="zh-CN" sz="1600" b="1" dirty="0">
              <a:solidFill>
                <a:schemeClr val="bg1"/>
              </a:solidFill>
              <a:latin typeface="微软雅黑"/>
              <a:ea typeface="微软雅黑"/>
              <a:cs typeface="微软雅黑"/>
            </a:endParaRPr>
          </a:p>
          <a:p>
            <a:pPr algn="just">
              <a:lnSpc>
                <a:spcPct val="150000"/>
              </a:lnSpc>
            </a:pPr>
            <a:r>
              <a:rPr kumimoji="1" lang="zh-CN" altLang="en-US" sz="1200" dirty="0" smtClean="0">
                <a:solidFill>
                  <a:schemeClr val="bg1"/>
                </a:solidFill>
                <a:latin typeface="微软雅黑"/>
                <a:ea typeface="微软雅黑"/>
                <a:cs typeface="微软雅黑"/>
              </a:rPr>
              <a:t>       国内云</a:t>
            </a:r>
            <a:r>
              <a:rPr kumimoji="1" lang="en-US" altLang="zh-CN" sz="1200" dirty="0">
                <a:solidFill>
                  <a:schemeClr val="bg1"/>
                </a:solidFill>
                <a:latin typeface="微软雅黑"/>
                <a:ea typeface="微软雅黑"/>
                <a:cs typeface="微软雅黑"/>
              </a:rPr>
              <a:t>CRM</a:t>
            </a:r>
            <a:r>
              <a:rPr kumimoji="1" lang="zh-CN" altLang="en-US" sz="1200" dirty="0" smtClean="0">
                <a:solidFill>
                  <a:schemeClr val="bg1"/>
                </a:solidFill>
                <a:latin typeface="微软雅黑"/>
                <a:ea typeface="微软雅黑"/>
                <a:cs typeface="微软雅黑"/>
              </a:rPr>
              <a:t>市场正</a:t>
            </a:r>
            <a:r>
              <a:rPr kumimoji="1" lang="zh-CN" altLang="en-US" sz="1200" dirty="0">
                <a:solidFill>
                  <a:schemeClr val="bg1"/>
                </a:solidFill>
                <a:latin typeface="微软雅黑"/>
                <a:ea typeface="微软雅黑"/>
                <a:cs typeface="微软雅黑"/>
              </a:rPr>
              <a:t>持续</a:t>
            </a:r>
            <a:r>
              <a:rPr kumimoji="1" lang="zh-CN" altLang="en-US" sz="1200" dirty="0" smtClean="0">
                <a:solidFill>
                  <a:schemeClr val="bg1"/>
                </a:solidFill>
                <a:latin typeface="微软雅黑"/>
                <a:ea typeface="微软雅黑"/>
                <a:cs typeface="微软雅黑"/>
              </a:rPr>
              <a:t>变化和发展着，社交现已成为产品</a:t>
            </a:r>
            <a:r>
              <a:rPr kumimoji="1" lang="zh-CN" altLang="en-US" sz="1200" dirty="0">
                <a:solidFill>
                  <a:schemeClr val="bg1"/>
                </a:solidFill>
                <a:latin typeface="微软雅黑"/>
                <a:ea typeface="微软雅黑"/>
                <a:cs typeface="微软雅黑"/>
              </a:rPr>
              <a:t>的</a:t>
            </a:r>
            <a:r>
              <a:rPr kumimoji="1" lang="zh-CN" altLang="en-US" sz="1200" dirty="0" smtClean="0">
                <a:solidFill>
                  <a:schemeClr val="bg1"/>
                </a:solidFill>
                <a:latin typeface="微软雅黑"/>
                <a:ea typeface="微软雅黑"/>
                <a:cs typeface="微软雅黑"/>
              </a:rPr>
              <a:t>标</a:t>
            </a:r>
            <a:r>
              <a:rPr kumimoji="1" lang="zh-CN" altLang="en-US" sz="1200" dirty="0">
                <a:solidFill>
                  <a:schemeClr val="bg1"/>
                </a:solidFill>
                <a:latin typeface="微软雅黑"/>
                <a:ea typeface="微软雅黑"/>
                <a:cs typeface="微软雅黑"/>
              </a:rPr>
              <a:t>配。同时，基于</a:t>
            </a:r>
            <a:r>
              <a:rPr kumimoji="1" lang="zh-CN" altLang="en-US" sz="1200" dirty="0" smtClean="0">
                <a:solidFill>
                  <a:schemeClr val="bg1"/>
                </a:solidFill>
                <a:latin typeface="微软雅黑"/>
                <a:ea typeface="微软雅黑"/>
                <a:cs typeface="微软雅黑"/>
              </a:rPr>
              <a:t>用户个性化的强调、定制化需求的激增，云</a:t>
            </a:r>
            <a:r>
              <a:rPr kumimoji="1" lang="en-US" altLang="zh-CN" sz="1200" dirty="0" smtClean="0">
                <a:solidFill>
                  <a:schemeClr val="bg1"/>
                </a:solidFill>
                <a:latin typeface="微软雅黑"/>
                <a:ea typeface="微软雅黑"/>
                <a:cs typeface="微软雅黑"/>
              </a:rPr>
              <a:t>CRM</a:t>
            </a:r>
            <a:r>
              <a:rPr kumimoji="1" lang="zh-CN" altLang="en-US" sz="1200" dirty="0" smtClean="0">
                <a:solidFill>
                  <a:schemeClr val="bg1"/>
                </a:solidFill>
                <a:latin typeface="微软雅黑"/>
                <a:ea typeface="微软雅黑"/>
                <a:cs typeface="微软雅黑"/>
              </a:rPr>
              <a:t>厂商适时</a:t>
            </a:r>
            <a:r>
              <a:rPr kumimoji="1" lang="zh-CN" altLang="en-US" sz="1200" dirty="0">
                <a:solidFill>
                  <a:schemeClr val="bg1"/>
                </a:solidFill>
                <a:latin typeface="微软雅黑"/>
                <a:ea typeface="微软雅黑"/>
                <a:cs typeface="微软雅黑"/>
              </a:rPr>
              <a:t>推出</a:t>
            </a:r>
            <a:r>
              <a:rPr kumimoji="1" lang="en-US" altLang="zh-CN" sz="1200" dirty="0" smtClean="0">
                <a:solidFill>
                  <a:schemeClr val="bg1"/>
                </a:solidFill>
                <a:latin typeface="微软雅黑"/>
                <a:ea typeface="微软雅黑"/>
                <a:cs typeface="微软雅黑"/>
              </a:rPr>
              <a:t>PaaS</a:t>
            </a:r>
            <a:r>
              <a:rPr kumimoji="1" lang="zh-CN" altLang="en-US" sz="1200" dirty="0" smtClean="0">
                <a:solidFill>
                  <a:schemeClr val="bg1"/>
                </a:solidFill>
                <a:latin typeface="微软雅黑"/>
                <a:ea typeface="微软雅黑"/>
                <a:cs typeface="微软雅黑"/>
              </a:rPr>
              <a:t>产品</a:t>
            </a:r>
            <a:r>
              <a:rPr kumimoji="1" lang="en-US" altLang="zh-CN" sz="1200" dirty="0" smtClean="0">
                <a:solidFill>
                  <a:schemeClr val="bg1"/>
                </a:solidFill>
                <a:latin typeface="微软雅黑"/>
                <a:ea typeface="微软雅黑"/>
                <a:cs typeface="微软雅黑"/>
              </a:rPr>
              <a:t>/</a:t>
            </a:r>
            <a:r>
              <a:rPr kumimoji="1" lang="zh-CN" altLang="en-US" sz="1200" dirty="0" smtClean="0">
                <a:solidFill>
                  <a:schemeClr val="bg1"/>
                </a:solidFill>
                <a:latin typeface="微软雅黑"/>
                <a:ea typeface="微软雅黑"/>
                <a:cs typeface="微软雅黑"/>
              </a:rPr>
              <a:t>服务，为</a:t>
            </a:r>
            <a:r>
              <a:rPr kumimoji="1" lang="en-US" altLang="zh-CN" sz="1200" dirty="0">
                <a:solidFill>
                  <a:schemeClr val="bg1"/>
                </a:solidFill>
                <a:latin typeface="微软雅黑"/>
                <a:ea typeface="微软雅黑"/>
                <a:cs typeface="微软雅黑"/>
              </a:rPr>
              <a:t>ISV</a:t>
            </a:r>
            <a:r>
              <a:rPr kumimoji="1" lang="zh-CN" altLang="en-US" sz="1200" dirty="0">
                <a:solidFill>
                  <a:schemeClr val="bg1"/>
                </a:solidFill>
                <a:latin typeface="微软雅黑"/>
                <a:ea typeface="微软雅黑"/>
                <a:cs typeface="微软雅黑"/>
              </a:rPr>
              <a:t>、企业</a:t>
            </a:r>
            <a:r>
              <a:rPr kumimoji="1" lang="zh-CN" altLang="en-US" sz="1200" dirty="0" smtClean="0">
                <a:solidFill>
                  <a:schemeClr val="bg1"/>
                </a:solidFill>
                <a:latin typeface="微软雅黑"/>
                <a:ea typeface="微软雅黑"/>
                <a:cs typeface="微软雅黑"/>
              </a:rPr>
              <a:t>用户提供开放、灵活的</a:t>
            </a:r>
            <a:r>
              <a:rPr kumimoji="1" lang="zh-CN" altLang="en-US" sz="1200" dirty="0">
                <a:solidFill>
                  <a:schemeClr val="bg1"/>
                </a:solidFill>
                <a:latin typeface="微软雅黑"/>
                <a:ea typeface="微软雅黑"/>
                <a:cs typeface="微软雅黑"/>
              </a:rPr>
              <a:t>开发能力</a:t>
            </a:r>
            <a:r>
              <a:rPr kumimoji="1" lang="zh-CN" altLang="en-US" sz="1200" dirty="0" smtClean="0">
                <a:solidFill>
                  <a:schemeClr val="bg1"/>
                </a:solidFill>
                <a:latin typeface="微软雅黑"/>
                <a:ea typeface="微软雅黑"/>
                <a:cs typeface="微软雅黑"/>
              </a:rPr>
              <a:t>。</a:t>
            </a:r>
            <a:endParaRPr kumimoji="1" lang="en-US" altLang="zh-CN" sz="1200" dirty="0" smtClean="0">
              <a:solidFill>
                <a:schemeClr val="bg1"/>
              </a:solidFill>
              <a:latin typeface="微软雅黑"/>
              <a:ea typeface="微软雅黑"/>
              <a:cs typeface="微软雅黑"/>
            </a:endParaRPr>
          </a:p>
          <a:p>
            <a:pPr algn="just">
              <a:lnSpc>
                <a:spcPct val="150000"/>
              </a:lnSpc>
            </a:pPr>
            <a:r>
              <a:rPr kumimoji="1" lang="en-US" altLang="zh-CN" sz="1200" dirty="0">
                <a:solidFill>
                  <a:schemeClr val="bg1"/>
                </a:solidFill>
                <a:latin typeface="微软雅黑"/>
                <a:ea typeface="微软雅黑"/>
                <a:cs typeface="微软雅黑"/>
              </a:rPr>
              <a:t> </a:t>
            </a:r>
            <a:r>
              <a:rPr kumimoji="1" lang="en-US" altLang="zh-CN" sz="1200" dirty="0" smtClean="0">
                <a:solidFill>
                  <a:schemeClr val="bg1"/>
                </a:solidFill>
                <a:latin typeface="微软雅黑"/>
                <a:ea typeface="微软雅黑"/>
                <a:cs typeface="微软雅黑"/>
              </a:rPr>
              <a:t>      </a:t>
            </a:r>
            <a:r>
              <a:rPr kumimoji="1" lang="zh-CN" altLang="en-US" sz="1200" dirty="0" smtClean="0">
                <a:solidFill>
                  <a:schemeClr val="bg1"/>
                </a:solidFill>
                <a:latin typeface="微软雅黑"/>
                <a:ea typeface="微软雅黑"/>
                <a:cs typeface="微软雅黑"/>
              </a:rPr>
              <a:t>为</a:t>
            </a:r>
            <a:r>
              <a:rPr kumimoji="1" lang="zh-CN" altLang="en-US" sz="1200" dirty="0">
                <a:solidFill>
                  <a:schemeClr val="bg1"/>
                </a:solidFill>
                <a:latin typeface="微软雅黑"/>
                <a:ea typeface="微软雅黑"/>
                <a:cs typeface="微软雅黑"/>
              </a:rPr>
              <a:t>探索</a:t>
            </a:r>
            <a:r>
              <a:rPr kumimoji="1" lang="zh-CN" altLang="en-US" sz="1200" dirty="0" smtClean="0">
                <a:solidFill>
                  <a:schemeClr val="bg1"/>
                </a:solidFill>
                <a:latin typeface="微软雅黑"/>
                <a:ea typeface="微软雅黑"/>
                <a:cs typeface="微软雅黑"/>
              </a:rPr>
              <a:t>当前国内云</a:t>
            </a:r>
            <a:r>
              <a:rPr kumimoji="1" lang="en-US" altLang="zh-CN" sz="1200" dirty="0" smtClean="0">
                <a:solidFill>
                  <a:schemeClr val="bg1"/>
                </a:solidFill>
                <a:latin typeface="微软雅黑"/>
                <a:ea typeface="微软雅黑"/>
                <a:cs typeface="微软雅黑"/>
              </a:rPr>
              <a:t>CRM</a:t>
            </a:r>
            <a:r>
              <a:rPr kumimoji="1" lang="zh-CN" altLang="en-US" sz="1200" dirty="0" smtClean="0">
                <a:solidFill>
                  <a:schemeClr val="bg1"/>
                </a:solidFill>
                <a:latin typeface="微软雅黑"/>
                <a:ea typeface="微软雅黑"/>
                <a:cs typeface="微软雅黑"/>
              </a:rPr>
              <a:t>市场</a:t>
            </a:r>
            <a:r>
              <a:rPr kumimoji="1" lang="zh-CN" altLang="en-US" sz="1200" dirty="0">
                <a:solidFill>
                  <a:schemeClr val="bg1"/>
                </a:solidFill>
                <a:latin typeface="微软雅黑"/>
                <a:ea typeface="微软雅黑"/>
                <a:cs typeface="微软雅黑"/>
              </a:rPr>
              <a:t>及</a:t>
            </a:r>
            <a:r>
              <a:rPr kumimoji="1" lang="en-US" altLang="zh-CN" sz="1200" dirty="0" smtClean="0">
                <a:solidFill>
                  <a:schemeClr val="bg1"/>
                </a:solidFill>
                <a:latin typeface="微软雅黑"/>
                <a:ea typeface="微软雅黑"/>
                <a:cs typeface="微软雅黑"/>
              </a:rPr>
              <a:t>SaaS</a:t>
            </a:r>
            <a:r>
              <a:rPr kumimoji="1" lang="zh-CN" altLang="en-US" sz="1200" dirty="0">
                <a:solidFill>
                  <a:schemeClr val="bg1"/>
                </a:solidFill>
                <a:latin typeface="微软雅黑"/>
                <a:ea typeface="微软雅黑"/>
                <a:cs typeface="微软雅黑"/>
              </a:rPr>
              <a:t>和</a:t>
            </a:r>
            <a:r>
              <a:rPr kumimoji="1" lang="en-US" altLang="zh-CN" sz="1200" dirty="0" smtClean="0">
                <a:solidFill>
                  <a:schemeClr val="bg1"/>
                </a:solidFill>
                <a:latin typeface="微软雅黑"/>
                <a:ea typeface="微软雅黑"/>
                <a:cs typeface="微软雅黑"/>
              </a:rPr>
              <a:t>PaaS</a:t>
            </a:r>
            <a:r>
              <a:rPr kumimoji="1" lang="zh-CN" altLang="en-US" sz="1200" dirty="0" smtClean="0">
                <a:solidFill>
                  <a:schemeClr val="bg1"/>
                </a:solidFill>
                <a:latin typeface="微软雅黑"/>
                <a:ea typeface="微软雅黑"/>
                <a:cs typeface="微软雅黑"/>
              </a:rPr>
              <a:t>用户的实践特征，</a:t>
            </a:r>
            <a:r>
              <a:rPr kumimoji="1" lang="zh-CN" altLang="en-US" sz="1200" dirty="0">
                <a:solidFill>
                  <a:schemeClr val="bg1"/>
                </a:solidFill>
                <a:latin typeface="微软雅黑"/>
                <a:ea typeface="微软雅黑"/>
                <a:cs typeface="微软雅黑"/>
              </a:rPr>
              <a:t>移动信息化研究中心出具本报告。</a:t>
            </a: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5"/>
            <a:ext cx="764399" cy="493161"/>
          </a:xfrm>
          <a:prstGeom prst="rect">
            <a:avLst/>
          </a:prstGeom>
        </p:spPr>
      </p:pic>
      <p:grpSp>
        <p:nvGrpSpPr>
          <p:cNvPr id="2" name="组合 1"/>
          <p:cNvGrpSpPr/>
          <p:nvPr/>
        </p:nvGrpSpPr>
        <p:grpSpPr>
          <a:xfrm>
            <a:off x="416073" y="1502129"/>
            <a:ext cx="549993" cy="549993"/>
            <a:chOff x="2005839" y="1504156"/>
            <a:chExt cx="732040" cy="732040"/>
          </a:xfrm>
        </p:grpSpPr>
        <p:sp>
          <p:nvSpPr>
            <p:cNvPr id="29" name="同心圆 28"/>
            <p:cNvSpPr/>
            <p:nvPr/>
          </p:nvSpPr>
          <p:spPr>
            <a:xfrm>
              <a:off x="2005839" y="1504156"/>
              <a:ext cx="732040" cy="732040"/>
            </a:xfrm>
            <a:prstGeom prst="donut">
              <a:avLst>
                <a:gd name="adj" fmla="val 3648"/>
              </a:avLst>
            </a:prstGeom>
            <a:solidFill>
              <a:srgbClr val="F2F2F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chemeClr val="tx1"/>
                </a:solidFill>
              </a:endParaRPr>
            </a:p>
          </p:txBody>
        </p:sp>
        <p:grpSp>
          <p:nvGrpSpPr>
            <p:cNvPr id="30" name="组 20"/>
            <p:cNvGrpSpPr/>
            <p:nvPr/>
          </p:nvGrpSpPr>
          <p:grpSpPr>
            <a:xfrm>
              <a:off x="2177693" y="1676011"/>
              <a:ext cx="388333" cy="388330"/>
              <a:chOff x="4384161" y="1736599"/>
              <a:chExt cx="488071" cy="488068"/>
            </a:xfrm>
            <a:solidFill>
              <a:srgbClr val="F2F2F2"/>
            </a:solidFill>
          </p:grpSpPr>
          <p:sp>
            <p:nvSpPr>
              <p:cNvPr id="31" name="AutoShape 136"/>
              <p:cNvSpPr>
                <a:spLocks/>
              </p:cNvSpPr>
              <p:nvPr/>
            </p:nvSpPr>
            <p:spPr bwMode="auto">
              <a:xfrm>
                <a:off x="4643629" y="1797504"/>
                <a:ext cx="160187" cy="160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w="127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2" name="AutoShape 137"/>
              <p:cNvSpPr>
                <a:spLocks/>
              </p:cNvSpPr>
              <p:nvPr/>
            </p:nvSpPr>
            <p:spPr bwMode="auto">
              <a:xfrm>
                <a:off x="4384161" y="1736599"/>
                <a:ext cx="488067" cy="4880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w="127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3" name="AutoShape 138"/>
              <p:cNvSpPr>
                <a:spLocks/>
              </p:cNvSpPr>
              <p:nvPr/>
            </p:nvSpPr>
            <p:spPr bwMode="auto">
              <a:xfrm>
                <a:off x="4643633" y="1736599"/>
                <a:ext cx="228599" cy="228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w="127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3" name="组合 2"/>
          <p:cNvGrpSpPr/>
          <p:nvPr/>
        </p:nvGrpSpPr>
        <p:grpSpPr>
          <a:xfrm>
            <a:off x="4896751" y="1502129"/>
            <a:ext cx="549993" cy="549993"/>
            <a:chOff x="4616645" y="1485764"/>
            <a:chExt cx="665491" cy="665491"/>
          </a:xfrm>
        </p:grpSpPr>
        <p:sp>
          <p:nvSpPr>
            <p:cNvPr id="35" name="同心圆 34"/>
            <p:cNvSpPr/>
            <p:nvPr/>
          </p:nvSpPr>
          <p:spPr>
            <a:xfrm>
              <a:off x="4616645" y="1485764"/>
              <a:ext cx="665491" cy="665491"/>
            </a:xfrm>
            <a:prstGeom prst="donut">
              <a:avLst>
                <a:gd name="adj" fmla="val 3648"/>
              </a:avLst>
            </a:prstGeom>
            <a:solidFill>
              <a:srgbClr val="373D4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chemeClr val="tx1"/>
                </a:solidFill>
              </a:endParaRPr>
            </a:p>
          </p:txBody>
        </p:sp>
        <p:grpSp>
          <p:nvGrpSpPr>
            <p:cNvPr id="41" name="组 24"/>
            <p:cNvGrpSpPr/>
            <p:nvPr/>
          </p:nvGrpSpPr>
          <p:grpSpPr>
            <a:xfrm>
              <a:off x="4763073" y="1655442"/>
              <a:ext cx="372635" cy="326135"/>
              <a:chOff x="2431061" y="4697542"/>
              <a:chExt cx="488068" cy="427164"/>
            </a:xfrm>
            <a:solidFill>
              <a:srgbClr val="252525"/>
            </a:solidFill>
          </p:grpSpPr>
          <p:sp>
            <p:nvSpPr>
              <p:cNvPr id="42" name="AutoShape 103"/>
              <p:cNvSpPr>
                <a:spLocks/>
              </p:cNvSpPr>
              <p:nvPr/>
            </p:nvSpPr>
            <p:spPr bwMode="auto">
              <a:xfrm>
                <a:off x="2507817" y="4773463"/>
                <a:ext cx="175204" cy="1151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w="127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3" name="AutoShape 104"/>
              <p:cNvSpPr>
                <a:spLocks/>
              </p:cNvSpPr>
              <p:nvPr/>
            </p:nvSpPr>
            <p:spPr bwMode="auto">
              <a:xfrm>
                <a:off x="2431061" y="4697542"/>
                <a:ext cx="488068" cy="427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w="127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sp>
        <p:nvSpPr>
          <p:cNvPr id="44" name="椭圆 43"/>
          <p:cNvSpPr/>
          <p:nvPr/>
        </p:nvSpPr>
        <p:spPr>
          <a:xfrm>
            <a:off x="4016661" y="1799197"/>
            <a:ext cx="473681" cy="47368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椭圆 44"/>
          <p:cNvSpPr/>
          <p:nvPr/>
        </p:nvSpPr>
        <p:spPr>
          <a:xfrm>
            <a:off x="3685597" y="636920"/>
            <a:ext cx="355884" cy="35588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45"/>
          <p:cNvSpPr/>
          <p:nvPr/>
        </p:nvSpPr>
        <p:spPr>
          <a:xfrm>
            <a:off x="3972884" y="133909"/>
            <a:ext cx="254991" cy="25499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46"/>
          <p:cNvSpPr/>
          <p:nvPr/>
        </p:nvSpPr>
        <p:spPr>
          <a:xfrm>
            <a:off x="3038180" y="858073"/>
            <a:ext cx="257022" cy="257022"/>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096199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0968" y="1432763"/>
            <a:ext cx="6894094" cy="2374901"/>
            <a:chOff x="1130968" y="1432763"/>
            <a:chExt cx="6894094" cy="2374901"/>
          </a:xfrm>
        </p:grpSpPr>
        <p:sp>
          <p:nvSpPr>
            <p:cNvPr id="4" name="矩形 3"/>
            <p:cNvSpPr/>
            <p:nvPr/>
          </p:nvSpPr>
          <p:spPr>
            <a:xfrm>
              <a:off x="1130968" y="1432765"/>
              <a:ext cx="1443790" cy="78105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189" y="2390278"/>
              <a:ext cx="5285873" cy="141738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30968" y="2390278"/>
              <a:ext cx="1443790" cy="1417386"/>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9189" y="1432763"/>
              <a:ext cx="5285873" cy="781051"/>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78658" y="1593186"/>
              <a:ext cx="548409" cy="460204"/>
              <a:chOff x="8745538" y="2649538"/>
              <a:chExt cx="309563" cy="285750"/>
            </a:xfrm>
            <a:solidFill>
              <a:srgbClr val="F2F2F2"/>
            </a:solidFill>
          </p:grpSpPr>
          <p:sp>
            <p:nvSpPr>
              <p:cNvPr id="9" name="Freeform 313"/>
              <p:cNvSpPr>
                <a:spLocks/>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14"/>
              <p:cNvSpPr>
                <a:spLocks/>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0"/>
            <p:cNvSpPr/>
            <p:nvPr/>
          </p:nvSpPr>
          <p:spPr>
            <a:xfrm>
              <a:off x="2893593" y="2544685"/>
              <a:ext cx="4977064" cy="1108572"/>
            </a:xfrm>
            <a:prstGeom prst="rect">
              <a:avLst/>
            </a:prstGeom>
            <a:solidFill>
              <a:srgbClr val="D13E3E"/>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微软雅黑" panose="020B0503020204020204" pitchFamily="34" charset="-122"/>
                  <a:ea typeface="微软雅黑" panose="020B0503020204020204" pitchFamily="34" charset="-122"/>
                </a:rPr>
                <a:t>销售易</a:t>
              </a:r>
            </a:p>
          </p:txBody>
        </p:sp>
        <p:grpSp>
          <p:nvGrpSpPr>
            <p:cNvPr id="14" name="组合 13"/>
            <p:cNvGrpSpPr/>
            <p:nvPr/>
          </p:nvGrpSpPr>
          <p:grpSpPr>
            <a:xfrm>
              <a:off x="1456335" y="2673507"/>
              <a:ext cx="828052" cy="828052"/>
              <a:chOff x="1456335" y="2673507"/>
              <a:chExt cx="828052" cy="828052"/>
            </a:xfrm>
          </p:grpSpPr>
          <p:sp>
            <p:nvSpPr>
              <p:cNvPr id="12" name="椭圆 11"/>
              <p:cNvSpPr/>
              <p:nvPr/>
            </p:nvSpPr>
            <p:spPr>
              <a:xfrm>
                <a:off x="1456335" y="2673507"/>
                <a:ext cx="828052" cy="828052"/>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200" dirty="0">
                  <a:latin typeface="幼圆" panose="02010509060101010101" pitchFamily="49" charset="-122"/>
                  <a:ea typeface="幼圆" panose="02010509060101010101" pitchFamily="49" charset="-122"/>
                </a:endParaRPr>
              </a:p>
            </p:txBody>
          </p:sp>
          <p:sp>
            <p:nvSpPr>
              <p:cNvPr id="13" name="文本框 12"/>
              <p:cNvSpPr txBox="1"/>
              <p:nvPr/>
            </p:nvSpPr>
            <p:spPr>
              <a:xfrm>
                <a:off x="1596157" y="2910051"/>
                <a:ext cx="548409" cy="284788"/>
              </a:xfrm>
              <a:prstGeom prst="rect">
                <a:avLst/>
              </a:prstGeom>
              <a:noFill/>
            </p:spPr>
            <p:txBody>
              <a:bodyPr wrap="square" rtlCol="0" anchor="ctr">
                <a:noAutofit/>
              </a:bodyPr>
              <a:lstStyle/>
              <a:p>
                <a:pPr algn="ctr"/>
                <a:r>
                  <a:rPr lang="zh-CN" altLang="en-US" sz="3200" dirty="0" smtClean="0">
                    <a:solidFill>
                      <a:srgbClr val="F2F2F2"/>
                    </a:solidFill>
                    <a:latin typeface="幼圆" panose="02010509060101010101" pitchFamily="49" charset="-122"/>
                    <a:ea typeface="幼圆" panose="02010509060101010101" pitchFamily="49" charset="-122"/>
                  </a:rPr>
                  <a:t>易</a:t>
                </a:r>
              </a:p>
            </p:txBody>
          </p:sp>
        </p:gr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504095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销售</a:t>
            </a:r>
            <a:r>
              <a:rPr kumimoji="1" lang="zh-CN" altLang="en-US" sz="1800" b="1" dirty="0">
                <a:latin typeface="微软雅黑"/>
                <a:ea typeface="微软雅黑"/>
                <a:cs typeface="微软雅黑"/>
              </a:rPr>
              <a:t>易（北京仁科互动网络技术有限公司）</a:t>
            </a:r>
          </a:p>
        </p:txBody>
      </p:sp>
      <p:sp>
        <p:nvSpPr>
          <p:cNvPr id="5" name="矩形 4"/>
          <p:cNvSpPr/>
          <p:nvPr/>
        </p:nvSpPr>
        <p:spPr>
          <a:xfrm>
            <a:off x="264098" y="960439"/>
            <a:ext cx="3184182" cy="3757977"/>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3236" y="1095786"/>
            <a:ext cx="2884299" cy="182175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000" dirty="0" smtClean="0">
                <a:latin typeface="微软雅黑" panose="020B0503020204020204" pitchFamily="34" charset="-122"/>
                <a:ea typeface="微软雅黑" panose="020B0503020204020204" pitchFamily="34" charset="-122"/>
              </a:rPr>
              <a:t>       销售</a:t>
            </a:r>
            <a:r>
              <a:rPr lang="zh-CN" altLang="en-US" sz="1000" dirty="0">
                <a:latin typeface="微软雅黑" panose="020B0503020204020204" pitchFamily="34" charset="-122"/>
                <a:ea typeface="微软雅黑" panose="020B0503020204020204" pitchFamily="34" charset="-122"/>
              </a:rPr>
              <a:t>易隶属于北京仁科互动网络技术有限公司，是融合新型互联网技术的全新一代连接企业内外的客户关系管理软件（</a:t>
            </a:r>
            <a:r>
              <a:rPr lang="en-US" altLang="zh-CN" sz="1000" dirty="0">
                <a:latin typeface="微软雅黑" panose="020B0503020204020204" pitchFamily="34" charset="-122"/>
                <a:ea typeface="微软雅黑" panose="020B0503020204020204" pitchFamily="34" charset="-122"/>
              </a:rPr>
              <a:t>CRM</a:t>
            </a:r>
            <a:r>
              <a:rPr lang="zh-CN" altLang="en-US" sz="1000" dirty="0">
                <a:latin typeface="微软雅黑" panose="020B0503020204020204" pitchFamily="34" charset="-122"/>
                <a:ea typeface="微软雅黑" panose="020B0503020204020204" pitchFamily="34" charset="-122"/>
              </a:rPr>
              <a:t>） 服务商。 </a:t>
            </a:r>
            <a:endParaRPr lang="en-US" altLang="zh-CN" sz="1000" dirty="0" smtClean="0">
              <a:latin typeface="微软雅黑" panose="020B0503020204020204" pitchFamily="34" charset="-122"/>
              <a:ea typeface="微软雅黑" panose="020B0503020204020204" pitchFamily="34" charset="-122"/>
            </a:endParaRPr>
          </a:p>
          <a:p>
            <a:pPr algn="just">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销售</a:t>
            </a:r>
            <a:r>
              <a:rPr lang="zh-CN" altLang="en-US" sz="1000" dirty="0">
                <a:latin typeface="微软雅黑" panose="020B0503020204020204" pitchFamily="34" charset="-122"/>
                <a:ea typeface="微软雅黑" panose="020B0503020204020204" pitchFamily="34" charset="-122"/>
              </a:rPr>
              <a:t>易致力于将企业同客户互动的全过程数字化、智能化， 帮助企业提升客户满意度，实现可持续的业绩</a:t>
            </a:r>
            <a:r>
              <a:rPr lang="zh-CN" altLang="en-US" sz="1000" dirty="0" smtClean="0">
                <a:latin typeface="微软雅黑" panose="020B0503020204020204" pitchFamily="34" charset="-122"/>
                <a:ea typeface="微软雅黑" panose="020B0503020204020204" pitchFamily="34" charset="-122"/>
              </a:rPr>
              <a:t>增长。</a:t>
            </a:r>
            <a:endParaRPr lang="zh-CN" altLang="en-US" sz="1000" dirty="0">
              <a:latin typeface="微软雅黑" panose="020B0503020204020204" pitchFamily="34" charset="-122"/>
              <a:ea typeface="微软雅黑" panose="020B0503020204020204" pitchFamily="34" charset="-122"/>
            </a:endParaRPr>
          </a:p>
        </p:txBody>
      </p:sp>
      <p:sp>
        <p:nvSpPr>
          <p:cNvPr id="9" name="矩形 8"/>
          <p:cNvSpPr/>
          <p:nvPr/>
        </p:nvSpPr>
        <p:spPr>
          <a:xfrm>
            <a:off x="3652277" y="952135"/>
            <a:ext cx="432000" cy="37662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400" b="1" spc="300" dirty="0" smtClean="0">
                <a:latin typeface="微软雅黑" panose="020B0503020204020204" pitchFamily="34" charset="-122"/>
                <a:ea typeface="微软雅黑" panose="020B0503020204020204" pitchFamily="34" charset="-122"/>
              </a:rPr>
              <a:t>优势分析</a:t>
            </a:r>
            <a:endParaRPr lang="zh-CN" altLang="en-US" sz="1400" b="1" spc="3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219188" y="1193435"/>
            <a:ext cx="818182" cy="818182"/>
            <a:chOff x="4219188" y="847360"/>
            <a:chExt cx="818182" cy="818182"/>
          </a:xfrm>
        </p:grpSpPr>
        <p:sp>
          <p:nvSpPr>
            <p:cNvPr id="8" name="矩形 7"/>
            <p:cNvSpPr/>
            <p:nvPr/>
          </p:nvSpPr>
          <p:spPr>
            <a:xfrm>
              <a:off x="4219188" y="84736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32198" y="85566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产品优势</a:t>
              </a:r>
            </a:p>
          </p:txBody>
        </p:sp>
        <p:grpSp>
          <p:nvGrpSpPr>
            <p:cNvPr id="2" name="组合 1"/>
            <p:cNvGrpSpPr/>
            <p:nvPr/>
          </p:nvGrpSpPr>
          <p:grpSpPr>
            <a:xfrm>
              <a:off x="4408820" y="1156576"/>
              <a:ext cx="438918" cy="438918"/>
              <a:chOff x="4693283" y="1191780"/>
              <a:chExt cx="482810" cy="482810"/>
            </a:xfrm>
          </p:grpSpPr>
          <p:sp>
            <p:nvSpPr>
              <p:cNvPr id="14" name="椭圆 13"/>
              <p:cNvSpPr/>
              <p:nvPr/>
            </p:nvSpPr>
            <p:spPr>
              <a:xfrm>
                <a:off x="4693283" y="119178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821612" y="1320108"/>
                <a:ext cx="226153" cy="226154"/>
                <a:chOff x="7087260" y="2190892"/>
                <a:chExt cx="484779" cy="484780"/>
              </a:xfrm>
            </p:grpSpPr>
            <p:sp>
              <p:nvSpPr>
                <p:cNvPr id="35" name="Oval 675"/>
                <p:cNvSpPr>
                  <a:spLocks noChangeArrowheads="1"/>
                </p:cNvSpPr>
                <p:nvPr/>
              </p:nvSpPr>
              <p:spPr bwMode="auto">
                <a:xfrm>
                  <a:off x="7383707" y="2190892"/>
                  <a:ext cx="188332" cy="188332"/>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Oval 676"/>
                <p:cNvSpPr>
                  <a:spLocks noChangeArrowheads="1"/>
                </p:cNvSpPr>
                <p:nvPr/>
              </p:nvSpPr>
              <p:spPr bwMode="auto">
                <a:xfrm>
                  <a:off x="7087260" y="2435026"/>
                  <a:ext cx="156944" cy="153455"/>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677"/>
                <p:cNvSpPr>
                  <a:spLocks noChangeArrowheads="1"/>
                </p:cNvSpPr>
                <p:nvPr/>
              </p:nvSpPr>
              <p:spPr bwMode="auto">
                <a:xfrm>
                  <a:off x="7394171" y="2550118"/>
                  <a:ext cx="122068" cy="125554"/>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Line 678"/>
                <p:cNvSpPr>
                  <a:spLocks noChangeShapeType="1"/>
                </p:cNvSpPr>
                <p:nvPr/>
              </p:nvSpPr>
              <p:spPr bwMode="auto">
                <a:xfrm flipH="1" flipV="1">
                  <a:off x="7237227" y="2543143"/>
                  <a:ext cx="156944" cy="6277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679"/>
                <p:cNvSpPr>
                  <a:spLocks noChangeShapeType="1"/>
                </p:cNvSpPr>
                <p:nvPr/>
              </p:nvSpPr>
              <p:spPr bwMode="auto">
                <a:xfrm flipV="1">
                  <a:off x="7230252" y="2347836"/>
                  <a:ext cx="170895" cy="10811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5" name="组合 14"/>
          <p:cNvGrpSpPr/>
          <p:nvPr/>
        </p:nvGrpSpPr>
        <p:grpSpPr>
          <a:xfrm>
            <a:off x="4219188" y="2407364"/>
            <a:ext cx="818182" cy="818182"/>
            <a:chOff x="4219188" y="1896735"/>
            <a:chExt cx="818182" cy="818182"/>
          </a:xfrm>
        </p:grpSpPr>
        <p:sp>
          <p:nvSpPr>
            <p:cNvPr id="23" name="矩形 22"/>
            <p:cNvSpPr/>
            <p:nvPr/>
          </p:nvSpPr>
          <p:spPr>
            <a:xfrm>
              <a:off x="4219188" y="1896735"/>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232198" y="1905039"/>
              <a:ext cx="792162" cy="261610"/>
            </a:xfrm>
            <a:prstGeom prst="rect">
              <a:avLst/>
            </a:prstGeom>
            <a:noFill/>
          </p:spPr>
          <p:txBody>
            <a:bodyPr wrap="square" rtlCol="0">
              <a:spAutoFit/>
            </a:bodyPr>
            <a:lstStyle/>
            <a:p>
              <a:pPr algn="ctr"/>
              <a:r>
                <a:rPr lang="zh-CN" altLang="en-US" sz="1100" b="1" dirty="0">
                  <a:solidFill>
                    <a:srgbClr val="F2F2F2"/>
                  </a:solidFill>
                  <a:latin typeface="微软雅黑" panose="020B0503020204020204" pitchFamily="34" charset="-122"/>
                  <a:ea typeface="微软雅黑" panose="020B0503020204020204" pitchFamily="34" charset="-122"/>
                </a:rPr>
                <a:t>服务</a:t>
              </a:r>
              <a:r>
                <a:rPr lang="zh-CN" altLang="en-US" sz="1100" b="1" dirty="0" smtClean="0">
                  <a:solidFill>
                    <a:srgbClr val="F2F2F2"/>
                  </a:solidFill>
                  <a:latin typeface="微软雅黑" panose="020B0503020204020204" pitchFamily="34" charset="-122"/>
                  <a:ea typeface="微软雅黑" panose="020B0503020204020204" pitchFamily="34" charset="-122"/>
                </a:rPr>
                <a:t>优势</a:t>
              </a:r>
            </a:p>
          </p:txBody>
        </p:sp>
        <p:grpSp>
          <p:nvGrpSpPr>
            <p:cNvPr id="3" name="组合 2"/>
            <p:cNvGrpSpPr/>
            <p:nvPr/>
          </p:nvGrpSpPr>
          <p:grpSpPr>
            <a:xfrm>
              <a:off x="4408820" y="2205951"/>
              <a:ext cx="438918" cy="438918"/>
              <a:chOff x="4693283" y="2241155"/>
              <a:chExt cx="482810" cy="482810"/>
            </a:xfrm>
          </p:grpSpPr>
          <p:sp>
            <p:nvSpPr>
              <p:cNvPr id="24" name="椭圆 23"/>
              <p:cNvSpPr/>
              <p:nvPr/>
            </p:nvSpPr>
            <p:spPr>
              <a:xfrm>
                <a:off x="4693283" y="2241155"/>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798850" y="2365424"/>
                <a:ext cx="271676" cy="234272"/>
                <a:chOff x="8088209" y="5225123"/>
                <a:chExt cx="481291" cy="415028"/>
              </a:xfrm>
            </p:grpSpPr>
            <p:sp>
              <p:nvSpPr>
                <p:cNvPr id="41" name="Freeform 149"/>
                <p:cNvSpPr>
                  <a:spLocks/>
                </p:cNvSpPr>
                <p:nvPr/>
              </p:nvSpPr>
              <p:spPr bwMode="auto">
                <a:xfrm>
                  <a:off x="8088209" y="5396017"/>
                  <a:ext cx="90678" cy="156944"/>
                </a:xfrm>
                <a:custGeom>
                  <a:avLst/>
                  <a:gdLst>
                    <a:gd name="T0" fmla="*/ 40 w 48"/>
                    <a:gd name="T1" fmla="*/ 80 h 80"/>
                    <a:gd name="T2" fmla="*/ 0 w 48"/>
                    <a:gd name="T3" fmla="*/ 40 h 80"/>
                    <a:gd name="T4" fmla="*/ 40 w 48"/>
                    <a:gd name="T5" fmla="*/ 0 h 80"/>
                    <a:gd name="T6" fmla="*/ 48 w 48"/>
                    <a:gd name="T7" fmla="*/ 0 h 80"/>
                    <a:gd name="T8" fmla="*/ 48 w 48"/>
                    <a:gd name="T9" fmla="*/ 80 h 80"/>
                    <a:gd name="T10" fmla="*/ 40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0" y="80"/>
                      </a:moveTo>
                      <a:cubicBezTo>
                        <a:pt x="18" y="80"/>
                        <a:pt x="0" y="62"/>
                        <a:pt x="0" y="40"/>
                      </a:cubicBezTo>
                      <a:cubicBezTo>
                        <a:pt x="0" y="18"/>
                        <a:pt x="18" y="0"/>
                        <a:pt x="40" y="0"/>
                      </a:cubicBezTo>
                      <a:cubicBezTo>
                        <a:pt x="48" y="0"/>
                        <a:pt x="48" y="0"/>
                        <a:pt x="48" y="0"/>
                      </a:cubicBezTo>
                      <a:cubicBezTo>
                        <a:pt x="48" y="80"/>
                        <a:pt x="48" y="80"/>
                        <a:pt x="48" y="80"/>
                      </a:cubicBezTo>
                      <a:lnTo>
                        <a:pt x="40" y="8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50"/>
                <p:cNvSpPr>
                  <a:spLocks/>
                </p:cNvSpPr>
                <p:nvPr/>
              </p:nvSpPr>
              <p:spPr bwMode="auto">
                <a:xfrm>
                  <a:off x="8475333" y="5396017"/>
                  <a:ext cx="94167" cy="156944"/>
                </a:xfrm>
                <a:custGeom>
                  <a:avLst/>
                  <a:gdLst>
                    <a:gd name="T0" fmla="*/ 8 w 48"/>
                    <a:gd name="T1" fmla="*/ 0 h 80"/>
                    <a:gd name="T2" fmla="*/ 48 w 48"/>
                    <a:gd name="T3" fmla="*/ 40 h 80"/>
                    <a:gd name="T4" fmla="*/ 8 w 48"/>
                    <a:gd name="T5" fmla="*/ 80 h 80"/>
                    <a:gd name="T6" fmla="*/ 0 w 48"/>
                    <a:gd name="T7" fmla="*/ 80 h 80"/>
                    <a:gd name="T8" fmla="*/ 0 w 48"/>
                    <a:gd name="T9" fmla="*/ 0 h 80"/>
                    <a:gd name="T10" fmla="*/ 8 w 48"/>
                    <a:gd name="T11" fmla="*/ 0 h 80"/>
                  </a:gdLst>
                  <a:ahLst/>
                  <a:cxnLst>
                    <a:cxn ang="0">
                      <a:pos x="T0" y="T1"/>
                    </a:cxn>
                    <a:cxn ang="0">
                      <a:pos x="T2" y="T3"/>
                    </a:cxn>
                    <a:cxn ang="0">
                      <a:pos x="T4" y="T5"/>
                    </a:cxn>
                    <a:cxn ang="0">
                      <a:pos x="T6" y="T7"/>
                    </a:cxn>
                    <a:cxn ang="0">
                      <a:pos x="T8" y="T9"/>
                    </a:cxn>
                    <a:cxn ang="0">
                      <a:pos x="T10" y="T11"/>
                    </a:cxn>
                  </a:cxnLst>
                  <a:rect l="0" t="0" r="r" b="b"/>
                  <a:pathLst>
                    <a:path w="48" h="80">
                      <a:moveTo>
                        <a:pt x="8" y="0"/>
                      </a:moveTo>
                      <a:cubicBezTo>
                        <a:pt x="30" y="0"/>
                        <a:pt x="48" y="18"/>
                        <a:pt x="48" y="40"/>
                      </a:cubicBezTo>
                      <a:cubicBezTo>
                        <a:pt x="48" y="62"/>
                        <a:pt x="30" y="80"/>
                        <a:pt x="8" y="80"/>
                      </a:cubicBezTo>
                      <a:cubicBezTo>
                        <a:pt x="0" y="80"/>
                        <a:pt x="0" y="80"/>
                        <a:pt x="0" y="80"/>
                      </a:cubicBezTo>
                      <a:cubicBezTo>
                        <a:pt x="0" y="0"/>
                        <a:pt x="0" y="0"/>
                        <a:pt x="0" y="0"/>
                      </a:cubicBezTo>
                      <a:lnTo>
                        <a:pt x="8"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51"/>
                <p:cNvSpPr>
                  <a:spLocks/>
                </p:cNvSpPr>
                <p:nvPr/>
              </p:nvSpPr>
              <p:spPr bwMode="auto">
                <a:xfrm>
                  <a:off x="8178887" y="5225123"/>
                  <a:ext cx="296449" cy="195307"/>
                </a:xfrm>
                <a:custGeom>
                  <a:avLst/>
                  <a:gdLst>
                    <a:gd name="T0" fmla="*/ 0 w 152"/>
                    <a:gd name="T1" fmla="*/ 100 h 100"/>
                    <a:gd name="T2" fmla="*/ 0 w 152"/>
                    <a:gd name="T3" fmla="*/ 64 h 100"/>
                    <a:gd name="T4" fmla="*/ 76 w 152"/>
                    <a:gd name="T5" fmla="*/ 0 h 100"/>
                    <a:gd name="T6" fmla="*/ 152 w 152"/>
                    <a:gd name="T7" fmla="*/ 64 h 100"/>
                    <a:gd name="T8" fmla="*/ 152 w 152"/>
                    <a:gd name="T9" fmla="*/ 88 h 100"/>
                  </a:gdLst>
                  <a:ahLst/>
                  <a:cxnLst>
                    <a:cxn ang="0">
                      <a:pos x="T0" y="T1"/>
                    </a:cxn>
                    <a:cxn ang="0">
                      <a:pos x="T2" y="T3"/>
                    </a:cxn>
                    <a:cxn ang="0">
                      <a:pos x="T4" y="T5"/>
                    </a:cxn>
                    <a:cxn ang="0">
                      <a:pos x="T6" y="T7"/>
                    </a:cxn>
                    <a:cxn ang="0">
                      <a:pos x="T8" y="T9"/>
                    </a:cxn>
                  </a:cxnLst>
                  <a:rect l="0" t="0" r="r" b="b"/>
                  <a:pathLst>
                    <a:path w="152" h="100">
                      <a:moveTo>
                        <a:pt x="0" y="100"/>
                      </a:moveTo>
                      <a:cubicBezTo>
                        <a:pt x="0" y="64"/>
                        <a:pt x="0" y="64"/>
                        <a:pt x="0" y="64"/>
                      </a:cubicBezTo>
                      <a:cubicBezTo>
                        <a:pt x="0" y="64"/>
                        <a:pt x="0" y="0"/>
                        <a:pt x="76" y="0"/>
                      </a:cubicBezTo>
                      <a:cubicBezTo>
                        <a:pt x="152" y="0"/>
                        <a:pt x="152" y="64"/>
                        <a:pt x="152" y="64"/>
                      </a:cubicBezTo>
                      <a:cubicBezTo>
                        <a:pt x="152" y="88"/>
                        <a:pt x="152" y="88"/>
                        <a:pt x="152" y="88"/>
                      </a:cubicBez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2"/>
                <p:cNvSpPr>
                  <a:spLocks/>
                </p:cNvSpPr>
                <p:nvPr/>
              </p:nvSpPr>
              <p:spPr bwMode="auto">
                <a:xfrm>
                  <a:off x="8297466" y="5552959"/>
                  <a:ext cx="177870" cy="87192"/>
                </a:xfrm>
                <a:custGeom>
                  <a:avLst/>
                  <a:gdLst>
                    <a:gd name="T0" fmla="*/ 51 w 51"/>
                    <a:gd name="T1" fmla="*/ 0 h 25"/>
                    <a:gd name="T2" fmla="*/ 51 w 51"/>
                    <a:gd name="T3" fmla="*/ 11 h 25"/>
                    <a:gd name="T4" fmla="*/ 18 w 51"/>
                    <a:gd name="T5" fmla="*/ 25 h 25"/>
                    <a:gd name="T6" fmla="*/ 0 w 51"/>
                    <a:gd name="T7" fmla="*/ 25 h 25"/>
                    <a:gd name="T8" fmla="*/ 0 w 51"/>
                    <a:gd name="T9" fmla="*/ 16 h 25"/>
                    <a:gd name="T10" fmla="*/ 18 w 51"/>
                    <a:gd name="T11" fmla="*/ 16 h 25"/>
                    <a:gd name="T12" fmla="*/ 18 w 51"/>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51" y="0"/>
                      </a:moveTo>
                      <a:lnTo>
                        <a:pt x="51" y="11"/>
                      </a:lnTo>
                      <a:lnTo>
                        <a:pt x="18" y="25"/>
                      </a:lnTo>
                      <a:lnTo>
                        <a:pt x="0" y="25"/>
                      </a:lnTo>
                      <a:lnTo>
                        <a:pt x="0" y="16"/>
                      </a:lnTo>
                      <a:lnTo>
                        <a:pt x="18" y="16"/>
                      </a:lnTo>
                      <a:lnTo>
                        <a:pt x="18" y="22"/>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6" name="组合 15"/>
          <p:cNvGrpSpPr/>
          <p:nvPr/>
        </p:nvGrpSpPr>
        <p:grpSpPr>
          <a:xfrm>
            <a:off x="4219188" y="3621293"/>
            <a:ext cx="818182" cy="818182"/>
            <a:chOff x="4219188" y="2946110"/>
            <a:chExt cx="818182" cy="818182"/>
          </a:xfrm>
        </p:grpSpPr>
        <p:sp>
          <p:nvSpPr>
            <p:cNvPr id="27" name="矩形 26"/>
            <p:cNvSpPr/>
            <p:nvPr/>
          </p:nvSpPr>
          <p:spPr>
            <a:xfrm>
              <a:off x="4219188" y="294611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32198" y="295441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技术优势</a:t>
              </a:r>
            </a:p>
          </p:txBody>
        </p:sp>
        <p:grpSp>
          <p:nvGrpSpPr>
            <p:cNvPr id="10" name="组合 9"/>
            <p:cNvGrpSpPr/>
            <p:nvPr/>
          </p:nvGrpSpPr>
          <p:grpSpPr>
            <a:xfrm>
              <a:off x="4408820" y="3255326"/>
              <a:ext cx="438918" cy="438918"/>
              <a:chOff x="4693283" y="3290530"/>
              <a:chExt cx="482810" cy="482810"/>
            </a:xfrm>
          </p:grpSpPr>
          <p:sp>
            <p:nvSpPr>
              <p:cNvPr id="28" name="椭圆 27"/>
              <p:cNvSpPr/>
              <p:nvPr/>
            </p:nvSpPr>
            <p:spPr>
              <a:xfrm>
                <a:off x="4693283" y="329053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4822425" y="3418858"/>
                <a:ext cx="224526" cy="226154"/>
                <a:chOff x="9085668" y="5186760"/>
                <a:chExt cx="481292" cy="484781"/>
              </a:xfrm>
            </p:grpSpPr>
            <p:sp>
              <p:nvSpPr>
                <p:cNvPr id="46" name="Freeform 153"/>
                <p:cNvSpPr>
                  <a:spLocks/>
                </p:cNvSpPr>
                <p:nvPr/>
              </p:nvSpPr>
              <p:spPr bwMode="auto">
                <a:xfrm>
                  <a:off x="9085668" y="5186760"/>
                  <a:ext cx="209257" cy="209257"/>
                </a:xfrm>
                <a:custGeom>
                  <a:avLst/>
                  <a:gdLst>
                    <a:gd name="T0" fmla="*/ 29 w 60"/>
                    <a:gd name="T1" fmla="*/ 0 h 60"/>
                    <a:gd name="T2" fmla="*/ 0 w 60"/>
                    <a:gd name="T3" fmla="*/ 29 h 60"/>
                    <a:gd name="T4" fmla="*/ 31 w 60"/>
                    <a:gd name="T5" fmla="*/ 60 h 60"/>
                    <a:gd name="T6" fmla="*/ 60 w 60"/>
                    <a:gd name="T7" fmla="*/ 31 h 60"/>
                    <a:gd name="T8" fmla="*/ 29 w 60"/>
                    <a:gd name="T9" fmla="*/ 0 h 60"/>
                  </a:gdLst>
                  <a:ahLst/>
                  <a:cxnLst>
                    <a:cxn ang="0">
                      <a:pos x="T0" y="T1"/>
                    </a:cxn>
                    <a:cxn ang="0">
                      <a:pos x="T2" y="T3"/>
                    </a:cxn>
                    <a:cxn ang="0">
                      <a:pos x="T4" y="T5"/>
                    </a:cxn>
                    <a:cxn ang="0">
                      <a:pos x="T6" y="T7"/>
                    </a:cxn>
                    <a:cxn ang="0">
                      <a:pos x="T8" y="T9"/>
                    </a:cxn>
                  </a:cxnLst>
                  <a:rect l="0" t="0" r="r" b="b"/>
                  <a:pathLst>
                    <a:path w="60" h="60">
                      <a:moveTo>
                        <a:pt x="29" y="0"/>
                      </a:moveTo>
                      <a:lnTo>
                        <a:pt x="0" y="29"/>
                      </a:lnTo>
                      <a:lnTo>
                        <a:pt x="31" y="60"/>
                      </a:lnTo>
                      <a:lnTo>
                        <a:pt x="60" y="31"/>
                      </a:lnTo>
                      <a:lnTo>
                        <a:pt x="29"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54"/>
                <p:cNvSpPr>
                  <a:spLocks/>
                </p:cNvSpPr>
                <p:nvPr/>
              </p:nvSpPr>
              <p:spPr bwMode="auto">
                <a:xfrm>
                  <a:off x="9162396" y="5263488"/>
                  <a:ext cx="404564" cy="408053"/>
                </a:xfrm>
                <a:custGeom>
                  <a:avLst/>
                  <a:gdLst>
                    <a:gd name="T0" fmla="*/ 47 w 116"/>
                    <a:gd name="T1" fmla="*/ 0 h 117"/>
                    <a:gd name="T2" fmla="*/ 0 w 116"/>
                    <a:gd name="T3" fmla="*/ 47 h 117"/>
                    <a:gd name="T4" fmla="*/ 69 w 116"/>
                    <a:gd name="T5" fmla="*/ 117 h 117"/>
                    <a:gd name="T6" fmla="*/ 116 w 116"/>
                    <a:gd name="T7" fmla="*/ 70 h 117"/>
                    <a:gd name="T8" fmla="*/ 47 w 116"/>
                    <a:gd name="T9" fmla="*/ 0 h 117"/>
                  </a:gdLst>
                  <a:ahLst/>
                  <a:cxnLst>
                    <a:cxn ang="0">
                      <a:pos x="T0" y="T1"/>
                    </a:cxn>
                    <a:cxn ang="0">
                      <a:pos x="T2" y="T3"/>
                    </a:cxn>
                    <a:cxn ang="0">
                      <a:pos x="T4" y="T5"/>
                    </a:cxn>
                    <a:cxn ang="0">
                      <a:pos x="T6" y="T7"/>
                    </a:cxn>
                    <a:cxn ang="0">
                      <a:pos x="T8" y="T9"/>
                    </a:cxn>
                  </a:cxnLst>
                  <a:rect l="0" t="0" r="r" b="b"/>
                  <a:pathLst>
                    <a:path w="116" h="117">
                      <a:moveTo>
                        <a:pt x="47" y="0"/>
                      </a:moveTo>
                      <a:lnTo>
                        <a:pt x="0" y="47"/>
                      </a:lnTo>
                      <a:lnTo>
                        <a:pt x="69" y="117"/>
                      </a:lnTo>
                      <a:lnTo>
                        <a:pt x="116" y="70"/>
                      </a:lnTo>
                      <a:lnTo>
                        <a:pt x="47"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Line 155"/>
                <p:cNvSpPr>
                  <a:spLocks noChangeShapeType="1"/>
                </p:cNvSpPr>
                <p:nvPr/>
              </p:nvSpPr>
              <p:spPr bwMode="auto">
                <a:xfrm>
                  <a:off x="9151421" y="5255406"/>
                  <a:ext cx="69752" cy="69752"/>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2" name="文本框 11"/>
          <p:cNvSpPr txBox="1"/>
          <p:nvPr/>
        </p:nvSpPr>
        <p:spPr>
          <a:xfrm>
            <a:off x="5078280" y="1328119"/>
            <a:ext cx="4065720" cy="548814"/>
          </a:xfrm>
          <a:prstGeom prst="rect">
            <a:avLst/>
          </a:prstGeom>
          <a:noFill/>
        </p:spPr>
        <p:txBody>
          <a:bodyPr wrap="square" rtlCol="0" anchor="ctr">
            <a:noAutofit/>
          </a:bodyPr>
          <a:lstStyle/>
          <a:p>
            <a:pPr algn="just">
              <a:lnSpc>
                <a:spcPct val="150000"/>
              </a:lnSpc>
            </a:pPr>
            <a:r>
              <a:rPr lang="en-US" altLang="zh-CN" sz="1200" dirty="0">
                <a:latin typeface="微软雅黑" panose="020B0503020204020204" pitchFamily="34" charset="-122"/>
                <a:ea typeface="微软雅黑" panose="020B0503020204020204" pitchFamily="34" charset="-122"/>
              </a:rPr>
              <a:t>1</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原</a:t>
            </a:r>
            <a:r>
              <a:rPr lang="zh-CN" altLang="en-US" sz="1200" dirty="0">
                <a:latin typeface="微软雅黑" panose="020B0503020204020204" pitchFamily="34" charset="-122"/>
                <a:ea typeface="微软雅黑" panose="020B0503020204020204" pitchFamily="34" charset="-122"/>
              </a:rPr>
              <a:t>生移动端，操作</a:t>
            </a:r>
            <a:r>
              <a:rPr lang="zh-CN" altLang="en-US" sz="1200" dirty="0" smtClean="0">
                <a:latin typeface="微软雅黑" panose="020B0503020204020204" pitchFamily="34" charset="-122"/>
                <a:ea typeface="微软雅黑" panose="020B0503020204020204" pitchFamily="34" charset="-122"/>
              </a:rPr>
              <a:t>便利；</a:t>
            </a: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2</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灵活</a:t>
            </a:r>
            <a:r>
              <a:rPr lang="zh-CN" altLang="en-US" sz="1200" dirty="0">
                <a:latin typeface="微软雅黑" panose="020B0503020204020204" pitchFamily="34" charset="-122"/>
                <a:ea typeface="微软雅黑" panose="020B0503020204020204" pitchFamily="34" charset="-122"/>
              </a:rPr>
              <a:t>的</a:t>
            </a:r>
            <a:r>
              <a:rPr lang="en-US" altLang="zh-CN" sz="1200" dirty="0">
                <a:latin typeface="微软雅黑" panose="020B0503020204020204" pitchFamily="34" charset="-122"/>
                <a:ea typeface="微软雅黑" panose="020B0503020204020204" pitchFamily="34" charset="-122"/>
              </a:rPr>
              <a:t>PAAS</a:t>
            </a:r>
            <a:r>
              <a:rPr lang="zh-CN" altLang="en-US" sz="1200" dirty="0" smtClean="0">
                <a:latin typeface="微软雅黑" panose="020B0503020204020204" pitchFamily="34" charset="-122"/>
                <a:ea typeface="微软雅黑" panose="020B0503020204020204" pitchFamily="34" charset="-122"/>
              </a:rPr>
              <a:t>平台；</a:t>
            </a: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3</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强大</a:t>
            </a:r>
            <a:r>
              <a:rPr lang="zh-CN" altLang="en-US" sz="1200" dirty="0">
                <a:latin typeface="微软雅黑" panose="020B0503020204020204" pitchFamily="34" charset="-122"/>
                <a:ea typeface="微软雅黑" panose="020B0503020204020204" pitchFamily="34" charset="-122"/>
              </a:rPr>
              <a:t>的</a:t>
            </a:r>
            <a:r>
              <a:rPr lang="en-US" altLang="zh-CN" sz="1200" dirty="0">
                <a:latin typeface="微软雅黑" panose="020B0503020204020204" pitchFamily="34" charset="-122"/>
                <a:ea typeface="微软雅黑" panose="020B0503020204020204" pitchFamily="34" charset="-122"/>
              </a:rPr>
              <a:t>API</a:t>
            </a:r>
            <a:r>
              <a:rPr lang="zh-CN" altLang="en-US" sz="1200" dirty="0">
                <a:latin typeface="微软雅黑" panose="020B0503020204020204" pitchFamily="34" charset="-122"/>
                <a:ea typeface="微软雅黑" panose="020B0503020204020204" pitchFamily="34" charset="-122"/>
              </a:rPr>
              <a:t>可以形成系统</a:t>
            </a:r>
            <a:r>
              <a:rPr lang="zh-CN" altLang="en-US" sz="1200" dirty="0" smtClean="0">
                <a:latin typeface="微软雅黑" panose="020B0503020204020204" pitchFamily="34" charset="-122"/>
                <a:ea typeface="微软雅黑" panose="020B0503020204020204" pitchFamily="34" charset="-122"/>
              </a:rPr>
              <a:t>闭环。</a:t>
            </a:r>
            <a:endParaRPr lang="zh-CN" altLang="en-US" sz="1200"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5078280" y="2544758"/>
            <a:ext cx="4065720" cy="543395"/>
          </a:xfrm>
          <a:prstGeom prst="rect">
            <a:avLst/>
          </a:prstGeom>
          <a:noFill/>
        </p:spPr>
        <p:txBody>
          <a:bodyPr wrap="square" rtlCol="0" anchor="ctr">
            <a:noAutofit/>
          </a:bodyPr>
          <a:lstStyle/>
          <a:p>
            <a:pPr algn="just">
              <a:lnSpc>
                <a:spcPct val="150000"/>
              </a:lnSpc>
            </a:pPr>
            <a:r>
              <a:rPr lang="en-US" altLang="zh-CN" sz="1200" dirty="0">
                <a:latin typeface="微软雅黑" panose="020B0503020204020204" pitchFamily="34" charset="-122"/>
                <a:ea typeface="微软雅黑" panose="020B0503020204020204" pitchFamily="34" charset="-122"/>
              </a:rPr>
              <a:t>1</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专</a:t>
            </a:r>
            <a:r>
              <a:rPr lang="zh-CN" altLang="en-US" sz="1200" dirty="0">
                <a:latin typeface="微软雅黑" panose="020B0503020204020204" pitchFamily="34" charset="-122"/>
                <a:ea typeface="微软雅黑" panose="020B0503020204020204" pitchFamily="34" charset="-122"/>
              </a:rPr>
              <a:t>属的客户成功经理</a:t>
            </a:r>
            <a:r>
              <a:rPr lang="zh-CN" altLang="en-US" sz="1200" dirty="0" smtClean="0">
                <a:latin typeface="微软雅黑" panose="020B0503020204020204" pitchFamily="34" charset="-122"/>
                <a:ea typeface="微软雅黑" panose="020B0503020204020204" pitchFamily="34" charset="-122"/>
              </a:rPr>
              <a:t>服务；</a:t>
            </a: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2</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专业</a:t>
            </a:r>
            <a:r>
              <a:rPr lang="zh-CN" altLang="en-US" sz="1200" dirty="0">
                <a:latin typeface="微软雅黑" panose="020B0503020204020204" pitchFamily="34" charset="-122"/>
                <a:ea typeface="微软雅黑" panose="020B0503020204020204" pitchFamily="34" charset="-122"/>
              </a:rPr>
              <a:t>的技术支持</a:t>
            </a:r>
            <a:r>
              <a:rPr lang="zh-CN" altLang="en-US" sz="1200" dirty="0" smtClean="0">
                <a:latin typeface="微软雅黑" panose="020B0503020204020204" pitchFamily="34" charset="-122"/>
                <a:ea typeface="微软雅黑" panose="020B0503020204020204" pitchFamily="34" charset="-122"/>
              </a:rPr>
              <a:t>服务；</a:t>
            </a:r>
            <a:endParaRPr lang="zh-CN" altLang="en-US"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3</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快速</a:t>
            </a:r>
            <a:r>
              <a:rPr lang="zh-CN" altLang="en-US" sz="1200" dirty="0">
                <a:latin typeface="微软雅黑" panose="020B0503020204020204" pitchFamily="34" charset="-122"/>
                <a:ea typeface="微软雅黑" panose="020B0503020204020204" pitchFamily="34" charset="-122"/>
              </a:rPr>
              <a:t>迭代的产品</a:t>
            </a:r>
            <a:r>
              <a:rPr lang="zh-CN" altLang="en-US" sz="1200" dirty="0" smtClean="0">
                <a:latin typeface="微软雅黑" panose="020B0503020204020204" pitchFamily="34" charset="-122"/>
                <a:ea typeface="微软雅黑" panose="020B0503020204020204" pitchFamily="34" charset="-122"/>
              </a:rPr>
              <a:t>更新。</a:t>
            </a:r>
            <a:endParaRPr lang="zh-CN" altLang="en-US" sz="1200" dirty="0">
              <a:latin typeface="微软雅黑" panose="020B0503020204020204" pitchFamily="34" charset="-122"/>
              <a:ea typeface="微软雅黑" panose="020B0503020204020204" pitchFamily="34" charset="-122"/>
            </a:endParaRPr>
          </a:p>
        </p:txBody>
      </p:sp>
      <p:sp>
        <p:nvSpPr>
          <p:cNvPr id="54" name="文本框 53"/>
          <p:cNvSpPr txBox="1"/>
          <p:nvPr/>
        </p:nvSpPr>
        <p:spPr>
          <a:xfrm>
            <a:off x="5078280" y="3707342"/>
            <a:ext cx="4065720" cy="646085"/>
          </a:xfrm>
          <a:prstGeom prst="rect">
            <a:avLst/>
          </a:prstGeom>
          <a:noFill/>
        </p:spPr>
        <p:txBody>
          <a:bodyPr wrap="square" rtlCol="0" anchor="ctr">
            <a:noAutofit/>
          </a:bodyPr>
          <a:lstStyle/>
          <a:p>
            <a:pPr>
              <a:lnSpc>
                <a:spcPct val="150000"/>
              </a:lnSpc>
            </a:pPr>
            <a:r>
              <a:rPr lang="en-US" altLang="zh-CN" sz="1200" dirty="0">
                <a:latin typeface="微软雅黑" panose="020B0503020204020204" pitchFamily="34" charset="-122"/>
                <a:ea typeface="微软雅黑" panose="020B0503020204020204" pitchFamily="34" charset="-122"/>
              </a:rPr>
              <a:t>1</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灵活</a:t>
            </a:r>
            <a:r>
              <a:rPr lang="zh-CN" altLang="en-US" sz="1200" dirty="0">
                <a:latin typeface="微软雅黑" panose="020B0503020204020204" pitchFamily="34" charset="-122"/>
                <a:ea typeface="微软雅黑" panose="020B0503020204020204" pitchFamily="34" charset="-122"/>
              </a:rPr>
              <a:t>的</a:t>
            </a:r>
            <a:r>
              <a:rPr lang="en-US" altLang="zh-CN" sz="1200" dirty="0">
                <a:latin typeface="微软雅黑" panose="020B0503020204020204" pitchFamily="34" charset="-122"/>
                <a:ea typeface="微软雅黑" panose="020B0503020204020204" pitchFamily="34" charset="-122"/>
              </a:rPr>
              <a:t>PAAS</a:t>
            </a:r>
            <a:r>
              <a:rPr lang="zh-CN" altLang="en-US" sz="1200" dirty="0">
                <a:latin typeface="微软雅黑" panose="020B0503020204020204" pitchFamily="34" charset="-122"/>
                <a:ea typeface="微软雅黑" panose="020B0503020204020204" pitchFamily="34" charset="-122"/>
              </a:rPr>
              <a:t>平台，支持自定义</a:t>
            </a:r>
            <a:r>
              <a:rPr lang="zh-CN" altLang="en-US" sz="1200" dirty="0" smtClean="0">
                <a:latin typeface="微软雅黑" panose="020B0503020204020204" pitchFamily="34" charset="-122"/>
                <a:ea typeface="微软雅黑" panose="020B0503020204020204" pitchFamily="34" charset="-122"/>
              </a:rPr>
              <a:t>开发；</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2</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高</a:t>
            </a:r>
            <a:r>
              <a:rPr lang="zh-CN" altLang="en-US" sz="1200" dirty="0">
                <a:latin typeface="微软雅黑" panose="020B0503020204020204" pitchFamily="34" charset="-122"/>
                <a:ea typeface="微软雅黑" panose="020B0503020204020204" pitchFamily="34" charset="-122"/>
              </a:rPr>
              <a:t>可用性的服务器管理，保障了并发性能</a:t>
            </a:r>
            <a:r>
              <a:rPr lang="zh-CN" altLang="en-US" sz="1200" dirty="0" smtClean="0">
                <a:latin typeface="微软雅黑" panose="020B0503020204020204" pitchFamily="34" charset="-122"/>
                <a:ea typeface="微软雅黑" panose="020B0503020204020204" pitchFamily="34" charset="-122"/>
              </a:rPr>
              <a:t>稳定；</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3</a:t>
            </a:r>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世界</a:t>
            </a:r>
            <a:r>
              <a:rPr lang="zh-CN" altLang="en-US" sz="1200" dirty="0">
                <a:latin typeface="微软雅黑" panose="020B0503020204020204" pitchFamily="34" charset="-122"/>
                <a:ea typeface="微软雅黑" panose="020B0503020204020204" pitchFamily="34" charset="-122"/>
              </a:rPr>
              <a:t>级顶尖的研发团队，敏捷开发模式，快速迭代</a:t>
            </a:r>
            <a:r>
              <a:rPr lang="zh-CN" altLang="en-US" sz="1200" dirty="0" smtClean="0">
                <a:latin typeface="微软雅黑" panose="020B0503020204020204" pitchFamily="34" charset="-122"/>
                <a:ea typeface="微软雅黑" panose="020B0503020204020204" pitchFamily="34" charset="-122"/>
              </a:rPr>
              <a:t>更新。</a:t>
            </a:r>
            <a:endParaRPr lang="zh-CN" altLang="en-US" sz="1200" dirty="0">
              <a:latin typeface="微软雅黑" panose="020B0503020204020204" pitchFamily="34" charset="-122"/>
              <a:ea typeface="微软雅黑" panose="020B0503020204020204" pitchFamily="34" charset="-122"/>
            </a:endParaRPr>
          </a:p>
        </p:txBody>
      </p:sp>
      <p:pic>
        <p:nvPicPr>
          <p:cNvPr id="56" name="图片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8153" y="3272929"/>
            <a:ext cx="2707184" cy="1069573"/>
          </a:xfrm>
          <a:prstGeom prst="rect">
            <a:avLst/>
          </a:prstGeom>
        </p:spPr>
      </p:pic>
    </p:spTree>
    <p:extLst>
      <p:ext uri="{BB962C8B-B14F-4D97-AF65-F5344CB8AC3E}">
        <p14:creationId xmlns:p14="http://schemas.microsoft.com/office/powerpoint/2010/main" val="227230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518836" y="3824924"/>
            <a:ext cx="905295" cy="905295"/>
            <a:chOff x="3407571" y="2980656"/>
            <a:chExt cx="995824" cy="995824"/>
          </a:xfrm>
        </p:grpSpPr>
        <p:sp>
          <p:nvSpPr>
            <p:cNvPr id="35" name="椭圆 34"/>
            <p:cNvSpPr/>
            <p:nvPr/>
          </p:nvSpPr>
          <p:spPr>
            <a:xfrm>
              <a:off x="3407571" y="2980656"/>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cloud-computing_348164"/>
            <p:cNvSpPr>
              <a:spLocks noChangeAspect="1"/>
            </p:cNvSpPr>
            <p:nvPr/>
          </p:nvSpPr>
          <p:spPr bwMode="auto">
            <a:xfrm>
              <a:off x="3628354" y="3201825"/>
              <a:ext cx="554259" cy="553486"/>
            </a:xfrm>
            <a:custGeom>
              <a:avLst/>
              <a:gdLst>
                <a:gd name="connsiteX0" fmla="*/ 290568 w 606933"/>
                <a:gd name="connsiteY0" fmla="*/ 453254 h 606087"/>
                <a:gd name="connsiteX1" fmla="*/ 202356 w 606933"/>
                <a:gd name="connsiteY1" fmla="*/ 490861 h 606087"/>
                <a:gd name="connsiteX2" fmla="*/ 202356 w 606933"/>
                <a:gd name="connsiteY2" fmla="*/ 558573 h 606087"/>
                <a:gd name="connsiteX3" fmla="*/ 476526 w 606933"/>
                <a:gd name="connsiteY3" fmla="*/ 286379 h 606087"/>
                <a:gd name="connsiteX4" fmla="*/ 491068 w 606933"/>
                <a:gd name="connsiteY4" fmla="*/ 289842 h 606087"/>
                <a:gd name="connsiteX5" fmla="*/ 491935 w 606933"/>
                <a:gd name="connsiteY5" fmla="*/ 304942 h 606087"/>
                <a:gd name="connsiteX6" fmla="*/ 326585 w 606933"/>
                <a:gd name="connsiteY6" fmla="*/ 559439 h 606087"/>
                <a:gd name="connsiteX7" fmla="*/ 315992 w 606933"/>
                <a:gd name="connsiteY7" fmla="*/ 565114 h 606087"/>
                <a:gd name="connsiteX8" fmla="*/ 309732 w 606933"/>
                <a:gd name="connsiteY8" fmla="*/ 563479 h 606087"/>
                <a:gd name="connsiteX9" fmla="*/ 256670 w 606933"/>
                <a:gd name="connsiteY9" fmla="*/ 533181 h 606087"/>
                <a:gd name="connsiteX10" fmla="*/ 199370 w 606933"/>
                <a:gd name="connsiteY10" fmla="*/ 601470 h 606087"/>
                <a:gd name="connsiteX11" fmla="*/ 189644 w 606933"/>
                <a:gd name="connsiteY11" fmla="*/ 606087 h 606087"/>
                <a:gd name="connsiteX12" fmla="*/ 185407 w 606933"/>
                <a:gd name="connsiteY12" fmla="*/ 605318 h 606087"/>
                <a:gd name="connsiteX13" fmla="*/ 177028 w 606933"/>
                <a:gd name="connsiteY13" fmla="*/ 593391 h 606087"/>
                <a:gd name="connsiteX14" fmla="*/ 177028 w 606933"/>
                <a:gd name="connsiteY14" fmla="*/ 489611 h 606087"/>
                <a:gd name="connsiteX15" fmla="*/ 119729 w 606933"/>
                <a:gd name="connsiteY15" fmla="*/ 454024 h 606087"/>
                <a:gd name="connsiteX16" fmla="*/ 113854 w 606933"/>
                <a:gd name="connsiteY16" fmla="*/ 442290 h 606087"/>
                <a:gd name="connsiteX17" fmla="*/ 121655 w 606933"/>
                <a:gd name="connsiteY17" fmla="*/ 431710 h 606087"/>
                <a:gd name="connsiteX18" fmla="*/ 380417 w 606933"/>
                <a:gd name="connsiteY18" fmla="*/ 0 h 606087"/>
                <a:gd name="connsiteX19" fmla="*/ 381573 w 606933"/>
                <a:gd name="connsiteY19" fmla="*/ 0 h 606087"/>
                <a:gd name="connsiteX20" fmla="*/ 527383 w 606933"/>
                <a:gd name="connsiteY20" fmla="*/ 140893 h 606087"/>
                <a:gd name="connsiteX21" fmla="*/ 520834 w 606933"/>
                <a:gd name="connsiteY21" fmla="*/ 194845 h 606087"/>
                <a:gd name="connsiteX22" fmla="*/ 606933 w 606933"/>
                <a:gd name="connsiteY22" fmla="*/ 306598 h 606087"/>
                <a:gd name="connsiteX23" fmla="*/ 493097 w 606933"/>
                <a:gd name="connsiteY23" fmla="*/ 416619 h 606087"/>
                <a:gd name="connsiteX24" fmla="*/ 449470 w 606933"/>
                <a:gd name="connsiteY24" fmla="*/ 416619 h 606087"/>
                <a:gd name="connsiteX25" fmla="*/ 513129 w 606933"/>
                <a:gd name="connsiteY25" fmla="*/ 318619 h 606087"/>
                <a:gd name="connsiteX26" fmla="*/ 510529 w 606933"/>
                <a:gd name="connsiteY26" fmla="*/ 273803 h 606087"/>
                <a:gd name="connsiteX27" fmla="*/ 481348 w 606933"/>
                <a:gd name="connsiteY27" fmla="*/ 260146 h 606087"/>
                <a:gd name="connsiteX28" fmla="*/ 466901 w 606933"/>
                <a:gd name="connsiteY28" fmla="*/ 262935 h 606087"/>
                <a:gd name="connsiteX29" fmla="*/ 112006 w 606933"/>
                <a:gd name="connsiteY29" fmla="*/ 408252 h 606087"/>
                <a:gd name="connsiteX30" fmla="*/ 100353 w 606933"/>
                <a:gd name="connsiteY30" fmla="*/ 415946 h 606087"/>
                <a:gd name="connsiteX31" fmla="*/ 0 w 606933"/>
                <a:gd name="connsiteY31" fmla="*/ 306598 h 606087"/>
                <a:gd name="connsiteX32" fmla="*/ 63949 w 606933"/>
                <a:gd name="connsiteY32" fmla="*/ 203020 h 606087"/>
                <a:gd name="connsiteX33" fmla="*/ 68764 w 606933"/>
                <a:gd name="connsiteY33" fmla="*/ 146567 h 606087"/>
                <a:gd name="connsiteX34" fmla="*/ 162087 w 606933"/>
                <a:gd name="connsiteY34" fmla="*/ 71552 h 606087"/>
                <a:gd name="connsiteX35" fmla="*/ 242985 w 606933"/>
                <a:gd name="connsiteY35" fmla="*/ 96365 h 606087"/>
                <a:gd name="connsiteX36" fmla="*/ 380417 w 606933"/>
                <a:gd name="connsiteY3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933" h="606087">
                  <a:moveTo>
                    <a:pt x="290568" y="453254"/>
                  </a:moveTo>
                  <a:lnTo>
                    <a:pt x="202356" y="490861"/>
                  </a:lnTo>
                  <a:lnTo>
                    <a:pt x="202356" y="558573"/>
                  </a:lnTo>
                  <a:close/>
                  <a:moveTo>
                    <a:pt x="476526" y="286379"/>
                  </a:moveTo>
                  <a:cubicBezTo>
                    <a:pt x="481630" y="284167"/>
                    <a:pt x="487505" y="285706"/>
                    <a:pt x="491068" y="289842"/>
                  </a:cubicBezTo>
                  <a:cubicBezTo>
                    <a:pt x="494631" y="294170"/>
                    <a:pt x="495016" y="300229"/>
                    <a:pt x="491935" y="304942"/>
                  </a:cubicBezTo>
                  <a:lnTo>
                    <a:pt x="326585" y="559439"/>
                  </a:lnTo>
                  <a:cubicBezTo>
                    <a:pt x="324177" y="563094"/>
                    <a:pt x="320133" y="565114"/>
                    <a:pt x="315992" y="565114"/>
                  </a:cubicBezTo>
                  <a:cubicBezTo>
                    <a:pt x="313873" y="565114"/>
                    <a:pt x="311658" y="564633"/>
                    <a:pt x="309732" y="563479"/>
                  </a:cubicBezTo>
                  <a:lnTo>
                    <a:pt x="256670" y="533181"/>
                  </a:lnTo>
                  <a:lnTo>
                    <a:pt x="199370" y="601470"/>
                  </a:lnTo>
                  <a:cubicBezTo>
                    <a:pt x="196866" y="604452"/>
                    <a:pt x="193303" y="606087"/>
                    <a:pt x="189644" y="606087"/>
                  </a:cubicBezTo>
                  <a:cubicBezTo>
                    <a:pt x="188296" y="606087"/>
                    <a:pt x="186755" y="605799"/>
                    <a:pt x="185407" y="605318"/>
                  </a:cubicBezTo>
                  <a:cubicBezTo>
                    <a:pt x="180303" y="603394"/>
                    <a:pt x="177028" y="598777"/>
                    <a:pt x="177028" y="593391"/>
                  </a:cubicBezTo>
                  <a:lnTo>
                    <a:pt x="177028" y="489611"/>
                  </a:lnTo>
                  <a:lnTo>
                    <a:pt x="119729" y="454024"/>
                  </a:lnTo>
                  <a:cubicBezTo>
                    <a:pt x="115684" y="451523"/>
                    <a:pt x="113469" y="447003"/>
                    <a:pt x="113854" y="442290"/>
                  </a:cubicBezTo>
                  <a:cubicBezTo>
                    <a:pt x="114336" y="437481"/>
                    <a:pt x="117225" y="433441"/>
                    <a:pt x="121655" y="431710"/>
                  </a:cubicBezTo>
                  <a:close/>
                  <a:moveTo>
                    <a:pt x="380417" y="0"/>
                  </a:moveTo>
                  <a:lnTo>
                    <a:pt x="381573" y="0"/>
                  </a:lnTo>
                  <a:cubicBezTo>
                    <a:pt x="457463" y="673"/>
                    <a:pt x="522856" y="63762"/>
                    <a:pt x="527383" y="140893"/>
                  </a:cubicBezTo>
                  <a:cubicBezTo>
                    <a:pt x="528346" y="159358"/>
                    <a:pt x="526227" y="177438"/>
                    <a:pt x="520834" y="194845"/>
                  </a:cubicBezTo>
                  <a:cubicBezTo>
                    <a:pt x="570818" y="207059"/>
                    <a:pt x="606933" y="252549"/>
                    <a:pt x="606933" y="306598"/>
                  </a:cubicBezTo>
                  <a:cubicBezTo>
                    <a:pt x="606933" y="370360"/>
                    <a:pt x="558972" y="416619"/>
                    <a:pt x="493097" y="416619"/>
                  </a:cubicBezTo>
                  <a:lnTo>
                    <a:pt x="449470" y="416619"/>
                  </a:lnTo>
                  <a:lnTo>
                    <a:pt x="513129" y="318619"/>
                  </a:lnTo>
                  <a:cubicBezTo>
                    <a:pt x="522279" y="304674"/>
                    <a:pt x="521123" y="286594"/>
                    <a:pt x="510529" y="273803"/>
                  </a:cubicBezTo>
                  <a:cubicBezTo>
                    <a:pt x="503306" y="265147"/>
                    <a:pt x="492616" y="260146"/>
                    <a:pt x="481348" y="260146"/>
                  </a:cubicBezTo>
                  <a:cubicBezTo>
                    <a:pt x="476340" y="260146"/>
                    <a:pt x="471620" y="261012"/>
                    <a:pt x="466901" y="262935"/>
                  </a:cubicBezTo>
                  <a:lnTo>
                    <a:pt x="112006" y="408252"/>
                  </a:lnTo>
                  <a:cubicBezTo>
                    <a:pt x="107576" y="410079"/>
                    <a:pt x="103628" y="412772"/>
                    <a:pt x="100353" y="415946"/>
                  </a:cubicBezTo>
                  <a:cubicBezTo>
                    <a:pt x="41509" y="410079"/>
                    <a:pt x="0" y="365840"/>
                    <a:pt x="0" y="306598"/>
                  </a:cubicBezTo>
                  <a:cubicBezTo>
                    <a:pt x="0" y="262358"/>
                    <a:pt x="25329" y="222062"/>
                    <a:pt x="63949" y="203020"/>
                  </a:cubicBezTo>
                  <a:cubicBezTo>
                    <a:pt x="60578" y="183978"/>
                    <a:pt x="62215" y="165032"/>
                    <a:pt x="68764" y="146567"/>
                  </a:cubicBezTo>
                  <a:cubicBezTo>
                    <a:pt x="83499" y="105213"/>
                    <a:pt x="120000" y="75784"/>
                    <a:pt x="162087" y="71552"/>
                  </a:cubicBezTo>
                  <a:cubicBezTo>
                    <a:pt x="191653" y="68571"/>
                    <a:pt x="220546" y="77804"/>
                    <a:pt x="242985" y="96365"/>
                  </a:cubicBezTo>
                  <a:cubicBezTo>
                    <a:pt x="264558" y="39238"/>
                    <a:pt x="319165" y="0"/>
                    <a:pt x="380417" y="0"/>
                  </a:cubicBezTo>
                  <a:close/>
                </a:path>
              </a:pathLst>
            </a:custGeom>
            <a:solidFill>
              <a:srgbClr val="F2F2F2">
                <a:alpha val="60000"/>
              </a:srgbClr>
            </a:solidFill>
            <a:ln>
              <a:noFill/>
            </a:ln>
          </p:spPr>
        </p:sp>
      </p:grpSp>
      <p:grpSp>
        <p:nvGrpSpPr>
          <p:cNvPr id="37" name="组合 36"/>
          <p:cNvGrpSpPr/>
          <p:nvPr/>
        </p:nvGrpSpPr>
        <p:grpSpPr>
          <a:xfrm>
            <a:off x="2518836" y="2246217"/>
            <a:ext cx="905295" cy="905295"/>
            <a:chOff x="944595" y="3062185"/>
            <a:chExt cx="995824" cy="995824"/>
          </a:xfrm>
        </p:grpSpPr>
        <p:sp>
          <p:nvSpPr>
            <p:cNvPr id="38" name="椭圆 37"/>
            <p:cNvSpPr/>
            <p:nvPr/>
          </p:nvSpPr>
          <p:spPr>
            <a:xfrm>
              <a:off x="944595" y="3062185"/>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broken-heart_13907"/>
            <p:cNvSpPr>
              <a:spLocks noChangeAspect="1"/>
            </p:cNvSpPr>
            <p:nvPr/>
          </p:nvSpPr>
          <p:spPr bwMode="auto">
            <a:xfrm>
              <a:off x="1137665" y="3343950"/>
              <a:ext cx="609685" cy="432294"/>
            </a:xfrm>
            <a:custGeom>
              <a:avLst/>
              <a:gdLst>
                <a:gd name="connsiteX0" fmla="*/ 93900 w 594760"/>
                <a:gd name="connsiteY0" fmla="*/ 17338 h 421712"/>
                <a:gd name="connsiteX1" fmla="*/ 184334 w 594760"/>
                <a:gd name="connsiteY1" fmla="*/ 52406 h 421712"/>
                <a:gd name="connsiteX2" fmla="*/ 251655 w 594760"/>
                <a:gd name="connsiteY2" fmla="*/ 150028 h 421712"/>
                <a:gd name="connsiteX3" fmla="*/ 291310 w 594760"/>
                <a:gd name="connsiteY3" fmla="*/ 182262 h 421712"/>
                <a:gd name="connsiteX4" fmla="*/ 230444 w 594760"/>
                <a:gd name="connsiteY4" fmla="*/ 273437 h 421712"/>
                <a:gd name="connsiteX5" fmla="*/ 299610 w 594760"/>
                <a:gd name="connsiteY5" fmla="*/ 298303 h 421712"/>
                <a:gd name="connsiteX6" fmla="*/ 265488 w 594760"/>
                <a:gd name="connsiteY6" fmla="*/ 421712 h 421712"/>
                <a:gd name="connsiteX7" fmla="*/ 23869 w 594760"/>
                <a:gd name="connsiteY7" fmla="*/ 220022 h 421712"/>
                <a:gd name="connsiteX8" fmla="*/ 93900 w 594760"/>
                <a:gd name="connsiteY8" fmla="*/ 17338 h 421712"/>
                <a:gd name="connsiteX9" fmla="*/ 500820 w 594760"/>
                <a:gd name="connsiteY9" fmla="*/ 269 h 421712"/>
                <a:gd name="connsiteX10" fmla="*/ 570881 w 594760"/>
                <a:gd name="connsiteY10" fmla="*/ 202564 h 421712"/>
                <a:gd name="connsiteX11" fmla="*/ 329158 w 594760"/>
                <a:gd name="connsiteY11" fmla="*/ 404254 h 421712"/>
                <a:gd name="connsiteX12" fmla="*/ 377134 w 594760"/>
                <a:gd name="connsiteY12" fmla="*/ 285450 h 421712"/>
                <a:gd name="connsiteX13" fmla="*/ 310706 w 594760"/>
                <a:gd name="connsiteY13" fmla="*/ 253216 h 421712"/>
                <a:gd name="connsiteX14" fmla="*/ 381747 w 594760"/>
                <a:gd name="connsiteY14" fmla="*/ 169409 h 421712"/>
                <a:gd name="connsiteX15" fmla="*/ 342997 w 594760"/>
                <a:gd name="connsiteY15" fmla="*/ 133491 h 421712"/>
                <a:gd name="connsiteX16" fmla="*/ 410347 w 594760"/>
                <a:gd name="connsiteY16" fmla="*/ 35869 h 421712"/>
                <a:gd name="connsiteX17" fmla="*/ 500820 w 594760"/>
                <a:gd name="connsiteY17" fmla="*/ 269 h 4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760" h="421712">
                  <a:moveTo>
                    <a:pt x="93900" y="17338"/>
                  </a:moveTo>
                  <a:cubicBezTo>
                    <a:pt x="120701" y="15108"/>
                    <a:pt x="151595" y="25008"/>
                    <a:pt x="184334" y="52406"/>
                  </a:cubicBezTo>
                  <a:cubicBezTo>
                    <a:pt x="211078" y="75431"/>
                    <a:pt x="251655" y="150028"/>
                    <a:pt x="251655" y="150028"/>
                  </a:cubicBezTo>
                  <a:lnTo>
                    <a:pt x="291310" y="182262"/>
                  </a:lnTo>
                  <a:lnTo>
                    <a:pt x="230444" y="273437"/>
                  </a:lnTo>
                  <a:lnTo>
                    <a:pt x="299610" y="298303"/>
                  </a:lnTo>
                  <a:lnTo>
                    <a:pt x="265488" y="421712"/>
                  </a:lnTo>
                  <a:cubicBezTo>
                    <a:pt x="265488" y="421712"/>
                    <a:pt x="98568" y="330537"/>
                    <a:pt x="23869" y="220022"/>
                  </a:cubicBezTo>
                  <a:cubicBezTo>
                    <a:pt x="-30080" y="139898"/>
                    <a:pt x="13495" y="24029"/>
                    <a:pt x="93900" y="17338"/>
                  </a:cubicBezTo>
                  <a:close/>
                  <a:moveTo>
                    <a:pt x="500820" y="269"/>
                  </a:moveTo>
                  <a:cubicBezTo>
                    <a:pt x="581260" y="6571"/>
                    <a:pt x="624853" y="122440"/>
                    <a:pt x="570881" y="202564"/>
                  </a:cubicBezTo>
                  <a:cubicBezTo>
                    <a:pt x="496150" y="313079"/>
                    <a:pt x="329158" y="404254"/>
                    <a:pt x="329158" y="404254"/>
                  </a:cubicBezTo>
                  <a:lnTo>
                    <a:pt x="377134" y="285450"/>
                  </a:lnTo>
                  <a:lnTo>
                    <a:pt x="310706" y="253216"/>
                  </a:lnTo>
                  <a:lnTo>
                    <a:pt x="381747" y="169409"/>
                  </a:lnTo>
                  <a:lnTo>
                    <a:pt x="342997" y="133491"/>
                  </a:lnTo>
                  <a:cubicBezTo>
                    <a:pt x="342997" y="133491"/>
                    <a:pt x="383592" y="57973"/>
                    <a:pt x="410347" y="35869"/>
                  </a:cubicBezTo>
                  <a:cubicBezTo>
                    <a:pt x="443100" y="8241"/>
                    <a:pt x="474007" y="-1832"/>
                    <a:pt x="500820" y="269"/>
                  </a:cubicBezTo>
                  <a:close/>
                </a:path>
              </a:pathLst>
            </a:custGeom>
            <a:solidFill>
              <a:srgbClr val="F2F2F2">
                <a:alpha val="60000"/>
              </a:srgbClr>
            </a:solidFill>
            <a:ln>
              <a:noFill/>
            </a:ln>
          </p:spPr>
        </p:sp>
      </p:grpSp>
      <p:sp>
        <p:nvSpPr>
          <p:cNvPr id="2" name="矩形 1"/>
          <p:cNvSpPr/>
          <p:nvPr/>
        </p:nvSpPr>
        <p:spPr>
          <a:xfrm>
            <a:off x="902970" y="2306393"/>
            <a:ext cx="4069080" cy="761747"/>
          </a:xfrm>
          <a:prstGeom prst="rect">
            <a:avLst/>
          </a:prstGeom>
        </p:spPr>
        <p:txBody>
          <a:bodyPr wrap="square">
            <a:spAutoFit/>
          </a:bodyPr>
          <a:lstStyle/>
          <a:p>
            <a:pPr algn="just">
              <a:lnSpc>
                <a:spcPct val="150000"/>
              </a:lnSpc>
            </a:pPr>
            <a:r>
              <a:rPr lang="en-US" altLang="zh-CN" sz="1000" b="1" dirty="0">
                <a:latin typeface="微软雅黑" panose="020B0503020204020204" pitchFamily="34" charset="-122"/>
                <a:ea typeface="微软雅黑" panose="020B0503020204020204" pitchFamily="34" charset="-122"/>
              </a:rPr>
              <a:t>1</a:t>
            </a:r>
            <a:r>
              <a:rPr lang="en-US" altLang="zh-CN" sz="10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销售</a:t>
            </a:r>
            <a:r>
              <a:rPr lang="zh-CN" altLang="en-US" sz="900" dirty="0">
                <a:latin typeface="微软雅黑" panose="020B0503020204020204" pitchFamily="34" charset="-122"/>
                <a:ea typeface="微软雅黑" panose="020B0503020204020204" pitchFamily="34" charset="-122"/>
              </a:rPr>
              <a:t>人员分布全国各地，集团没办法很好的把控项目的具体进展</a:t>
            </a:r>
            <a:r>
              <a:rPr lang="zh-CN" altLang="en-US" sz="900" dirty="0" smtClean="0">
                <a:latin typeface="微软雅黑" panose="020B0503020204020204" pitchFamily="34" charset="-122"/>
                <a:ea typeface="微软雅黑" panose="020B0503020204020204" pitchFamily="34" charset="-122"/>
              </a:rPr>
              <a:t>情况；</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1000" b="1" dirty="0">
                <a:latin typeface="微软雅黑" panose="020B0503020204020204" pitchFamily="34" charset="-122"/>
                <a:ea typeface="微软雅黑" panose="020B0503020204020204" pitchFamily="34" charset="-122"/>
              </a:rPr>
              <a:t>2</a:t>
            </a:r>
            <a:r>
              <a:rPr lang="en-US" altLang="zh-CN" sz="10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收购</a:t>
            </a:r>
            <a:r>
              <a:rPr lang="zh-CN" altLang="en-US" sz="900" dirty="0">
                <a:latin typeface="微软雅黑" panose="020B0503020204020204" pitchFamily="34" charset="-122"/>
                <a:ea typeface="微软雅黑" panose="020B0503020204020204" pitchFamily="34" charset="-122"/>
              </a:rPr>
              <a:t>回来的子公司，目前还处于对赌期，管理上集团还没办法深入到子公司到业务，管控</a:t>
            </a:r>
            <a:r>
              <a:rPr lang="zh-CN" altLang="en-US" sz="900" dirty="0" smtClean="0">
                <a:latin typeface="微软雅黑" panose="020B0503020204020204" pitchFamily="34" charset="-122"/>
                <a:ea typeface="微软雅黑" panose="020B0503020204020204" pitchFamily="34" charset="-122"/>
              </a:rPr>
              <a:t>难。</a:t>
            </a:r>
            <a:endParaRPr lang="zh-CN" altLang="en-US" sz="800" dirty="0">
              <a:latin typeface="微软雅黑" panose="020B0503020204020204" pitchFamily="34" charset="-122"/>
              <a:ea typeface="微软雅黑" panose="020B0503020204020204" pitchFamily="34" charset="-122"/>
            </a:endParaRPr>
          </a:p>
        </p:txBody>
      </p:sp>
      <p:sp>
        <p:nvSpPr>
          <p:cNvPr id="5" name="矩形 4"/>
          <p:cNvSpPr/>
          <p:nvPr/>
        </p:nvSpPr>
        <p:spPr>
          <a:xfrm>
            <a:off x="330200" y="806451"/>
            <a:ext cx="8496000" cy="972000"/>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2502" y="889997"/>
            <a:ext cx="8171437" cy="80490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000" dirty="0" smtClean="0">
                <a:latin typeface="微软雅黑" panose="020B0503020204020204" pitchFamily="34" charset="-122"/>
                <a:ea typeface="微软雅黑" panose="020B0503020204020204" pitchFamily="34" charset="-122"/>
              </a:rPr>
              <a:t>       高</a:t>
            </a:r>
            <a:r>
              <a:rPr lang="zh-CN" altLang="en-US" sz="1000" dirty="0">
                <a:latin typeface="微软雅黑" panose="020B0503020204020204" pitchFamily="34" charset="-122"/>
                <a:ea typeface="微软雅黑" panose="020B0503020204020204" pitchFamily="34" charset="-122"/>
              </a:rPr>
              <a:t>新兴科技集团</a:t>
            </a:r>
            <a:r>
              <a:rPr lang="zh-CN" altLang="en-US" sz="1000" dirty="0" smtClean="0">
                <a:latin typeface="微软雅黑" panose="020B0503020204020204" pitchFamily="34" charset="-122"/>
                <a:ea typeface="微软雅黑" panose="020B0503020204020204" pitchFamily="34" charset="-122"/>
              </a:rPr>
              <a:t>股份有限公司</a:t>
            </a:r>
            <a:r>
              <a:rPr lang="zh-CN" altLang="en-US" sz="1000" dirty="0">
                <a:latin typeface="微软雅黑" panose="020B0503020204020204" pitchFamily="34" charset="-122"/>
                <a:ea typeface="微软雅黑" panose="020B0503020204020204" pitchFamily="34" charset="-122"/>
              </a:rPr>
              <a:t>（股票代码</a:t>
            </a:r>
            <a:r>
              <a:rPr lang="en-US" altLang="zh-CN" sz="1000" dirty="0">
                <a:latin typeface="微软雅黑" panose="020B0503020204020204" pitchFamily="34" charset="-122"/>
                <a:ea typeface="微软雅黑" panose="020B0503020204020204" pitchFamily="34" charset="-122"/>
              </a:rPr>
              <a:t>300098</a:t>
            </a:r>
            <a:r>
              <a:rPr lang="zh-CN" altLang="en-US" sz="1000" dirty="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是</a:t>
            </a:r>
            <a:r>
              <a:rPr lang="zh-CN" altLang="en-US" sz="1000" dirty="0">
                <a:latin typeface="微软雅黑" panose="020B0503020204020204" pitchFamily="34" charset="-122"/>
                <a:ea typeface="微软雅黑" panose="020B0503020204020204" pitchFamily="34" charset="-122"/>
              </a:rPr>
              <a:t>一家致力于成为平安城市系统解决方案最</a:t>
            </a:r>
            <a:r>
              <a:rPr lang="zh-CN" altLang="en-US" sz="1000" dirty="0" smtClean="0">
                <a:latin typeface="微软雅黑" panose="020B0503020204020204" pitchFamily="34" charset="-122"/>
                <a:ea typeface="微软雅黑" panose="020B0503020204020204" pitchFamily="34" charset="-122"/>
              </a:rPr>
              <a:t>专业提供</a:t>
            </a:r>
            <a:r>
              <a:rPr lang="zh-CN" altLang="en-US" sz="1000" dirty="0">
                <a:latin typeface="微软雅黑" panose="020B0503020204020204" pitchFamily="34" charset="-122"/>
                <a:ea typeface="微软雅黑" panose="020B0503020204020204" pitchFamily="34" charset="-122"/>
              </a:rPr>
              <a:t>商的高新技术企业，总部位于广东省广州市，是国内监控领域领先的综合解决方案提供商及其软硬件产品</a:t>
            </a:r>
            <a:r>
              <a:rPr lang="zh-CN" altLang="en-US" sz="1000" dirty="0" smtClean="0">
                <a:latin typeface="微软雅黑" panose="020B0503020204020204" pitchFamily="34" charset="-122"/>
                <a:ea typeface="微软雅黑" panose="020B0503020204020204" pitchFamily="34" charset="-122"/>
              </a:rPr>
              <a:t>制造商</a:t>
            </a:r>
            <a:r>
              <a:rPr lang="zh-CN" altLang="en-US" sz="1000" dirty="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重点</a:t>
            </a:r>
            <a:r>
              <a:rPr lang="zh-CN" altLang="en-US" sz="1000" dirty="0">
                <a:latin typeface="微软雅黑" panose="020B0503020204020204" pitchFamily="34" charset="-122"/>
                <a:ea typeface="微软雅黑" panose="020B0503020204020204" pitchFamily="34" charset="-122"/>
              </a:rPr>
              <a:t>打造平安城市、电子警察、无线城市、智能交通、智慧金融等行业应用，已形成以电信、金融、交通、铁路为核心的行业布局，业务遍布全国</a:t>
            </a:r>
            <a:r>
              <a:rPr lang="en-US" altLang="zh-CN" sz="1000" dirty="0">
                <a:latin typeface="微软雅黑" panose="020B0503020204020204" pitchFamily="34" charset="-122"/>
                <a:ea typeface="微软雅黑" panose="020B0503020204020204" pitchFamily="34" charset="-122"/>
              </a:rPr>
              <a:t>31</a:t>
            </a:r>
            <a:r>
              <a:rPr lang="zh-CN" altLang="en-US" sz="1000" dirty="0">
                <a:latin typeface="微软雅黑" panose="020B0503020204020204" pitchFamily="34" charset="-122"/>
                <a:ea typeface="微软雅黑" panose="020B0503020204020204" pitchFamily="34" charset="-122"/>
              </a:rPr>
              <a:t>个省市及</a:t>
            </a:r>
            <a:r>
              <a:rPr lang="zh-CN" altLang="en-US" sz="1000" dirty="0" smtClean="0">
                <a:latin typeface="微软雅黑" panose="020B0503020204020204" pitchFamily="34" charset="-122"/>
                <a:ea typeface="微软雅黑" panose="020B0503020204020204" pitchFamily="34" charset="-122"/>
              </a:rPr>
              <a:t>海外。</a:t>
            </a:r>
            <a:endParaRPr lang="zh-CN" altLang="en-US" sz="10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最佳实践案例</a:t>
            </a:r>
            <a:r>
              <a:rPr kumimoji="1" lang="zh-CN" altLang="en-US" sz="1800" b="1" dirty="0">
                <a:latin typeface="微软雅黑"/>
                <a:ea typeface="微软雅黑"/>
                <a:cs typeface="微软雅黑"/>
              </a:rPr>
              <a:t>（高新兴科技集团股份有限公司）</a:t>
            </a:r>
          </a:p>
        </p:txBody>
      </p:sp>
      <p:sp>
        <p:nvSpPr>
          <p:cNvPr id="8" name="矩形 7"/>
          <p:cNvSpPr/>
          <p:nvPr/>
        </p:nvSpPr>
        <p:spPr>
          <a:xfrm>
            <a:off x="330200" y="1913807"/>
            <a:ext cx="458470" cy="2997915"/>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300" b="1" spc="300" dirty="0" smtClean="0">
                <a:latin typeface="微软雅黑" panose="020B0503020204020204" pitchFamily="34" charset="-122"/>
                <a:ea typeface="微软雅黑" panose="020B0503020204020204" pitchFamily="34" charset="-122"/>
              </a:rPr>
              <a:t>案例分析</a:t>
            </a:r>
            <a:endParaRPr lang="zh-CN" altLang="en-US" sz="1300" b="1" spc="300" dirty="0">
              <a:latin typeface="微软雅黑" panose="020B0503020204020204" pitchFamily="34" charset="-122"/>
              <a:ea typeface="微软雅黑" panose="020B0503020204020204" pitchFamily="34" charset="-122"/>
            </a:endParaRPr>
          </a:p>
        </p:txBody>
      </p:sp>
      <p:sp>
        <p:nvSpPr>
          <p:cNvPr id="9" name="矩形 8"/>
          <p:cNvSpPr/>
          <p:nvPr/>
        </p:nvSpPr>
        <p:spPr>
          <a:xfrm>
            <a:off x="890906" y="1913807"/>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0906" y="3489722"/>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02970" y="1914599"/>
            <a:ext cx="1440180" cy="276999"/>
          </a:xfrm>
          <a:prstGeom prst="rect">
            <a:avLst/>
          </a:prstGeom>
          <a:noFill/>
        </p:spPr>
        <p:txBody>
          <a:bodyPr wrap="square" rtlCol="0" anchor="ctr">
            <a:noAutofit/>
          </a:bodyPr>
          <a:lstStyle/>
          <a:p>
            <a:r>
              <a:rPr lang="zh-CN" altLang="en-US" sz="1200" b="1" dirty="0" smtClean="0">
                <a:solidFill>
                  <a:srgbClr val="D13E3E"/>
                </a:solidFill>
                <a:latin typeface="微软雅黑" panose="020B0503020204020204" pitchFamily="34" charset="-122"/>
                <a:ea typeface="微软雅黑" panose="020B0503020204020204" pitchFamily="34" charset="-122"/>
              </a:rPr>
              <a:t>客</a:t>
            </a:r>
            <a:r>
              <a:rPr lang="zh-CN" altLang="en-US" sz="1200" b="1" dirty="0">
                <a:solidFill>
                  <a:srgbClr val="D13E3E"/>
                </a:solidFill>
                <a:latin typeface="微软雅黑" panose="020B0503020204020204" pitchFamily="34" charset="-122"/>
                <a:ea typeface="微软雅黑" panose="020B0503020204020204" pitchFamily="34" charset="-122"/>
              </a:rPr>
              <a:t>户</a:t>
            </a:r>
            <a:r>
              <a:rPr lang="zh-CN" altLang="en-US" sz="1200" b="1" dirty="0" smtClean="0">
                <a:solidFill>
                  <a:srgbClr val="D13E3E"/>
                </a:solidFill>
                <a:latin typeface="微软雅黑" panose="020B0503020204020204" pitchFamily="34" charset="-122"/>
                <a:ea typeface="微软雅黑" panose="020B0503020204020204" pitchFamily="34" charset="-122"/>
              </a:rPr>
              <a:t>需求痛点</a:t>
            </a:r>
          </a:p>
        </p:txBody>
      </p:sp>
      <p:sp>
        <p:nvSpPr>
          <p:cNvPr id="13" name="文本框 12"/>
          <p:cNvSpPr txBox="1"/>
          <p:nvPr/>
        </p:nvSpPr>
        <p:spPr>
          <a:xfrm>
            <a:off x="902970" y="3502660"/>
            <a:ext cx="1440180" cy="276999"/>
          </a:xfrm>
          <a:prstGeom prst="rect">
            <a:avLst/>
          </a:prstGeom>
          <a:noFill/>
        </p:spPr>
        <p:txBody>
          <a:bodyPr wrap="square" rtlCol="0" anchor="ctr">
            <a:noAutofit/>
          </a:bodyPr>
          <a:lstStyle/>
          <a:p>
            <a:r>
              <a:rPr lang="zh-CN" altLang="en-US" sz="1200" b="1" dirty="0" smtClean="0">
                <a:solidFill>
                  <a:srgbClr val="D13E3E"/>
                </a:solidFill>
                <a:latin typeface="微软雅黑" panose="020B0503020204020204" pitchFamily="34" charset="-122"/>
                <a:ea typeface="微软雅黑" panose="020B0503020204020204" pitchFamily="34" charset="-122"/>
              </a:rPr>
              <a:t>使用后</a:t>
            </a:r>
            <a:r>
              <a:rPr lang="zh-CN" altLang="en-US" sz="1200" b="1" dirty="0">
                <a:solidFill>
                  <a:srgbClr val="D13E3E"/>
                </a:solidFill>
                <a:latin typeface="微软雅黑" panose="020B0503020204020204" pitchFamily="34" charset="-122"/>
                <a:ea typeface="微软雅黑" panose="020B0503020204020204" pitchFamily="34" charset="-122"/>
              </a:rPr>
              <a:t>的效果</a:t>
            </a:r>
          </a:p>
        </p:txBody>
      </p:sp>
      <p:sp>
        <p:nvSpPr>
          <p:cNvPr id="15" name="文本框 14"/>
          <p:cNvSpPr txBox="1"/>
          <p:nvPr/>
        </p:nvSpPr>
        <p:spPr>
          <a:xfrm>
            <a:off x="5138986" y="1914599"/>
            <a:ext cx="1791589"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应用实践的流程</a:t>
            </a:r>
            <a:r>
              <a:rPr lang="zh-CN" altLang="en-US" sz="1200" b="1" dirty="0" smtClean="0">
                <a:solidFill>
                  <a:srgbClr val="D13E3E"/>
                </a:solidFill>
                <a:latin typeface="微软雅黑" panose="020B0503020204020204" pitchFamily="34" charset="-122"/>
                <a:ea typeface="微软雅黑" panose="020B0503020204020204" pitchFamily="34" charset="-122"/>
              </a:rPr>
              <a:t>示意图</a:t>
            </a:r>
            <a:endParaRPr lang="zh-CN" altLang="en-US" sz="1200" b="1" dirty="0">
              <a:solidFill>
                <a:srgbClr val="D13E3E"/>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9" name="矩形 18"/>
          <p:cNvSpPr/>
          <p:nvPr/>
        </p:nvSpPr>
        <p:spPr>
          <a:xfrm>
            <a:off x="902970" y="3710849"/>
            <a:ext cx="4069080" cy="1223412"/>
          </a:xfrm>
          <a:prstGeom prst="rect">
            <a:avLst/>
          </a:prstGeom>
        </p:spPr>
        <p:txBody>
          <a:bodyPr wrap="square">
            <a:spAutoFit/>
          </a:bodyPr>
          <a:lstStyle/>
          <a:p>
            <a:pPr algn="just">
              <a:lnSpc>
                <a:spcPct val="150000"/>
              </a:lnSpc>
            </a:pPr>
            <a:r>
              <a:rPr lang="en-US" altLang="zh-CN" sz="1000" b="1" dirty="0">
                <a:latin typeface="微软雅黑" panose="020B0503020204020204" pitchFamily="34" charset="-122"/>
                <a:ea typeface="微软雅黑" panose="020B0503020204020204" pitchFamily="34" charset="-122"/>
              </a:rPr>
              <a:t>1</a:t>
            </a:r>
            <a:r>
              <a:rPr lang="en-US" altLang="zh-CN" sz="10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实现</a:t>
            </a:r>
            <a:r>
              <a:rPr lang="zh-CN" altLang="en-US" sz="900" dirty="0">
                <a:latin typeface="微软雅黑" panose="020B0503020204020204" pitchFamily="34" charset="-122"/>
                <a:ea typeface="微软雅黑" panose="020B0503020204020204" pitchFamily="34" charset="-122"/>
              </a:rPr>
              <a:t>了客户管理、项目管理、合同管理、预测管理、交付管理、回款管理，打通了</a:t>
            </a:r>
            <a:r>
              <a:rPr lang="en-US" altLang="zh-CN" sz="900" dirty="0">
                <a:latin typeface="微软雅黑" panose="020B0503020204020204" pitchFamily="34" charset="-122"/>
                <a:ea typeface="微软雅黑" panose="020B0503020204020204" pitchFamily="34" charset="-122"/>
              </a:rPr>
              <a:t>L2C</a:t>
            </a:r>
            <a:r>
              <a:rPr lang="zh-CN" altLang="en-US" sz="900" dirty="0">
                <a:latin typeface="微软雅黑" panose="020B0503020204020204" pitchFamily="34" charset="-122"/>
                <a:ea typeface="微软雅黑" panose="020B0503020204020204" pitchFamily="34" charset="-122"/>
              </a:rPr>
              <a:t>的流程；</a:t>
            </a:r>
          </a:p>
          <a:p>
            <a:pPr algn="just">
              <a:lnSpc>
                <a:spcPct val="150000"/>
              </a:lnSpc>
            </a:pPr>
            <a:r>
              <a:rPr lang="en-US" altLang="zh-CN" sz="1000" b="1" dirty="0">
                <a:latin typeface="微软雅黑" panose="020B0503020204020204" pitchFamily="34" charset="-122"/>
                <a:ea typeface="微软雅黑" panose="020B0503020204020204" pitchFamily="34" charset="-122"/>
              </a:rPr>
              <a:t>2</a:t>
            </a:r>
            <a:r>
              <a:rPr lang="en-US" altLang="zh-CN" sz="10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有效</a:t>
            </a:r>
            <a:r>
              <a:rPr lang="zh-CN" altLang="en-US" sz="900" dirty="0">
                <a:latin typeface="微软雅黑" panose="020B0503020204020204" pitchFamily="34" charset="-122"/>
                <a:ea typeface="微软雅黑" panose="020B0503020204020204" pitchFamily="34" charset="-122"/>
              </a:rPr>
              <a:t>的将项目打单过程科学化、标准化、精细化；</a:t>
            </a:r>
          </a:p>
          <a:p>
            <a:pPr algn="just">
              <a:lnSpc>
                <a:spcPct val="150000"/>
              </a:lnSpc>
            </a:pPr>
            <a:r>
              <a:rPr lang="en-US" altLang="zh-CN" sz="1000" b="1" dirty="0">
                <a:latin typeface="微软雅黑" panose="020B0503020204020204" pitchFamily="34" charset="-122"/>
                <a:ea typeface="微软雅黑" panose="020B0503020204020204" pitchFamily="34" charset="-122"/>
              </a:rPr>
              <a:t>3</a:t>
            </a:r>
            <a:r>
              <a:rPr lang="en-US" altLang="zh-CN" sz="10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更好</a:t>
            </a:r>
            <a:r>
              <a:rPr lang="zh-CN" altLang="en-US" sz="900" dirty="0">
                <a:latin typeface="微软雅黑" panose="020B0503020204020204" pitchFamily="34" charset="-122"/>
                <a:ea typeface="微软雅黑" panose="020B0503020204020204" pitchFamily="34" charset="-122"/>
              </a:rPr>
              <a:t>的将客户关系体现的科学化；</a:t>
            </a:r>
          </a:p>
          <a:p>
            <a:pPr algn="just">
              <a:lnSpc>
                <a:spcPct val="150000"/>
              </a:lnSpc>
            </a:pPr>
            <a:r>
              <a:rPr lang="en-US" altLang="zh-CN" sz="1000" b="1" dirty="0">
                <a:latin typeface="微软雅黑" panose="020B0503020204020204" pitchFamily="34" charset="-122"/>
                <a:ea typeface="微软雅黑" panose="020B0503020204020204" pitchFamily="34" charset="-122"/>
              </a:rPr>
              <a:t>4</a:t>
            </a:r>
            <a:r>
              <a:rPr lang="en-US" altLang="zh-CN" sz="10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有利于</a:t>
            </a:r>
            <a:r>
              <a:rPr lang="zh-CN" altLang="en-US" sz="900" dirty="0">
                <a:latin typeface="微软雅黑" panose="020B0503020204020204" pitchFamily="34" charset="-122"/>
                <a:ea typeface="微软雅黑" panose="020B0503020204020204" pitchFamily="34" charset="-122"/>
              </a:rPr>
              <a:t>财务更好的数据支撑，形成自定义的合同</a:t>
            </a:r>
            <a:r>
              <a:rPr lang="zh-CN" altLang="en-US" sz="900" dirty="0" smtClean="0">
                <a:latin typeface="微软雅黑" panose="020B0503020204020204" pitchFamily="34" charset="-122"/>
                <a:ea typeface="微软雅黑" panose="020B0503020204020204" pitchFamily="34" charset="-122"/>
              </a:rPr>
              <a:t>报表。</a:t>
            </a:r>
            <a:endParaRPr lang="zh-CN" altLang="en-US" sz="700" dirty="0">
              <a:latin typeface="微软雅黑" panose="020B0503020204020204" pitchFamily="34" charset="-122"/>
              <a:ea typeface="微软雅黑" panose="020B0503020204020204" pitchFamily="34" charset="-122"/>
            </a:endParaRPr>
          </a:p>
        </p:txBody>
      </p:sp>
      <p:sp>
        <p:nvSpPr>
          <p:cNvPr id="4" name="矩形 3"/>
          <p:cNvSpPr/>
          <p:nvPr/>
        </p:nvSpPr>
        <p:spPr>
          <a:xfrm>
            <a:off x="5188905" y="2259854"/>
            <a:ext cx="1152000" cy="31348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smtClean="0">
                <a:latin typeface="微软雅黑" panose="020B0503020204020204" pitchFamily="34" charset="-122"/>
                <a:ea typeface="微软雅黑" panose="020B0503020204020204" pitchFamily="34" charset="-122"/>
              </a:rPr>
              <a:t>项目过程管理</a:t>
            </a:r>
            <a:endParaRPr lang="zh-CN" altLang="en-US" sz="900" b="1" dirty="0">
              <a:latin typeface="微软雅黑" panose="020B0503020204020204" pitchFamily="34" charset="-122"/>
              <a:ea typeface="微软雅黑" panose="020B0503020204020204" pitchFamily="34" charset="-122"/>
            </a:endParaRPr>
          </a:p>
        </p:txBody>
      </p:sp>
      <p:sp>
        <p:nvSpPr>
          <p:cNvPr id="22" name="矩形 21"/>
          <p:cNvSpPr/>
          <p:nvPr/>
        </p:nvSpPr>
        <p:spPr>
          <a:xfrm>
            <a:off x="6489510" y="2259854"/>
            <a:ext cx="1152000" cy="31348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smtClean="0">
                <a:latin typeface="微软雅黑" panose="020B0503020204020204" pitchFamily="34" charset="-122"/>
                <a:ea typeface="微软雅黑" panose="020B0503020204020204" pitchFamily="34" charset="-122"/>
              </a:rPr>
              <a:t>客户、联系人管理</a:t>
            </a:r>
            <a:endParaRPr lang="zh-CN" altLang="en-US" sz="900" b="1" dirty="0">
              <a:latin typeface="微软雅黑" panose="020B0503020204020204" pitchFamily="34" charset="-122"/>
              <a:ea typeface="微软雅黑" panose="020B0503020204020204" pitchFamily="34" charset="-122"/>
            </a:endParaRPr>
          </a:p>
        </p:txBody>
      </p:sp>
      <p:sp>
        <p:nvSpPr>
          <p:cNvPr id="23" name="矩形 22"/>
          <p:cNvSpPr/>
          <p:nvPr/>
        </p:nvSpPr>
        <p:spPr>
          <a:xfrm>
            <a:off x="7790115" y="2259854"/>
            <a:ext cx="1152000" cy="313484"/>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smtClean="0">
                <a:latin typeface="微软雅黑" panose="020B0503020204020204" pitchFamily="34" charset="-122"/>
                <a:ea typeface="微软雅黑" panose="020B0503020204020204" pitchFamily="34" charset="-122"/>
              </a:rPr>
              <a:t>合同管理</a:t>
            </a:r>
            <a:endParaRPr lang="zh-CN" altLang="en-US" sz="900" b="1" dirty="0">
              <a:latin typeface="微软雅黑" panose="020B0503020204020204" pitchFamily="34" charset="-122"/>
              <a:ea typeface="微软雅黑" panose="020B0503020204020204" pitchFamily="34" charset="-122"/>
            </a:endParaRPr>
          </a:p>
        </p:txBody>
      </p:sp>
      <p:sp>
        <p:nvSpPr>
          <p:cNvPr id="28" name="矩形 27"/>
          <p:cNvSpPr/>
          <p:nvPr/>
        </p:nvSpPr>
        <p:spPr>
          <a:xfrm>
            <a:off x="5188905" y="2641595"/>
            <a:ext cx="1152000" cy="2292666"/>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zh-CN" altLang="en-US" sz="700" dirty="0" smtClean="0">
                <a:latin typeface="微软雅黑" panose="020B0503020204020204" pitchFamily="34" charset="-122"/>
                <a:ea typeface="微软雅黑" panose="020B0503020204020204" pitchFamily="34" charset="-122"/>
              </a:rPr>
              <a:t>       梳理高</a:t>
            </a:r>
            <a:r>
              <a:rPr lang="zh-CN" altLang="en-US" sz="700" dirty="0">
                <a:latin typeface="微软雅黑" panose="020B0503020204020204" pitchFamily="34" charset="-122"/>
                <a:ea typeface="微软雅黑" panose="020B0503020204020204" pitchFamily="34" charset="-122"/>
              </a:rPr>
              <a:t>新兴不同子公司的业务主流程，定义了流程节点进行每个角色的详细动作，将详细动作进行固化为相应的阶段详细任务，以及定义每个阶段必须获取的成果，固化为对应的关键信息，同时</a:t>
            </a:r>
            <a:r>
              <a:rPr lang="zh-CN" altLang="en-US" sz="700" dirty="0" smtClean="0">
                <a:latin typeface="微软雅黑" panose="020B0503020204020204" pitchFamily="34" charset="-122"/>
                <a:ea typeface="微软雅黑" panose="020B0503020204020204" pitchFamily="34" charset="-122"/>
              </a:rPr>
              <a:t>加入阶段</a:t>
            </a:r>
            <a:r>
              <a:rPr lang="zh-CN" altLang="en-US" sz="700" dirty="0">
                <a:latin typeface="微软雅黑" panose="020B0503020204020204" pitchFamily="34" charset="-122"/>
                <a:ea typeface="微软雅黑" panose="020B0503020204020204" pitchFamily="34" charset="-122"/>
              </a:rPr>
              <a:t>的风控审批流程，真正的把控项目信息的有效性以及推进的进度，也为每个阶段的费用预算进行更好的</a:t>
            </a:r>
            <a:r>
              <a:rPr lang="zh-CN" altLang="en-US" sz="700" dirty="0" smtClean="0">
                <a:latin typeface="微软雅黑" panose="020B0503020204020204" pitchFamily="34" charset="-122"/>
                <a:ea typeface="微软雅黑" panose="020B0503020204020204" pitchFamily="34" charset="-122"/>
              </a:rPr>
              <a:t>管理</a:t>
            </a:r>
            <a:r>
              <a:rPr lang="en-US" altLang="zh-CN" sz="700" dirty="0" smtClean="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p:txBody>
      </p:sp>
      <p:sp>
        <p:nvSpPr>
          <p:cNvPr id="29" name="矩形 28"/>
          <p:cNvSpPr/>
          <p:nvPr/>
        </p:nvSpPr>
        <p:spPr>
          <a:xfrm>
            <a:off x="6489510" y="2641595"/>
            <a:ext cx="1152000" cy="2292666"/>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zh-CN" altLang="en-US" sz="700" dirty="0" smtClean="0">
                <a:latin typeface="微软雅黑" panose="020B0503020204020204" pitchFamily="34" charset="-122"/>
                <a:ea typeface="微软雅黑" panose="020B0503020204020204" pitchFamily="34" charset="-122"/>
              </a:rPr>
              <a:t>       针对</a:t>
            </a:r>
            <a:r>
              <a:rPr lang="zh-CN" altLang="en-US" sz="700" dirty="0">
                <a:latin typeface="微软雅黑" panose="020B0503020204020204" pitchFamily="34" charset="-122"/>
                <a:ea typeface="微软雅黑" panose="020B0503020204020204" pitchFamily="34" charset="-122"/>
              </a:rPr>
              <a:t>联系人在每个不同项目中的</a:t>
            </a:r>
            <a:r>
              <a:rPr lang="zh-CN" altLang="en-US" sz="700" dirty="0" smtClean="0">
                <a:latin typeface="微软雅黑" panose="020B0503020204020204" pitchFamily="34" charset="-122"/>
                <a:ea typeface="微软雅黑" panose="020B0503020204020204" pitchFamily="34" charset="-122"/>
              </a:rPr>
              <a:t>角色、决策</a:t>
            </a:r>
            <a:r>
              <a:rPr lang="zh-CN" altLang="en-US" sz="700" dirty="0">
                <a:latin typeface="微软雅黑" panose="020B0503020204020204" pitchFamily="34" charset="-122"/>
                <a:ea typeface="微软雅黑" panose="020B0503020204020204" pitchFamily="34" charset="-122"/>
              </a:rPr>
              <a:t>链的地位，形成</a:t>
            </a:r>
            <a:r>
              <a:rPr lang="zh-CN" altLang="en-US" sz="700" dirty="0" smtClean="0">
                <a:latin typeface="微软雅黑" panose="020B0503020204020204" pitchFamily="34" charset="-122"/>
                <a:ea typeface="微软雅黑" panose="020B0503020204020204" pitchFamily="34" charset="-122"/>
              </a:rPr>
              <a:t>决策树</a:t>
            </a:r>
            <a:r>
              <a:rPr lang="zh-CN" altLang="en-US" sz="700" dirty="0">
                <a:latin typeface="微软雅黑" panose="020B0503020204020204" pitchFamily="34" charset="-122"/>
                <a:ea typeface="微软雅黑" panose="020B0503020204020204" pitchFamily="34" charset="-122"/>
              </a:rPr>
              <a:t>。</a:t>
            </a:r>
            <a:r>
              <a:rPr lang="zh-CN" altLang="en-US" sz="700" dirty="0" smtClean="0">
                <a:latin typeface="微软雅黑" panose="020B0503020204020204" pitchFamily="34" charset="-122"/>
                <a:ea typeface="微软雅黑" panose="020B0503020204020204" pitchFamily="34" charset="-122"/>
              </a:rPr>
              <a:t>特别是</a:t>
            </a:r>
            <a:r>
              <a:rPr lang="zh-CN" altLang="en-US" sz="700" dirty="0">
                <a:latin typeface="微软雅黑" panose="020B0503020204020204" pitchFamily="34" charset="-122"/>
                <a:ea typeface="微软雅黑" panose="020B0503020204020204" pitchFamily="34" charset="-122"/>
              </a:rPr>
              <a:t>政府、公安、运营商、铁路</a:t>
            </a:r>
            <a:r>
              <a:rPr lang="zh-CN" altLang="en-US" sz="700" dirty="0" smtClean="0">
                <a:latin typeface="微软雅黑" panose="020B0503020204020204" pitchFamily="34" charset="-122"/>
                <a:ea typeface="微软雅黑" panose="020B0503020204020204" pitchFamily="34" charset="-122"/>
              </a:rPr>
              <a:t>等比较</a:t>
            </a:r>
            <a:r>
              <a:rPr lang="zh-CN" altLang="en-US" sz="700" dirty="0">
                <a:latin typeface="微软雅黑" panose="020B0503020204020204" pitchFamily="34" charset="-122"/>
                <a:ea typeface="微软雅黑" panose="020B0503020204020204" pitchFamily="34" charset="-122"/>
              </a:rPr>
              <a:t>特殊的客户群体，决策复杂，需要有清晰的决策组织架构及每个角色的支持程度的完整画像来支撑项目的下一步</a:t>
            </a:r>
            <a:r>
              <a:rPr lang="zh-CN" altLang="en-US" sz="700" dirty="0" smtClean="0">
                <a:latin typeface="微软雅黑" panose="020B0503020204020204" pitchFamily="34" charset="-122"/>
                <a:ea typeface="微软雅黑" panose="020B0503020204020204" pitchFamily="34" charset="-122"/>
              </a:rPr>
              <a:t>运作</a:t>
            </a:r>
            <a:endParaRPr lang="zh-CN" altLang="en-US" sz="700" dirty="0">
              <a:latin typeface="微软雅黑" panose="020B0503020204020204" pitchFamily="34" charset="-122"/>
              <a:ea typeface="微软雅黑" panose="020B0503020204020204" pitchFamily="34" charset="-122"/>
            </a:endParaRPr>
          </a:p>
        </p:txBody>
      </p:sp>
      <p:sp>
        <p:nvSpPr>
          <p:cNvPr id="30" name="矩形 29"/>
          <p:cNvSpPr/>
          <p:nvPr/>
        </p:nvSpPr>
        <p:spPr>
          <a:xfrm>
            <a:off x="7790115" y="2641595"/>
            <a:ext cx="1152000" cy="2292666"/>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zh-CN" altLang="en-US" sz="700" dirty="0" smtClean="0">
                <a:latin typeface="微软雅黑" panose="020B0503020204020204" pitchFamily="34" charset="-122"/>
                <a:ea typeface="微软雅黑" panose="020B0503020204020204" pitchFamily="34" charset="-122"/>
              </a:rPr>
              <a:t>       实现</a:t>
            </a:r>
            <a:r>
              <a:rPr lang="zh-CN" altLang="en-US" sz="700" dirty="0">
                <a:latin typeface="微软雅黑" panose="020B0503020204020204" pitchFamily="34" charset="-122"/>
                <a:ea typeface="微软雅黑" panose="020B0503020204020204" pitchFamily="34" charset="-122"/>
              </a:rPr>
              <a:t>合同计划收款与实际收款的管理，有效的实现应收款的及时管理，避免坏账及遗漏，有利于财务更好的数据</a:t>
            </a:r>
            <a:r>
              <a:rPr lang="zh-CN" altLang="en-US" sz="700" dirty="0" smtClean="0">
                <a:latin typeface="微软雅黑" panose="020B0503020204020204" pitchFamily="34" charset="-122"/>
                <a:ea typeface="微软雅黑" panose="020B0503020204020204" pitchFamily="34" charset="-122"/>
              </a:rPr>
              <a:t>支撑。</a:t>
            </a:r>
            <a:endParaRPr lang="zh-CN" altLang="en-US" sz="7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4638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0968" y="1432763"/>
            <a:ext cx="6894094" cy="2374901"/>
            <a:chOff x="1130968" y="1432763"/>
            <a:chExt cx="6894094" cy="2374901"/>
          </a:xfrm>
        </p:grpSpPr>
        <p:sp>
          <p:nvSpPr>
            <p:cNvPr id="4" name="矩形 3"/>
            <p:cNvSpPr/>
            <p:nvPr/>
          </p:nvSpPr>
          <p:spPr>
            <a:xfrm>
              <a:off x="1130968" y="1432765"/>
              <a:ext cx="1443790" cy="78105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189" y="2390278"/>
              <a:ext cx="5285873" cy="1417386"/>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30968" y="2390278"/>
              <a:ext cx="1443790" cy="1417386"/>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9189" y="1432763"/>
              <a:ext cx="5285873" cy="781051"/>
            </a:xfrm>
            <a:prstGeom prst="rect">
              <a:avLst/>
            </a:prstGeom>
            <a:solidFill>
              <a:srgbClr val="373D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78658" y="1593186"/>
              <a:ext cx="548409" cy="460204"/>
              <a:chOff x="8745538" y="2649538"/>
              <a:chExt cx="309563" cy="285750"/>
            </a:xfrm>
            <a:solidFill>
              <a:srgbClr val="F2F2F2"/>
            </a:solidFill>
          </p:grpSpPr>
          <p:sp>
            <p:nvSpPr>
              <p:cNvPr id="9" name="Freeform 313"/>
              <p:cNvSpPr>
                <a:spLocks/>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14"/>
              <p:cNvSpPr>
                <a:spLocks/>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0"/>
            <p:cNvSpPr/>
            <p:nvPr/>
          </p:nvSpPr>
          <p:spPr>
            <a:xfrm>
              <a:off x="2893593" y="2544685"/>
              <a:ext cx="4977064" cy="1108572"/>
            </a:xfrm>
            <a:prstGeom prst="rect">
              <a:avLst/>
            </a:prstGeom>
            <a:solidFill>
              <a:srgbClr val="D13E3E"/>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latin typeface="微软雅黑" panose="020B0503020204020204" pitchFamily="34" charset="-122"/>
                  <a:ea typeface="微软雅黑" panose="020B0503020204020204" pitchFamily="34" charset="-122"/>
                </a:rPr>
                <a:t>外勤</a:t>
              </a:r>
              <a:r>
                <a:rPr lang="en-US" altLang="zh-CN" sz="3600" b="1" dirty="0" smtClean="0">
                  <a:latin typeface="微软雅黑" panose="020B0503020204020204" pitchFamily="34" charset="-122"/>
                  <a:ea typeface="微软雅黑" panose="020B0503020204020204" pitchFamily="34" charset="-122"/>
                </a:rPr>
                <a:t>365</a:t>
              </a:r>
              <a:endParaRPr lang="zh-CN" altLang="en-US" sz="3600" b="1"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56335" y="2673507"/>
              <a:ext cx="828052" cy="828052"/>
              <a:chOff x="1456335" y="2673507"/>
              <a:chExt cx="828052" cy="828052"/>
            </a:xfrm>
          </p:grpSpPr>
          <p:sp>
            <p:nvSpPr>
              <p:cNvPr id="12" name="椭圆 11"/>
              <p:cNvSpPr/>
              <p:nvPr/>
            </p:nvSpPr>
            <p:spPr>
              <a:xfrm>
                <a:off x="1456335" y="2673507"/>
                <a:ext cx="828052" cy="828052"/>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200" dirty="0">
                  <a:latin typeface="幼圆" panose="02010509060101010101" pitchFamily="49" charset="-122"/>
                  <a:ea typeface="幼圆" panose="02010509060101010101" pitchFamily="49" charset="-122"/>
                </a:endParaRPr>
              </a:p>
            </p:txBody>
          </p:sp>
          <p:sp>
            <p:nvSpPr>
              <p:cNvPr id="13" name="文本框 12"/>
              <p:cNvSpPr txBox="1"/>
              <p:nvPr/>
            </p:nvSpPr>
            <p:spPr>
              <a:xfrm>
                <a:off x="1596157" y="2910051"/>
                <a:ext cx="548409" cy="284788"/>
              </a:xfrm>
              <a:prstGeom prst="rect">
                <a:avLst/>
              </a:prstGeom>
              <a:noFill/>
            </p:spPr>
            <p:txBody>
              <a:bodyPr wrap="square" rtlCol="0" anchor="ctr">
                <a:noAutofit/>
              </a:bodyPr>
              <a:lstStyle/>
              <a:p>
                <a:pPr algn="ctr"/>
                <a:r>
                  <a:rPr lang="zh-CN" altLang="en-US" sz="3200" dirty="0">
                    <a:solidFill>
                      <a:srgbClr val="F2F2F2"/>
                    </a:solidFill>
                    <a:latin typeface="幼圆" panose="02010509060101010101" pitchFamily="49" charset="-122"/>
                    <a:ea typeface="幼圆" panose="02010509060101010101" pitchFamily="49" charset="-122"/>
                  </a:rPr>
                  <a:t>外</a:t>
                </a:r>
                <a:endParaRPr lang="zh-CN" altLang="en-US" sz="3200" dirty="0" smtClean="0">
                  <a:solidFill>
                    <a:srgbClr val="F2F2F2"/>
                  </a:solidFill>
                  <a:latin typeface="幼圆" panose="02010509060101010101" pitchFamily="49" charset="-122"/>
                  <a:ea typeface="幼圆" panose="02010509060101010101" pitchFamily="49" charset="-122"/>
                </a:endParaRPr>
              </a:p>
            </p:txBody>
          </p:sp>
        </p:gr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4246124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外勤</a:t>
            </a:r>
            <a:r>
              <a:rPr kumimoji="1" lang="en-US" altLang="zh-CN" sz="1800" b="1" dirty="0" smtClean="0">
                <a:latin typeface="微软雅黑"/>
                <a:ea typeface="微软雅黑"/>
                <a:cs typeface="微软雅黑"/>
              </a:rPr>
              <a:t>365</a:t>
            </a:r>
            <a:r>
              <a:rPr kumimoji="1" lang="zh-CN" altLang="en-US" sz="1800" b="1" dirty="0">
                <a:latin typeface="微软雅黑"/>
                <a:ea typeface="微软雅黑"/>
                <a:cs typeface="微软雅黑"/>
              </a:rPr>
              <a:t>（南京掌控网络科技有限公司）</a:t>
            </a:r>
          </a:p>
        </p:txBody>
      </p:sp>
      <p:sp>
        <p:nvSpPr>
          <p:cNvPr id="5" name="矩形 4"/>
          <p:cNvSpPr/>
          <p:nvPr/>
        </p:nvSpPr>
        <p:spPr>
          <a:xfrm>
            <a:off x="264098" y="960439"/>
            <a:ext cx="3011715" cy="3757977"/>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3235" y="1095786"/>
            <a:ext cx="2700000" cy="182175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000" dirty="0" smtClean="0">
                <a:latin typeface="微软雅黑" panose="020B0503020204020204" pitchFamily="34" charset="-122"/>
                <a:ea typeface="微软雅黑" panose="020B0503020204020204" pitchFamily="34" charset="-122"/>
              </a:rPr>
              <a:t>       外勤</a:t>
            </a:r>
            <a:r>
              <a:rPr lang="en-US" altLang="zh-CN" sz="1000" dirty="0">
                <a:latin typeface="微软雅黑" panose="020B0503020204020204" pitchFamily="34" charset="-122"/>
                <a:ea typeface="微软雅黑" panose="020B0503020204020204" pitchFamily="34" charset="-122"/>
              </a:rPr>
              <a:t>365</a:t>
            </a:r>
            <a:r>
              <a:rPr lang="zh-CN" altLang="en-US" sz="1000" dirty="0">
                <a:latin typeface="微软雅黑" panose="020B0503020204020204" pitchFamily="34" charset="-122"/>
                <a:ea typeface="微软雅黑" panose="020B0503020204020204" pitchFamily="34" charset="-122"/>
              </a:rPr>
              <a:t>是基于移动互联网的企业销售业务平台，致力于为企业客户提供全方位的“线下销售管理”解决方案，拥有销售人员管理（</a:t>
            </a:r>
            <a:r>
              <a:rPr lang="en-US" altLang="zh-CN" sz="1000" dirty="0">
                <a:latin typeface="微软雅黑" panose="020B0503020204020204" pitchFamily="34" charset="-122"/>
                <a:ea typeface="微软雅黑" panose="020B0503020204020204" pitchFamily="34" charset="-122"/>
              </a:rPr>
              <a:t>SFA</a:t>
            </a:r>
            <a:r>
              <a:rPr lang="zh-CN" altLang="en-US" sz="1000" dirty="0">
                <a:latin typeface="微软雅黑" panose="020B0503020204020204" pitchFamily="34" charset="-122"/>
                <a:ea typeface="微软雅黑" panose="020B0503020204020204" pitchFamily="34" charset="-122"/>
              </a:rPr>
              <a:t>）、进销存、经销商管理（</a:t>
            </a:r>
            <a:r>
              <a:rPr lang="en-US" altLang="zh-CN" sz="1000" dirty="0">
                <a:latin typeface="微软雅黑" panose="020B0503020204020204" pitchFamily="34" charset="-122"/>
                <a:ea typeface="微软雅黑" panose="020B0503020204020204" pitchFamily="34" charset="-122"/>
              </a:rPr>
              <a:t>DMS</a:t>
            </a:r>
            <a:r>
              <a:rPr lang="zh-CN" altLang="en-US" sz="1000" dirty="0">
                <a:latin typeface="微软雅黑" panose="020B0503020204020204" pitchFamily="34" charset="-122"/>
                <a:ea typeface="微软雅黑" panose="020B0503020204020204" pitchFamily="34" charset="-122"/>
              </a:rPr>
              <a:t>）、促销管理（</a:t>
            </a:r>
            <a:r>
              <a:rPr lang="en-US" altLang="zh-CN" sz="1000" dirty="0">
                <a:latin typeface="微软雅黑" panose="020B0503020204020204" pitchFamily="34" charset="-122"/>
                <a:ea typeface="微软雅黑" panose="020B0503020204020204" pitchFamily="34" charset="-122"/>
              </a:rPr>
              <a:t>PMS</a:t>
            </a:r>
            <a:r>
              <a:rPr lang="zh-CN" altLang="en-US" sz="1000" dirty="0">
                <a:latin typeface="微软雅黑" panose="020B0503020204020204" pitchFamily="34" charset="-122"/>
                <a:ea typeface="微软雅黑" panose="020B0503020204020204" pitchFamily="34" charset="-122"/>
              </a:rPr>
              <a:t>）等产品，帮助企业精准高效地管理销售团队、客户和商品，有效提升线下销售效率，助力客户成功</a:t>
            </a:r>
            <a:r>
              <a:rPr lang="zh-CN" altLang="en-US"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9" name="矩形 8"/>
          <p:cNvSpPr/>
          <p:nvPr/>
        </p:nvSpPr>
        <p:spPr>
          <a:xfrm>
            <a:off x="3508584" y="952135"/>
            <a:ext cx="432000" cy="37662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400" b="1" spc="300" dirty="0" smtClean="0">
                <a:latin typeface="微软雅黑" panose="020B0503020204020204" pitchFamily="34" charset="-122"/>
                <a:ea typeface="微软雅黑" panose="020B0503020204020204" pitchFamily="34" charset="-122"/>
              </a:rPr>
              <a:t>优势分析</a:t>
            </a:r>
            <a:endParaRPr lang="zh-CN" altLang="en-US" sz="1400" b="1" spc="3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062432" y="1127268"/>
            <a:ext cx="818182" cy="818182"/>
            <a:chOff x="4219188" y="847360"/>
            <a:chExt cx="818182" cy="818182"/>
          </a:xfrm>
        </p:grpSpPr>
        <p:sp>
          <p:nvSpPr>
            <p:cNvPr id="8" name="矩形 7"/>
            <p:cNvSpPr/>
            <p:nvPr/>
          </p:nvSpPr>
          <p:spPr>
            <a:xfrm>
              <a:off x="4219188" y="84736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32198" y="85566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产品优势</a:t>
              </a:r>
            </a:p>
          </p:txBody>
        </p:sp>
        <p:grpSp>
          <p:nvGrpSpPr>
            <p:cNvPr id="2" name="组合 1"/>
            <p:cNvGrpSpPr/>
            <p:nvPr/>
          </p:nvGrpSpPr>
          <p:grpSpPr>
            <a:xfrm>
              <a:off x="4408820" y="1156576"/>
              <a:ext cx="438918" cy="438918"/>
              <a:chOff x="4693283" y="1191780"/>
              <a:chExt cx="482810" cy="482810"/>
            </a:xfrm>
          </p:grpSpPr>
          <p:sp>
            <p:nvSpPr>
              <p:cNvPr id="14" name="椭圆 13"/>
              <p:cNvSpPr/>
              <p:nvPr/>
            </p:nvSpPr>
            <p:spPr>
              <a:xfrm>
                <a:off x="4693283" y="119178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821612" y="1320108"/>
                <a:ext cx="226153" cy="226154"/>
                <a:chOff x="7087260" y="2190892"/>
                <a:chExt cx="484779" cy="484780"/>
              </a:xfrm>
            </p:grpSpPr>
            <p:sp>
              <p:nvSpPr>
                <p:cNvPr id="35" name="Oval 675"/>
                <p:cNvSpPr>
                  <a:spLocks noChangeArrowheads="1"/>
                </p:cNvSpPr>
                <p:nvPr/>
              </p:nvSpPr>
              <p:spPr bwMode="auto">
                <a:xfrm>
                  <a:off x="7383707" y="2190892"/>
                  <a:ext cx="188332" cy="188332"/>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Oval 676"/>
                <p:cNvSpPr>
                  <a:spLocks noChangeArrowheads="1"/>
                </p:cNvSpPr>
                <p:nvPr/>
              </p:nvSpPr>
              <p:spPr bwMode="auto">
                <a:xfrm>
                  <a:off x="7087260" y="2435026"/>
                  <a:ext cx="156944" cy="153455"/>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677"/>
                <p:cNvSpPr>
                  <a:spLocks noChangeArrowheads="1"/>
                </p:cNvSpPr>
                <p:nvPr/>
              </p:nvSpPr>
              <p:spPr bwMode="auto">
                <a:xfrm>
                  <a:off x="7394171" y="2550118"/>
                  <a:ext cx="122068" cy="125554"/>
                </a:xfrm>
                <a:prstGeom prst="ellipse">
                  <a:avLst/>
                </a:pr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Line 678"/>
                <p:cNvSpPr>
                  <a:spLocks noChangeShapeType="1"/>
                </p:cNvSpPr>
                <p:nvPr/>
              </p:nvSpPr>
              <p:spPr bwMode="auto">
                <a:xfrm flipH="1" flipV="1">
                  <a:off x="7237227" y="2543143"/>
                  <a:ext cx="156944" cy="6277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679"/>
                <p:cNvSpPr>
                  <a:spLocks noChangeShapeType="1"/>
                </p:cNvSpPr>
                <p:nvPr/>
              </p:nvSpPr>
              <p:spPr bwMode="auto">
                <a:xfrm flipV="1">
                  <a:off x="7230252" y="2347836"/>
                  <a:ext cx="170895" cy="108117"/>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5" name="组合 14"/>
          <p:cNvGrpSpPr/>
          <p:nvPr/>
        </p:nvGrpSpPr>
        <p:grpSpPr>
          <a:xfrm>
            <a:off x="4062432" y="2418387"/>
            <a:ext cx="818182" cy="818182"/>
            <a:chOff x="4219188" y="1896735"/>
            <a:chExt cx="818182" cy="818182"/>
          </a:xfrm>
        </p:grpSpPr>
        <p:sp>
          <p:nvSpPr>
            <p:cNvPr id="23" name="矩形 22"/>
            <p:cNvSpPr/>
            <p:nvPr/>
          </p:nvSpPr>
          <p:spPr>
            <a:xfrm>
              <a:off x="4219188" y="1896735"/>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232198" y="1905039"/>
              <a:ext cx="792162" cy="261610"/>
            </a:xfrm>
            <a:prstGeom prst="rect">
              <a:avLst/>
            </a:prstGeom>
            <a:noFill/>
          </p:spPr>
          <p:txBody>
            <a:bodyPr wrap="square" rtlCol="0">
              <a:spAutoFit/>
            </a:bodyPr>
            <a:lstStyle/>
            <a:p>
              <a:pPr algn="ctr"/>
              <a:r>
                <a:rPr lang="zh-CN" altLang="en-US" sz="1100" b="1" dirty="0">
                  <a:solidFill>
                    <a:srgbClr val="F2F2F2"/>
                  </a:solidFill>
                  <a:latin typeface="微软雅黑" panose="020B0503020204020204" pitchFamily="34" charset="-122"/>
                  <a:ea typeface="微软雅黑" panose="020B0503020204020204" pitchFamily="34" charset="-122"/>
                </a:rPr>
                <a:t>服务</a:t>
              </a:r>
              <a:r>
                <a:rPr lang="zh-CN" altLang="en-US" sz="1100" b="1" dirty="0" smtClean="0">
                  <a:solidFill>
                    <a:srgbClr val="F2F2F2"/>
                  </a:solidFill>
                  <a:latin typeface="微软雅黑" panose="020B0503020204020204" pitchFamily="34" charset="-122"/>
                  <a:ea typeface="微软雅黑" panose="020B0503020204020204" pitchFamily="34" charset="-122"/>
                </a:rPr>
                <a:t>优势</a:t>
              </a:r>
            </a:p>
          </p:txBody>
        </p:sp>
        <p:grpSp>
          <p:nvGrpSpPr>
            <p:cNvPr id="3" name="组合 2"/>
            <p:cNvGrpSpPr/>
            <p:nvPr/>
          </p:nvGrpSpPr>
          <p:grpSpPr>
            <a:xfrm>
              <a:off x="4408820" y="2205951"/>
              <a:ext cx="438918" cy="438918"/>
              <a:chOff x="4693283" y="2241155"/>
              <a:chExt cx="482810" cy="482810"/>
            </a:xfrm>
          </p:grpSpPr>
          <p:sp>
            <p:nvSpPr>
              <p:cNvPr id="24" name="椭圆 23"/>
              <p:cNvSpPr/>
              <p:nvPr/>
            </p:nvSpPr>
            <p:spPr>
              <a:xfrm>
                <a:off x="4693283" y="2241155"/>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798850" y="2365424"/>
                <a:ext cx="271676" cy="234272"/>
                <a:chOff x="8088209" y="5225123"/>
                <a:chExt cx="481291" cy="415028"/>
              </a:xfrm>
            </p:grpSpPr>
            <p:sp>
              <p:nvSpPr>
                <p:cNvPr id="41" name="Freeform 149"/>
                <p:cNvSpPr>
                  <a:spLocks/>
                </p:cNvSpPr>
                <p:nvPr/>
              </p:nvSpPr>
              <p:spPr bwMode="auto">
                <a:xfrm>
                  <a:off x="8088209" y="5396017"/>
                  <a:ext cx="90678" cy="156944"/>
                </a:xfrm>
                <a:custGeom>
                  <a:avLst/>
                  <a:gdLst>
                    <a:gd name="T0" fmla="*/ 40 w 48"/>
                    <a:gd name="T1" fmla="*/ 80 h 80"/>
                    <a:gd name="T2" fmla="*/ 0 w 48"/>
                    <a:gd name="T3" fmla="*/ 40 h 80"/>
                    <a:gd name="T4" fmla="*/ 40 w 48"/>
                    <a:gd name="T5" fmla="*/ 0 h 80"/>
                    <a:gd name="T6" fmla="*/ 48 w 48"/>
                    <a:gd name="T7" fmla="*/ 0 h 80"/>
                    <a:gd name="T8" fmla="*/ 48 w 48"/>
                    <a:gd name="T9" fmla="*/ 80 h 80"/>
                    <a:gd name="T10" fmla="*/ 40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0" y="80"/>
                      </a:moveTo>
                      <a:cubicBezTo>
                        <a:pt x="18" y="80"/>
                        <a:pt x="0" y="62"/>
                        <a:pt x="0" y="40"/>
                      </a:cubicBezTo>
                      <a:cubicBezTo>
                        <a:pt x="0" y="18"/>
                        <a:pt x="18" y="0"/>
                        <a:pt x="40" y="0"/>
                      </a:cubicBezTo>
                      <a:cubicBezTo>
                        <a:pt x="48" y="0"/>
                        <a:pt x="48" y="0"/>
                        <a:pt x="48" y="0"/>
                      </a:cubicBezTo>
                      <a:cubicBezTo>
                        <a:pt x="48" y="80"/>
                        <a:pt x="48" y="80"/>
                        <a:pt x="48" y="80"/>
                      </a:cubicBezTo>
                      <a:lnTo>
                        <a:pt x="40" y="8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50"/>
                <p:cNvSpPr>
                  <a:spLocks/>
                </p:cNvSpPr>
                <p:nvPr/>
              </p:nvSpPr>
              <p:spPr bwMode="auto">
                <a:xfrm>
                  <a:off x="8475333" y="5396017"/>
                  <a:ext cx="94167" cy="156944"/>
                </a:xfrm>
                <a:custGeom>
                  <a:avLst/>
                  <a:gdLst>
                    <a:gd name="T0" fmla="*/ 8 w 48"/>
                    <a:gd name="T1" fmla="*/ 0 h 80"/>
                    <a:gd name="T2" fmla="*/ 48 w 48"/>
                    <a:gd name="T3" fmla="*/ 40 h 80"/>
                    <a:gd name="T4" fmla="*/ 8 w 48"/>
                    <a:gd name="T5" fmla="*/ 80 h 80"/>
                    <a:gd name="T6" fmla="*/ 0 w 48"/>
                    <a:gd name="T7" fmla="*/ 80 h 80"/>
                    <a:gd name="T8" fmla="*/ 0 w 48"/>
                    <a:gd name="T9" fmla="*/ 0 h 80"/>
                    <a:gd name="T10" fmla="*/ 8 w 48"/>
                    <a:gd name="T11" fmla="*/ 0 h 80"/>
                  </a:gdLst>
                  <a:ahLst/>
                  <a:cxnLst>
                    <a:cxn ang="0">
                      <a:pos x="T0" y="T1"/>
                    </a:cxn>
                    <a:cxn ang="0">
                      <a:pos x="T2" y="T3"/>
                    </a:cxn>
                    <a:cxn ang="0">
                      <a:pos x="T4" y="T5"/>
                    </a:cxn>
                    <a:cxn ang="0">
                      <a:pos x="T6" y="T7"/>
                    </a:cxn>
                    <a:cxn ang="0">
                      <a:pos x="T8" y="T9"/>
                    </a:cxn>
                    <a:cxn ang="0">
                      <a:pos x="T10" y="T11"/>
                    </a:cxn>
                  </a:cxnLst>
                  <a:rect l="0" t="0" r="r" b="b"/>
                  <a:pathLst>
                    <a:path w="48" h="80">
                      <a:moveTo>
                        <a:pt x="8" y="0"/>
                      </a:moveTo>
                      <a:cubicBezTo>
                        <a:pt x="30" y="0"/>
                        <a:pt x="48" y="18"/>
                        <a:pt x="48" y="40"/>
                      </a:cubicBezTo>
                      <a:cubicBezTo>
                        <a:pt x="48" y="62"/>
                        <a:pt x="30" y="80"/>
                        <a:pt x="8" y="80"/>
                      </a:cubicBezTo>
                      <a:cubicBezTo>
                        <a:pt x="0" y="80"/>
                        <a:pt x="0" y="80"/>
                        <a:pt x="0" y="80"/>
                      </a:cubicBezTo>
                      <a:cubicBezTo>
                        <a:pt x="0" y="0"/>
                        <a:pt x="0" y="0"/>
                        <a:pt x="0" y="0"/>
                      </a:cubicBezTo>
                      <a:lnTo>
                        <a:pt x="8"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51"/>
                <p:cNvSpPr>
                  <a:spLocks/>
                </p:cNvSpPr>
                <p:nvPr/>
              </p:nvSpPr>
              <p:spPr bwMode="auto">
                <a:xfrm>
                  <a:off x="8178887" y="5225123"/>
                  <a:ext cx="296449" cy="195307"/>
                </a:xfrm>
                <a:custGeom>
                  <a:avLst/>
                  <a:gdLst>
                    <a:gd name="T0" fmla="*/ 0 w 152"/>
                    <a:gd name="T1" fmla="*/ 100 h 100"/>
                    <a:gd name="T2" fmla="*/ 0 w 152"/>
                    <a:gd name="T3" fmla="*/ 64 h 100"/>
                    <a:gd name="T4" fmla="*/ 76 w 152"/>
                    <a:gd name="T5" fmla="*/ 0 h 100"/>
                    <a:gd name="T6" fmla="*/ 152 w 152"/>
                    <a:gd name="T7" fmla="*/ 64 h 100"/>
                    <a:gd name="T8" fmla="*/ 152 w 152"/>
                    <a:gd name="T9" fmla="*/ 88 h 100"/>
                  </a:gdLst>
                  <a:ahLst/>
                  <a:cxnLst>
                    <a:cxn ang="0">
                      <a:pos x="T0" y="T1"/>
                    </a:cxn>
                    <a:cxn ang="0">
                      <a:pos x="T2" y="T3"/>
                    </a:cxn>
                    <a:cxn ang="0">
                      <a:pos x="T4" y="T5"/>
                    </a:cxn>
                    <a:cxn ang="0">
                      <a:pos x="T6" y="T7"/>
                    </a:cxn>
                    <a:cxn ang="0">
                      <a:pos x="T8" y="T9"/>
                    </a:cxn>
                  </a:cxnLst>
                  <a:rect l="0" t="0" r="r" b="b"/>
                  <a:pathLst>
                    <a:path w="152" h="100">
                      <a:moveTo>
                        <a:pt x="0" y="100"/>
                      </a:moveTo>
                      <a:cubicBezTo>
                        <a:pt x="0" y="64"/>
                        <a:pt x="0" y="64"/>
                        <a:pt x="0" y="64"/>
                      </a:cubicBezTo>
                      <a:cubicBezTo>
                        <a:pt x="0" y="64"/>
                        <a:pt x="0" y="0"/>
                        <a:pt x="76" y="0"/>
                      </a:cubicBezTo>
                      <a:cubicBezTo>
                        <a:pt x="152" y="0"/>
                        <a:pt x="152" y="64"/>
                        <a:pt x="152" y="64"/>
                      </a:cubicBezTo>
                      <a:cubicBezTo>
                        <a:pt x="152" y="88"/>
                        <a:pt x="152" y="88"/>
                        <a:pt x="152" y="88"/>
                      </a:cubicBez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52"/>
                <p:cNvSpPr>
                  <a:spLocks/>
                </p:cNvSpPr>
                <p:nvPr/>
              </p:nvSpPr>
              <p:spPr bwMode="auto">
                <a:xfrm>
                  <a:off x="8297466" y="5552959"/>
                  <a:ext cx="177870" cy="87192"/>
                </a:xfrm>
                <a:custGeom>
                  <a:avLst/>
                  <a:gdLst>
                    <a:gd name="T0" fmla="*/ 51 w 51"/>
                    <a:gd name="T1" fmla="*/ 0 h 25"/>
                    <a:gd name="T2" fmla="*/ 51 w 51"/>
                    <a:gd name="T3" fmla="*/ 11 h 25"/>
                    <a:gd name="T4" fmla="*/ 18 w 51"/>
                    <a:gd name="T5" fmla="*/ 25 h 25"/>
                    <a:gd name="T6" fmla="*/ 0 w 51"/>
                    <a:gd name="T7" fmla="*/ 25 h 25"/>
                    <a:gd name="T8" fmla="*/ 0 w 51"/>
                    <a:gd name="T9" fmla="*/ 16 h 25"/>
                    <a:gd name="T10" fmla="*/ 18 w 51"/>
                    <a:gd name="T11" fmla="*/ 16 h 25"/>
                    <a:gd name="T12" fmla="*/ 18 w 51"/>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51" h="25">
                      <a:moveTo>
                        <a:pt x="51" y="0"/>
                      </a:moveTo>
                      <a:lnTo>
                        <a:pt x="51" y="11"/>
                      </a:lnTo>
                      <a:lnTo>
                        <a:pt x="18" y="25"/>
                      </a:lnTo>
                      <a:lnTo>
                        <a:pt x="0" y="25"/>
                      </a:lnTo>
                      <a:lnTo>
                        <a:pt x="0" y="16"/>
                      </a:lnTo>
                      <a:lnTo>
                        <a:pt x="18" y="16"/>
                      </a:lnTo>
                      <a:lnTo>
                        <a:pt x="18" y="22"/>
                      </a:lnTo>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6" name="组合 15"/>
          <p:cNvGrpSpPr/>
          <p:nvPr/>
        </p:nvGrpSpPr>
        <p:grpSpPr>
          <a:xfrm>
            <a:off x="4062432" y="3709505"/>
            <a:ext cx="818182" cy="818182"/>
            <a:chOff x="4219188" y="2946110"/>
            <a:chExt cx="818182" cy="818182"/>
          </a:xfrm>
        </p:grpSpPr>
        <p:sp>
          <p:nvSpPr>
            <p:cNvPr id="27" name="矩形 26"/>
            <p:cNvSpPr/>
            <p:nvPr/>
          </p:nvSpPr>
          <p:spPr>
            <a:xfrm>
              <a:off x="4219188" y="2946110"/>
              <a:ext cx="818182" cy="818182"/>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32198" y="2954414"/>
              <a:ext cx="792162" cy="261610"/>
            </a:xfrm>
            <a:prstGeom prst="rect">
              <a:avLst/>
            </a:prstGeom>
            <a:noFill/>
          </p:spPr>
          <p:txBody>
            <a:bodyPr wrap="square" rtlCol="0">
              <a:spAutoFit/>
            </a:bodyPr>
            <a:lstStyle/>
            <a:p>
              <a:pPr algn="ctr"/>
              <a:r>
                <a:rPr lang="zh-CN" altLang="en-US" sz="1100" b="1" dirty="0" smtClean="0">
                  <a:solidFill>
                    <a:srgbClr val="F2F2F2"/>
                  </a:solidFill>
                  <a:latin typeface="微软雅黑" panose="020B0503020204020204" pitchFamily="34" charset="-122"/>
                  <a:ea typeface="微软雅黑" panose="020B0503020204020204" pitchFamily="34" charset="-122"/>
                </a:rPr>
                <a:t>技术优势</a:t>
              </a:r>
            </a:p>
          </p:txBody>
        </p:sp>
        <p:grpSp>
          <p:nvGrpSpPr>
            <p:cNvPr id="10" name="组合 9"/>
            <p:cNvGrpSpPr/>
            <p:nvPr/>
          </p:nvGrpSpPr>
          <p:grpSpPr>
            <a:xfrm>
              <a:off x="4408820" y="3255326"/>
              <a:ext cx="438918" cy="438918"/>
              <a:chOff x="4693283" y="3290530"/>
              <a:chExt cx="482810" cy="482810"/>
            </a:xfrm>
          </p:grpSpPr>
          <p:sp>
            <p:nvSpPr>
              <p:cNvPr id="28" name="椭圆 27"/>
              <p:cNvSpPr/>
              <p:nvPr/>
            </p:nvSpPr>
            <p:spPr>
              <a:xfrm>
                <a:off x="4693283" y="3290530"/>
                <a:ext cx="482810" cy="482810"/>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4822425" y="3418858"/>
                <a:ext cx="224526" cy="226154"/>
                <a:chOff x="9085668" y="5186760"/>
                <a:chExt cx="481292" cy="484781"/>
              </a:xfrm>
            </p:grpSpPr>
            <p:sp>
              <p:nvSpPr>
                <p:cNvPr id="46" name="Freeform 153"/>
                <p:cNvSpPr>
                  <a:spLocks/>
                </p:cNvSpPr>
                <p:nvPr/>
              </p:nvSpPr>
              <p:spPr bwMode="auto">
                <a:xfrm>
                  <a:off x="9085668" y="5186760"/>
                  <a:ext cx="209257" cy="209257"/>
                </a:xfrm>
                <a:custGeom>
                  <a:avLst/>
                  <a:gdLst>
                    <a:gd name="T0" fmla="*/ 29 w 60"/>
                    <a:gd name="T1" fmla="*/ 0 h 60"/>
                    <a:gd name="T2" fmla="*/ 0 w 60"/>
                    <a:gd name="T3" fmla="*/ 29 h 60"/>
                    <a:gd name="T4" fmla="*/ 31 w 60"/>
                    <a:gd name="T5" fmla="*/ 60 h 60"/>
                    <a:gd name="T6" fmla="*/ 60 w 60"/>
                    <a:gd name="T7" fmla="*/ 31 h 60"/>
                    <a:gd name="T8" fmla="*/ 29 w 60"/>
                    <a:gd name="T9" fmla="*/ 0 h 60"/>
                  </a:gdLst>
                  <a:ahLst/>
                  <a:cxnLst>
                    <a:cxn ang="0">
                      <a:pos x="T0" y="T1"/>
                    </a:cxn>
                    <a:cxn ang="0">
                      <a:pos x="T2" y="T3"/>
                    </a:cxn>
                    <a:cxn ang="0">
                      <a:pos x="T4" y="T5"/>
                    </a:cxn>
                    <a:cxn ang="0">
                      <a:pos x="T6" y="T7"/>
                    </a:cxn>
                    <a:cxn ang="0">
                      <a:pos x="T8" y="T9"/>
                    </a:cxn>
                  </a:cxnLst>
                  <a:rect l="0" t="0" r="r" b="b"/>
                  <a:pathLst>
                    <a:path w="60" h="60">
                      <a:moveTo>
                        <a:pt x="29" y="0"/>
                      </a:moveTo>
                      <a:lnTo>
                        <a:pt x="0" y="29"/>
                      </a:lnTo>
                      <a:lnTo>
                        <a:pt x="31" y="60"/>
                      </a:lnTo>
                      <a:lnTo>
                        <a:pt x="60" y="31"/>
                      </a:lnTo>
                      <a:lnTo>
                        <a:pt x="29"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54"/>
                <p:cNvSpPr>
                  <a:spLocks/>
                </p:cNvSpPr>
                <p:nvPr/>
              </p:nvSpPr>
              <p:spPr bwMode="auto">
                <a:xfrm>
                  <a:off x="9162396" y="5263488"/>
                  <a:ext cx="404564" cy="408053"/>
                </a:xfrm>
                <a:custGeom>
                  <a:avLst/>
                  <a:gdLst>
                    <a:gd name="T0" fmla="*/ 47 w 116"/>
                    <a:gd name="T1" fmla="*/ 0 h 117"/>
                    <a:gd name="T2" fmla="*/ 0 w 116"/>
                    <a:gd name="T3" fmla="*/ 47 h 117"/>
                    <a:gd name="T4" fmla="*/ 69 w 116"/>
                    <a:gd name="T5" fmla="*/ 117 h 117"/>
                    <a:gd name="T6" fmla="*/ 116 w 116"/>
                    <a:gd name="T7" fmla="*/ 70 h 117"/>
                    <a:gd name="T8" fmla="*/ 47 w 116"/>
                    <a:gd name="T9" fmla="*/ 0 h 117"/>
                  </a:gdLst>
                  <a:ahLst/>
                  <a:cxnLst>
                    <a:cxn ang="0">
                      <a:pos x="T0" y="T1"/>
                    </a:cxn>
                    <a:cxn ang="0">
                      <a:pos x="T2" y="T3"/>
                    </a:cxn>
                    <a:cxn ang="0">
                      <a:pos x="T4" y="T5"/>
                    </a:cxn>
                    <a:cxn ang="0">
                      <a:pos x="T6" y="T7"/>
                    </a:cxn>
                    <a:cxn ang="0">
                      <a:pos x="T8" y="T9"/>
                    </a:cxn>
                  </a:cxnLst>
                  <a:rect l="0" t="0" r="r" b="b"/>
                  <a:pathLst>
                    <a:path w="116" h="117">
                      <a:moveTo>
                        <a:pt x="47" y="0"/>
                      </a:moveTo>
                      <a:lnTo>
                        <a:pt x="0" y="47"/>
                      </a:lnTo>
                      <a:lnTo>
                        <a:pt x="69" y="117"/>
                      </a:lnTo>
                      <a:lnTo>
                        <a:pt x="116" y="70"/>
                      </a:lnTo>
                      <a:lnTo>
                        <a:pt x="47" y="0"/>
                      </a:lnTo>
                      <a:close/>
                    </a:path>
                  </a:pathLst>
                </a:custGeom>
                <a:noFill/>
                <a:ln w="19050" cap="flat">
                  <a:solidFill>
                    <a:srgbClr val="F2F2F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Line 155"/>
                <p:cNvSpPr>
                  <a:spLocks noChangeShapeType="1"/>
                </p:cNvSpPr>
                <p:nvPr/>
              </p:nvSpPr>
              <p:spPr bwMode="auto">
                <a:xfrm>
                  <a:off x="9151421" y="5255406"/>
                  <a:ext cx="69752" cy="69752"/>
                </a:xfrm>
                <a:prstGeom prst="line">
                  <a:avLst/>
                </a:prstGeom>
                <a:noFill/>
                <a:ln w="19050" cap="flat">
                  <a:solidFill>
                    <a:srgbClr val="F2F2F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12" name="文本框 11"/>
          <p:cNvSpPr txBox="1"/>
          <p:nvPr/>
        </p:nvSpPr>
        <p:spPr>
          <a:xfrm>
            <a:off x="4908461" y="974125"/>
            <a:ext cx="4065720" cy="1116123"/>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手机</a:t>
            </a:r>
            <a:r>
              <a:rPr lang="zh-CN" altLang="en-US" sz="900" dirty="0">
                <a:latin typeface="微软雅黑" panose="020B0503020204020204" pitchFamily="34" charset="-122"/>
                <a:ea typeface="微软雅黑" panose="020B0503020204020204" pitchFamily="34" charset="-122"/>
              </a:rPr>
              <a:t>端实现“一图两表六定”、企业专属“拜访八步骤”等，已成为线下销售人员管理的标杆与标配。</a:t>
            </a: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一整套</a:t>
            </a:r>
            <a:r>
              <a:rPr lang="zh-CN" altLang="en-US" sz="900" dirty="0">
                <a:latin typeface="微软雅黑" panose="020B0503020204020204" pitchFamily="34" charset="-122"/>
                <a:ea typeface="微软雅黑" panose="020B0503020204020204" pitchFamily="34" charset="-122"/>
              </a:rPr>
              <a:t>从销售行为自动化到分销管理的完整体系，帮助品牌商、大型经销商等中大型企业洞悉</a:t>
            </a:r>
            <a:r>
              <a:rPr lang="zh-CN" altLang="en-US" sz="900" dirty="0" smtClean="0">
                <a:latin typeface="微软雅黑" panose="020B0503020204020204" pitchFamily="34" charset="-122"/>
                <a:ea typeface="微软雅黑" panose="020B0503020204020204" pitchFamily="34" charset="-122"/>
              </a:rPr>
              <a:t>商品流量</a:t>
            </a:r>
            <a:r>
              <a:rPr lang="zh-CN" altLang="en-US" sz="900" dirty="0">
                <a:latin typeface="微软雅黑" panose="020B0503020204020204" pitchFamily="34" charset="-122"/>
                <a:ea typeface="微软雅黑" panose="020B0503020204020204" pitchFamily="34" charset="-122"/>
              </a:rPr>
              <a:t>、流向</a:t>
            </a:r>
            <a:r>
              <a:rPr lang="zh-CN" altLang="en-US" sz="900" dirty="0" smtClean="0">
                <a:latin typeface="微软雅黑" panose="020B0503020204020204" pitchFamily="34" charset="-122"/>
                <a:ea typeface="微软雅黑" panose="020B0503020204020204" pitchFamily="34" charset="-122"/>
              </a:rPr>
              <a:t>、流速数据</a:t>
            </a:r>
            <a:r>
              <a:rPr lang="zh-CN" altLang="en-US" sz="900" dirty="0">
                <a:latin typeface="微软雅黑" panose="020B0503020204020204" pitchFamily="34" charset="-122"/>
                <a:ea typeface="微软雅黑" panose="020B0503020204020204" pitchFamily="34" charset="-122"/>
              </a:rPr>
              <a:t>，提升销售效率与决策能力。  </a:t>
            </a:r>
            <a:endParaRPr lang="en-US" altLang="zh-CN" sz="900" dirty="0" smtClean="0">
              <a:latin typeface="微软雅黑" panose="020B0503020204020204" pitchFamily="34" charset="-122"/>
              <a:ea typeface="微软雅黑" panose="020B0503020204020204" pitchFamily="34" charset="-122"/>
            </a:endParaRPr>
          </a:p>
          <a:p>
            <a:pPr algn="just">
              <a:lnSpc>
                <a:spcPct val="150000"/>
              </a:lnSpc>
            </a:pPr>
            <a:r>
              <a:rPr lang="en-US" altLang="zh-CN" sz="900" dirty="0" smtClean="0">
                <a:latin typeface="微软雅黑" panose="020B0503020204020204" pitchFamily="34" charset="-122"/>
                <a:ea typeface="微软雅黑" panose="020B0503020204020204" pitchFamily="34" charset="-122"/>
              </a:rPr>
              <a:t>3. </a:t>
            </a:r>
            <a:r>
              <a:rPr lang="zh-CN" altLang="en-US" sz="900" dirty="0" smtClean="0">
                <a:latin typeface="微软雅黑" panose="020B0503020204020204" pitchFamily="34" charset="-122"/>
                <a:ea typeface="微软雅黑" panose="020B0503020204020204" pitchFamily="34" charset="-122"/>
              </a:rPr>
              <a:t>率先</a:t>
            </a:r>
            <a:r>
              <a:rPr lang="zh-CN" altLang="en-US" sz="900" dirty="0">
                <a:latin typeface="微软雅黑" panose="020B0503020204020204" pitchFamily="34" charset="-122"/>
                <a:ea typeface="微软雅黑" panose="020B0503020204020204" pitchFamily="34" charset="-122"/>
              </a:rPr>
              <a:t>将</a:t>
            </a:r>
            <a:r>
              <a:rPr lang="en-US" altLang="zh-CN" sz="900" dirty="0">
                <a:latin typeface="微软雅黑" panose="020B0503020204020204" pitchFamily="34" charset="-122"/>
                <a:ea typeface="微软雅黑" panose="020B0503020204020204" pitchFamily="34" charset="-122"/>
              </a:rPr>
              <a:t>AI</a:t>
            </a:r>
            <a:r>
              <a:rPr lang="zh-CN" altLang="en-US" sz="900" dirty="0">
                <a:latin typeface="微软雅黑" panose="020B0503020204020204" pitchFamily="34" charset="-122"/>
                <a:ea typeface="微软雅黑" panose="020B0503020204020204" pitchFamily="34" charset="-122"/>
              </a:rPr>
              <a:t>人工智能与企业销售管理相结合，针对消费品行业的销售人员现场照片提供翻拍照片识别功能。</a:t>
            </a:r>
          </a:p>
        </p:txBody>
      </p:sp>
      <p:sp>
        <p:nvSpPr>
          <p:cNvPr id="49" name="文本框 48"/>
          <p:cNvSpPr txBox="1"/>
          <p:nvPr/>
        </p:nvSpPr>
        <p:spPr>
          <a:xfrm>
            <a:off x="4908461" y="2282723"/>
            <a:ext cx="4065720" cy="1105105"/>
          </a:xfrm>
          <a:prstGeom prst="rect">
            <a:avLst/>
          </a:prstGeom>
          <a:noFill/>
        </p:spPr>
        <p:txBody>
          <a:bodyPr wrap="square" rtlCol="0" anchor="ctr">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设立</a:t>
            </a:r>
            <a:r>
              <a:rPr lang="zh-CN" altLang="en-US" sz="900" dirty="0">
                <a:latin typeface="微软雅黑" panose="020B0503020204020204" pitchFamily="34" charset="-122"/>
                <a:ea typeface="微软雅黑" panose="020B0503020204020204" pitchFamily="34" charset="-122"/>
              </a:rPr>
              <a:t>“客户成功部”，第一阶段，帮助客户便捷使用迅速上手；第二阶段，帮助客户配合业务流程梳理管理体系；第三阶段，引导客户将数据利用起来制定决策，提高效率。</a:t>
            </a: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在</a:t>
            </a:r>
            <a:r>
              <a:rPr lang="zh-CN" altLang="en-US" sz="900" dirty="0">
                <a:latin typeface="微软雅黑" panose="020B0503020204020204" pitchFamily="34" charset="-122"/>
                <a:ea typeface="微软雅黑" panose="020B0503020204020204" pitchFamily="34" charset="-122"/>
              </a:rPr>
              <a:t>北京、上海、广州、深圳、成都、武汉等核心城市设立分支机构，提供优质本地化客户服务。</a:t>
            </a:r>
          </a:p>
        </p:txBody>
      </p:sp>
      <p:sp>
        <p:nvSpPr>
          <p:cNvPr id="54" name="文本框 53"/>
          <p:cNvSpPr txBox="1"/>
          <p:nvPr/>
        </p:nvSpPr>
        <p:spPr>
          <a:xfrm>
            <a:off x="4908461" y="3461624"/>
            <a:ext cx="4065720" cy="1313944"/>
          </a:xfrm>
          <a:prstGeom prst="rect">
            <a:avLst/>
          </a:prstGeom>
          <a:noFill/>
        </p:spPr>
        <p:txBody>
          <a:bodyPr wrap="square" rtlCol="0" anchor="t">
            <a:noAutofit/>
          </a:bodyPr>
          <a:lstStyle/>
          <a:p>
            <a:pPr algn="just">
              <a:lnSpc>
                <a:spcPct val="150000"/>
              </a:lnSpc>
            </a:pPr>
            <a:r>
              <a:rPr lang="en-US"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便于</a:t>
            </a:r>
            <a:r>
              <a:rPr lang="zh-CN" altLang="en-US" sz="900" dirty="0">
                <a:latin typeface="微软雅黑" panose="020B0503020204020204" pitchFamily="34" charset="-122"/>
                <a:ea typeface="微软雅黑" panose="020B0503020204020204" pitchFamily="34" charset="-122"/>
              </a:rPr>
              <a:t>使用：运用</a:t>
            </a:r>
            <a:r>
              <a:rPr lang="en-US" altLang="zh-CN" sz="900" dirty="0">
                <a:latin typeface="微软雅黑" panose="020B0503020204020204" pitchFamily="34" charset="-122"/>
                <a:ea typeface="微软雅黑" panose="020B0503020204020204" pitchFamily="34" charset="-122"/>
              </a:rPr>
              <a:t>SaaS</a:t>
            </a:r>
            <a:r>
              <a:rPr lang="zh-CN" altLang="en-US" sz="900" dirty="0">
                <a:latin typeface="微软雅黑" panose="020B0503020204020204" pitchFamily="34" charset="-122"/>
                <a:ea typeface="微软雅黑" panose="020B0503020204020204" pitchFamily="34" charset="-122"/>
              </a:rPr>
              <a:t>技术开发，无需部署即可使用、终身迭代升级，解决传统软件成本高、实施难、使用复杂、迭代缓慢等各种问题。</a:t>
            </a:r>
          </a:p>
          <a:p>
            <a:pPr algn="just">
              <a:lnSpc>
                <a:spcPct val="150000"/>
              </a:lnSpc>
            </a:pPr>
            <a:r>
              <a:rPr lang="en-US" altLang="zh-CN" sz="900" dirty="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体验</a:t>
            </a:r>
            <a:r>
              <a:rPr lang="zh-CN" altLang="en-US" sz="900" dirty="0">
                <a:latin typeface="微软雅黑" panose="020B0503020204020204" pitchFamily="34" charset="-122"/>
                <a:ea typeface="微软雅黑" panose="020B0503020204020204" pitchFamily="34" charset="-122"/>
              </a:rPr>
              <a:t>更好：手机端</a:t>
            </a:r>
            <a:r>
              <a:rPr lang="en-US" altLang="zh-CN" sz="900" dirty="0">
                <a:latin typeface="微软雅黑" panose="020B0503020204020204" pitchFamily="34" charset="-122"/>
                <a:ea typeface="微软雅黑" panose="020B0503020204020204" pitchFamily="34" charset="-122"/>
              </a:rPr>
              <a:t>APP</a:t>
            </a:r>
            <a:r>
              <a:rPr lang="zh-CN" altLang="en-US" sz="900" dirty="0">
                <a:latin typeface="微软雅黑" panose="020B0503020204020204" pitchFamily="34" charset="-122"/>
                <a:ea typeface="微软雅黑" panose="020B0503020204020204" pitchFamily="34" charset="-122"/>
              </a:rPr>
              <a:t>采用原生</a:t>
            </a:r>
            <a:r>
              <a:rPr lang="en-US" altLang="zh-CN" sz="900" dirty="0">
                <a:latin typeface="微软雅黑" panose="020B0503020204020204" pitchFamily="34" charset="-122"/>
                <a:ea typeface="微软雅黑" panose="020B0503020204020204" pitchFamily="34" charset="-122"/>
              </a:rPr>
              <a:t>+H5</a:t>
            </a:r>
            <a:r>
              <a:rPr lang="zh-CN" altLang="en-US" sz="900" dirty="0">
                <a:latin typeface="微软雅黑" panose="020B0503020204020204" pitchFamily="34" charset="-122"/>
                <a:ea typeface="微软雅黑" panose="020B0503020204020204" pitchFamily="34" charset="-122"/>
              </a:rPr>
              <a:t>开发技术，遵循互联网消费级产品体验设计，支持包括</a:t>
            </a:r>
            <a:r>
              <a:rPr lang="en-US" altLang="zh-CN" sz="900" dirty="0">
                <a:latin typeface="微软雅黑" panose="020B0503020204020204" pitchFamily="34" charset="-122"/>
                <a:ea typeface="微软雅黑" panose="020B0503020204020204" pitchFamily="34" charset="-122"/>
              </a:rPr>
              <a:t>iOS</a:t>
            </a:r>
            <a:r>
              <a:rPr lang="zh-CN" altLang="en-US" sz="900" dirty="0">
                <a:latin typeface="微软雅黑" panose="020B0503020204020204" pitchFamily="34" charset="-122"/>
                <a:ea typeface="微软雅黑" panose="020B0503020204020204" pitchFamily="34" charset="-122"/>
              </a:rPr>
              <a:t>和安卓几乎所有机型，具有更佳兼容性和操作体验。</a:t>
            </a:r>
          </a:p>
          <a:p>
            <a:pPr algn="just">
              <a:lnSpc>
                <a:spcPct val="150000"/>
              </a:lnSpc>
            </a:pPr>
            <a:r>
              <a:rPr lang="en-US" altLang="zh-CN" sz="900" dirty="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易于</a:t>
            </a:r>
            <a:r>
              <a:rPr lang="zh-CN" altLang="en-US" sz="900" dirty="0">
                <a:latin typeface="微软雅黑" panose="020B0503020204020204" pitchFamily="34" charset="-122"/>
                <a:ea typeface="微软雅黑" panose="020B0503020204020204" pitchFamily="34" charset="-122"/>
              </a:rPr>
              <a:t>对接：提供丰富的</a:t>
            </a:r>
            <a:r>
              <a:rPr lang="en-US" altLang="zh-CN" sz="900" dirty="0">
                <a:latin typeface="微软雅黑" panose="020B0503020204020204" pitchFamily="34" charset="-122"/>
                <a:ea typeface="微软雅黑" panose="020B0503020204020204" pitchFamily="34" charset="-122"/>
              </a:rPr>
              <a:t>Open API</a:t>
            </a:r>
            <a:r>
              <a:rPr lang="zh-CN" altLang="en-US" sz="900" dirty="0">
                <a:latin typeface="微软雅黑" panose="020B0503020204020204" pitchFamily="34" charset="-122"/>
                <a:ea typeface="微软雅黑" panose="020B0503020204020204" pitchFamily="34" charset="-122"/>
              </a:rPr>
              <a:t>标准接口与对接技术，实现与企业原有</a:t>
            </a:r>
            <a:r>
              <a:rPr lang="en-US" altLang="zh-CN" sz="900" dirty="0">
                <a:latin typeface="微软雅黑" panose="020B0503020204020204" pitchFamily="34" charset="-122"/>
                <a:ea typeface="微软雅黑" panose="020B0503020204020204" pitchFamily="34" charset="-122"/>
              </a:rPr>
              <a:t>ERP</a:t>
            </a:r>
            <a:r>
              <a:rPr lang="zh-CN" altLang="en-US" sz="900" dirty="0">
                <a:latin typeface="微软雅黑" panose="020B0503020204020204" pitchFamily="34" charset="-122"/>
                <a:ea typeface="微软雅黑" panose="020B0503020204020204" pitchFamily="34" charset="-122"/>
              </a:rPr>
              <a:t>等系统对接，不改变用户原操作习惯，确保数据的同步与精确。</a:t>
            </a:r>
          </a:p>
        </p:txBody>
      </p:sp>
      <p:pic>
        <p:nvPicPr>
          <p:cNvPr id="56" name="图片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pic>
        <p:nvPicPr>
          <p:cNvPr id="7" name="图片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0713" y="3318013"/>
            <a:ext cx="2644111" cy="1010822"/>
          </a:xfrm>
          <a:prstGeom prst="rect">
            <a:avLst/>
          </a:prstGeom>
        </p:spPr>
      </p:pic>
    </p:spTree>
    <p:extLst>
      <p:ext uri="{BB962C8B-B14F-4D97-AF65-F5344CB8AC3E}">
        <p14:creationId xmlns:p14="http://schemas.microsoft.com/office/powerpoint/2010/main" val="6945325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518836" y="3824924"/>
            <a:ext cx="905295" cy="905295"/>
            <a:chOff x="3407571" y="2980656"/>
            <a:chExt cx="995824" cy="995824"/>
          </a:xfrm>
        </p:grpSpPr>
        <p:sp>
          <p:nvSpPr>
            <p:cNvPr id="35" name="椭圆 34"/>
            <p:cNvSpPr/>
            <p:nvPr/>
          </p:nvSpPr>
          <p:spPr>
            <a:xfrm>
              <a:off x="3407571" y="2980656"/>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cloud-computing_348164"/>
            <p:cNvSpPr>
              <a:spLocks noChangeAspect="1"/>
            </p:cNvSpPr>
            <p:nvPr/>
          </p:nvSpPr>
          <p:spPr bwMode="auto">
            <a:xfrm>
              <a:off x="3628354" y="3201825"/>
              <a:ext cx="554259" cy="553486"/>
            </a:xfrm>
            <a:custGeom>
              <a:avLst/>
              <a:gdLst>
                <a:gd name="connsiteX0" fmla="*/ 290568 w 606933"/>
                <a:gd name="connsiteY0" fmla="*/ 453254 h 606087"/>
                <a:gd name="connsiteX1" fmla="*/ 202356 w 606933"/>
                <a:gd name="connsiteY1" fmla="*/ 490861 h 606087"/>
                <a:gd name="connsiteX2" fmla="*/ 202356 w 606933"/>
                <a:gd name="connsiteY2" fmla="*/ 558573 h 606087"/>
                <a:gd name="connsiteX3" fmla="*/ 476526 w 606933"/>
                <a:gd name="connsiteY3" fmla="*/ 286379 h 606087"/>
                <a:gd name="connsiteX4" fmla="*/ 491068 w 606933"/>
                <a:gd name="connsiteY4" fmla="*/ 289842 h 606087"/>
                <a:gd name="connsiteX5" fmla="*/ 491935 w 606933"/>
                <a:gd name="connsiteY5" fmla="*/ 304942 h 606087"/>
                <a:gd name="connsiteX6" fmla="*/ 326585 w 606933"/>
                <a:gd name="connsiteY6" fmla="*/ 559439 h 606087"/>
                <a:gd name="connsiteX7" fmla="*/ 315992 w 606933"/>
                <a:gd name="connsiteY7" fmla="*/ 565114 h 606087"/>
                <a:gd name="connsiteX8" fmla="*/ 309732 w 606933"/>
                <a:gd name="connsiteY8" fmla="*/ 563479 h 606087"/>
                <a:gd name="connsiteX9" fmla="*/ 256670 w 606933"/>
                <a:gd name="connsiteY9" fmla="*/ 533181 h 606087"/>
                <a:gd name="connsiteX10" fmla="*/ 199370 w 606933"/>
                <a:gd name="connsiteY10" fmla="*/ 601470 h 606087"/>
                <a:gd name="connsiteX11" fmla="*/ 189644 w 606933"/>
                <a:gd name="connsiteY11" fmla="*/ 606087 h 606087"/>
                <a:gd name="connsiteX12" fmla="*/ 185407 w 606933"/>
                <a:gd name="connsiteY12" fmla="*/ 605318 h 606087"/>
                <a:gd name="connsiteX13" fmla="*/ 177028 w 606933"/>
                <a:gd name="connsiteY13" fmla="*/ 593391 h 606087"/>
                <a:gd name="connsiteX14" fmla="*/ 177028 w 606933"/>
                <a:gd name="connsiteY14" fmla="*/ 489611 h 606087"/>
                <a:gd name="connsiteX15" fmla="*/ 119729 w 606933"/>
                <a:gd name="connsiteY15" fmla="*/ 454024 h 606087"/>
                <a:gd name="connsiteX16" fmla="*/ 113854 w 606933"/>
                <a:gd name="connsiteY16" fmla="*/ 442290 h 606087"/>
                <a:gd name="connsiteX17" fmla="*/ 121655 w 606933"/>
                <a:gd name="connsiteY17" fmla="*/ 431710 h 606087"/>
                <a:gd name="connsiteX18" fmla="*/ 380417 w 606933"/>
                <a:gd name="connsiteY18" fmla="*/ 0 h 606087"/>
                <a:gd name="connsiteX19" fmla="*/ 381573 w 606933"/>
                <a:gd name="connsiteY19" fmla="*/ 0 h 606087"/>
                <a:gd name="connsiteX20" fmla="*/ 527383 w 606933"/>
                <a:gd name="connsiteY20" fmla="*/ 140893 h 606087"/>
                <a:gd name="connsiteX21" fmla="*/ 520834 w 606933"/>
                <a:gd name="connsiteY21" fmla="*/ 194845 h 606087"/>
                <a:gd name="connsiteX22" fmla="*/ 606933 w 606933"/>
                <a:gd name="connsiteY22" fmla="*/ 306598 h 606087"/>
                <a:gd name="connsiteX23" fmla="*/ 493097 w 606933"/>
                <a:gd name="connsiteY23" fmla="*/ 416619 h 606087"/>
                <a:gd name="connsiteX24" fmla="*/ 449470 w 606933"/>
                <a:gd name="connsiteY24" fmla="*/ 416619 h 606087"/>
                <a:gd name="connsiteX25" fmla="*/ 513129 w 606933"/>
                <a:gd name="connsiteY25" fmla="*/ 318619 h 606087"/>
                <a:gd name="connsiteX26" fmla="*/ 510529 w 606933"/>
                <a:gd name="connsiteY26" fmla="*/ 273803 h 606087"/>
                <a:gd name="connsiteX27" fmla="*/ 481348 w 606933"/>
                <a:gd name="connsiteY27" fmla="*/ 260146 h 606087"/>
                <a:gd name="connsiteX28" fmla="*/ 466901 w 606933"/>
                <a:gd name="connsiteY28" fmla="*/ 262935 h 606087"/>
                <a:gd name="connsiteX29" fmla="*/ 112006 w 606933"/>
                <a:gd name="connsiteY29" fmla="*/ 408252 h 606087"/>
                <a:gd name="connsiteX30" fmla="*/ 100353 w 606933"/>
                <a:gd name="connsiteY30" fmla="*/ 415946 h 606087"/>
                <a:gd name="connsiteX31" fmla="*/ 0 w 606933"/>
                <a:gd name="connsiteY31" fmla="*/ 306598 h 606087"/>
                <a:gd name="connsiteX32" fmla="*/ 63949 w 606933"/>
                <a:gd name="connsiteY32" fmla="*/ 203020 h 606087"/>
                <a:gd name="connsiteX33" fmla="*/ 68764 w 606933"/>
                <a:gd name="connsiteY33" fmla="*/ 146567 h 606087"/>
                <a:gd name="connsiteX34" fmla="*/ 162087 w 606933"/>
                <a:gd name="connsiteY34" fmla="*/ 71552 h 606087"/>
                <a:gd name="connsiteX35" fmla="*/ 242985 w 606933"/>
                <a:gd name="connsiteY35" fmla="*/ 96365 h 606087"/>
                <a:gd name="connsiteX36" fmla="*/ 380417 w 606933"/>
                <a:gd name="connsiteY3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933" h="606087">
                  <a:moveTo>
                    <a:pt x="290568" y="453254"/>
                  </a:moveTo>
                  <a:lnTo>
                    <a:pt x="202356" y="490861"/>
                  </a:lnTo>
                  <a:lnTo>
                    <a:pt x="202356" y="558573"/>
                  </a:lnTo>
                  <a:close/>
                  <a:moveTo>
                    <a:pt x="476526" y="286379"/>
                  </a:moveTo>
                  <a:cubicBezTo>
                    <a:pt x="481630" y="284167"/>
                    <a:pt x="487505" y="285706"/>
                    <a:pt x="491068" y="289842"/>
                  </a:cubicBezTo>
                  <a:cubicBezTo>
                    <a:pt x="494631" y="294170"/>
                    <a:pt x="495016" y="300229"/>
                    <a:pt x="491935" y="304942"/>
                  </a:cubicBezTo>
                  <a:lnTo>
                    <a:pt x="326585" y="559439"/>
                  </a:lnTo>
                  <a:cubicBezTo>
                    <a:pt x="324177" y="563094"/>
                    <a:pt x="320133" y="565114"/>
                    <a:pt x="315992" y="565114"/>
                  </a:cubicBezTo>
                  <a:cubicBezTo>
                    <a:pt x="313873" y="565114"/>
                    <a:pt x="311658" y="564633"/>
                    <a:pt x="309732" y="563479"/>
                  </a:cubicBezTo>
                  <a:lnTo>
                    <a:pt x="256670" y="533181"/>
                  </a:lnTo>
                  <a:lnTo>
                    <a:pt x="199370" y="601470"/>
                  </a:lnTo>
                  <a:cubicBezTo>
                    <a:pt x="196866" y="604452"/>
                    <a:pt x="193303" y="606087"/>
                    <a:pt x="189644" y="606087"/>
                  </a:cubicBezTo>
                  <a:cubicBezTo>
                    <a:pt x="188296" y="606087"/>
                    <a:pt x="186755" y="605799"/>
                    <a:pt x="185407" y="605318"/>
                  </a:cubicBezTo>
                  <a:cubicBezTo>
                    <a:pt x="180303" y="603394"/>
                    <a:pt x="177028" y="598777"/>
                    <a:pt x="177028" y="593391"/>
                  </a:cubicBezTo>
                  <a:lnTo>
                    <a:pt x="177028" y="489611"/>
                  </a:lnTo>
                  <a:lnTo>
                    <a:pt x="119729" y="454024"/>
                  </a:lnTo>
                  <a:cubicBezTo>
                    <a:pt x="115684" y="451523"/>
                    <a:pt x="113469" y="447003"/>
                    <a:pt x="113854" y="442290"/>
                  </a:cubicBezTo>
                  <a:cubicBezTo>
                    <a:pt x="114336" y="437481"/>
                    <a:pt x="117225" y="433441"/>
                    <a:pt x="121655" y="431710"/>
                  </a:cubicBezTo>
                  <a:close/>
                  <a:moveTo>
                    <a:pt x="380417" y="0"/>
                  </a:moveTo>
                  <a:lnTo>
                    <a:pt x="381573" y="0"/>
                  </a:lnTo>
                  <a:cubicBezTo>
                    <a:pt x="457463" y="673"/>
                    <a:pt x="522856" y="63762"/>
                    <a:pt x="527383" y="140893"/>
                  </a:cubicBezTo>
                  <a:cubicBezTo>
                    <a:pt x="528346" y="159358"/>
                    <a:pt x="526227" y="177438"/>
                    <a:pt x="520834" y="194845"/>
                  </a:cubicBezTo>
                  <a:cubicBezTo>
                    <a:pt x="570818" y="207059"/>
                    <a:pt x="606933" y="252549"/>
                    <a:pt x="606933" y="306598"/>
                  </a:cubicBezTo>
                  <a:cubicBezTo>
                    <a:pt x="606933" y="370360"/>
                    <a:pt x="558972" y="416619"/>
                    <a:pt x="493097" y="416619"/>
                  </a:cubicBezTo>
                  <a:lnTo>
                    <a:pt x="449470" y="416619"/>
                  </a:lnTo>
                  <a:lnTo>
                    <a:pt x="513129" y="318619"/>
                  </a:lnTo>
                  <a:cubicBezTo>
                    <a:pt x="522279" y="304674"/>
                    <a:pt x="521123" y="286594"/>
                    <a:pt x="510529" y="273803"/>
                  </a:cubicBezTo>
                  <a:cubicBezTo>
                    <a:pt x="503306" y="265147"/>
                    <a:pt x="492616" y="260146"/>
                    <a:pt x="481348" y="260146"/>
                  </a:cubicBezTo>
                  <a:cubicBezTo>
                    <a:pt x="476340" y="260146"/>
                    <a:pt x="471620" y="261012"/>
                    <a:pt x="466901" y="262935"/>
                  </a:cubicBezTo>
                  <a:lnTo>
                    <a:pt x="112006" y="408252"/>
                  </a:lnTo>
                  <a:cubicBezTo>
                    <a:pt x="107576" y="410079"/>
                    <a:pt x="103628" y="412772"/>
                    <a:pt x="100353" y="415946"/>
                  </a:cubicBezTo>
                  <a:cubicBezTo>
                    <a:pt x="41509" y="410079"/>
                    <a:pt x="0" y="365840"/>
                    <a:pt x="0" y="306598"/>
                  </a:cubicBezTo>
                  <a:cubicBezTo>
                    <a:pt x="0" y="262358"/>
                    <a:pt x="25329" y="222062"/>
                    <a:pt x="63949" y="203020"/>
                  </a:cubicBezTo>
                  <a:cubicBezTo>
                    <a:pt x="60578" y="183978"/>
                    <a:pt x="62215" y="165032"/>
                    <a:pt x="68764" y="146567"/>
                  </a:cubicBezTo>
                  <a:cubicBezTo>
                    <a:pt x="83499" y="105213"/>
                    <a:pt x="120000" y="75784"/>
                    <a:pt x="162087" y="71552"/>
                  </a:cubicBezTo>
                  <a:cubicBezTo>
                    <a:pt x="191653" y="68571"/>
                    <a:pt x="220546" y="77804"/>
                    <a:pt x="242985" y="96365"/>
                  </a:cubicBezTo>
                  <a:cubicBezTo>
                    <a:pt x="264558" y="39238"/>
                    <a:pt x="319165" y="0"/>
                    <a:pt x="380417" y="0"/>
                  </a:cubicBezTo>
                  <a:close/>
                </a:path>
              </a:pathLst>
            </a:custGeom>
            <a:solidFill>
              <a:srgbClr val="F2F2F2">
                <a:alpha val="60000"/>
              </a:srgbClr>
            </a:solidFill>
            <a:ln>
              <a:noFill/>
            </a:ln>
          </p:spPr>
        </p:sp>
      </p:grpSp>
      <p:grpSp>
        <p:nvGrpSpPr>
          <p:cNvPr id="37" name="组合 36"/>
          <p:cNvGrpSpPr/>
          <p:nvPr/>
        </p:nvGrpSpPr>
        <p:grpSpPr>
          <a:xfrm>
            <a:off x="2518836" y="2246217"/>
            <a:ext cx="905295" cy="905295"/>
            <a:chOff x="944595" y="3062185"/>
            <a:chExt cx="995824" cy="995824"/>
          </a:xfrm>
        </p:grpSpPr>
        <p:sp>
          <p:nvSpPr>
            <p:cNvPr id="38" name="椭圆 37"/>
            <p:cNvSpPr/>
            <p:nvPr/>
          </p:nvSpPr>
          <p:spPr>
            <a:xfrm>
              <a:off x="944595" y="3062185"/>
              <a:ext cx="995824" cy="995824"/>
            </a:xfrm>
            <a:prstGeom prst="ellipse">
              <a:avLst/>
            </a:prstGeom>
            <a:solidFill>
              <a:srgbClr val="D13E3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broken-heart_13907"/>
            <p:cNvSpPr>
              <a:spLocks noChangeAspect="1"/>
            </p:cNvSpPr>
            <p:nvPr/>
          </p:nvSpPr>
          <p:spPr bwMode="auto">
            <a:xfrm>
              <a:off x="1137665" y="3343950"/>
              <a:ext cx="609685" cy="432294"/>
            </a:xfrm>
            <a:custGeom>
              <a:avLst/>
              <a:gdLst>
                <a:gd name="connsiteX0" fmla="*/ 93900 w 594760"/>
                <a:gd name="connsiteY0" fmla="*/ 17338 h 421712"/>
                <a:gd name="connsiteX1" fmla="*/ 184334 w 594760"/>
                <a:gd name="connsiteY1" fmla="*/ 52406 h 421712"/>
                <a:gd name="connsiteX2" fmla="*/ 251655 w 594760"/>
                <a:gd name="connsiteY2" fmla="*/ 150028 h 421712"/>
                <a:gd name="connsiteX3" fmla="*/ 291310 w 594760"/>
                <a:gd name="connsiteY3" fmla="*/ 182262 h 421712"/>
                <a:gd name="connsiteX4" fmla="*/ 230444 w 594760"/>
                <a:gd name="connsiteY4" fmla="*/ 273437 h 421712"/>
                <a:gd name="connsiteX5" fmla="*/ 299610 w 594760"/>
                <a:gd name="connsiteY5" fmla="*/ 298303 h 421712"/>
                <a:gd name="connsiteX6" fmla="*/ 265488 w 594760"/>
                <a:gd name="connsiteY6" fmla="*/ 421712 h 421712"/>
                <a:gd name="connsiteX7" fmla="*/ 23869 w 594760"/>
                <a:gd name="connsiteY7" fmla="*/ 220022 h 421712"/>
                <a:gd name="connsiteX8" fmla="*/ 93900 w 594760"/>
                <a:gd name="connsiteY8" fmla="*/ 17338 h 421712"/>
                <a:gd name="connsiteX9" fmla="*/ 500820 w 594760"/>
                <a:gd name="connsiteY9" fmla="*/ 269 h 421712"/>
                <a:gd name="connsiteX10" fmla="*/ 570881 w 594760"/>
                <a:gd name="connsiteY10" fmla="*/ 202564 h 421712"/>
                <a:gd name="connsiteX11" fmla="*/ 329158 w 594760"/>
                <a:gd name="connsiteY11" fmla="*/ 404254 h 421712"/>
                <a:gd name="connsiteX12" fmla="*/ 377134 w 594760"/>
                <a:gd name="connsiteY12" fmla="*/ 285450 h 421712"/>
                <a:gd name="connsiteX13" fmla="*/ 310706 w 594760"/>
                <a:gd name="connsiteY13" fmla="*/ 253216 h 421712"/>
                <a:gd name="connsiteX14" fmla="*/ 381747 w 594760"/>
                <a:gd name="connsiteY14" fmla="*/ 169409 h 421712"/>
                <a:gd name="connsiteX15" fmla="*/ 342997 w 594760"/>
                <a:gd name="connsiteY15" fmla="*/ 133491 h 421712"/>
                <a:gd name="connsiteX16" fmla="*/ 410347 w 594760"/>
                <a:gd name="connsiteY16" fmla="*/ 35869 h 421712"/>
                <a:gd name="connsiteX17" fmla="*/ 500820 w 594760"/>
                <a:gd name="connsiteY17" fmla="*/ 269 h 4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4760" h="421712">
                  <a:moveTo>
                    <a:pt x="93900" y="17338"/>
                  </a:moveTo>
                  <a:cubicBezTo>
                    <a:pt x="120701" y="15108"/>
                    <a:pt x="151595" y="25008"/>
                    <a:pt x="184334" y="52406"/>
                  </a:cubicBezTo>
                  <a:cubicBezTo>
                    <a:pt x="211078" y="75431"/>
                    <a:pt x="251655" y="150028"/>
                    <a:pt x="251655" y="150028"/>
                  </a:cubicBezTo>
                  <a:lnTo>
                    <a:pt x="291310" y="182262"/>
                  </a:lnTo>
                  <a:lnTo>
                    <a:pt x="230444" y="273437"/>
                  </a:lnTo>
                  <a:lnTo>
                    <a:pt x="299610" y="298303"/>
                  </a:lnTo>
                  <a:lnTo>
                    <a:pt x="265488" y="421712"/>
                  </a:lnTo>
                  <a:cubicBezTo>
                    <a:pt x="265488" y="421712"/>
                    <a:pt x="98568" y="330537"/>
                    <a:pt x="23869" y="220022"/>
                  </a:cubicBezTo>
                  <a:cubicBezTo>
                    <a:pt x="-30080" y="139898"/>
                    <a:pt x="13495" y="24029"/>
                    <a:pt x="93900" y="17338"/>
                  </a:cubicBezTo>
                  <a:close/>
                  <a:moveTo>
                    <a:pt x="500820" y="269"/>
                  </a:moveTo>
                  <a:cubicBezTo>
                    <a:pt x="581260" y="6571"/>
                    <a:pt x="624853" y="122440"/>
                    <a:pt x="570881" y="202564"/>
                  </a:cubicBezTo>
                  <a:cubicBezTo>
                    <a:pt x="496150" y="313079"/>
                    <a:pt x="329158" y="404254"/>
                    <a:pt x="329158" y="404254"/>
                  </a:cubicBezTo>
                  <a:lnTo>
                    <a:pt x="377134" y="285450"/>
                  </a:lnTo>
                  <a:lnTo>
                    <a:pt x="310706" y="253216"/>
                  </a:lnTo>
                  <a:lnTo>
                    <a:pt x="381747" y="169409"/>
                  </a:lnTo>
                  <a:lnTo>
                    <a:pt x="342997" y="133491"/>
                  </a:lnTo>
                  <a:cubicBezTo>
                    <a:pt x="342997" y="133491"/>
                    <a:pt x="383592" y="57973"/>
                    <a:pt x="410347" y="35869"/>
                  </a:cubicBezTo>
                  <a:cubicBezTo>
                    <a:pt x="443100" y="8241"/>
                    <a:pt x="474007" y="-1832"/>
                    <a:pt x="500820" y="269"/>
                  </a:cubicBezTo>
                  <a:close/>
                </a:path>
              </a:pathLst>
            </a:custGeom>
            <a:solidFill>
              <a:srgbClr val="F2F2F2">
                <a:alpha val="60000"/>
              </a:srgbClr>
            </a:solidFill>
            <a:ln>
              <a:noFill/>
            </a:ln>
          </p:spPr>
        </p:sp>
      </p:grpSp>
      <p:sp>
        <p:nvSpPr>
          <p:cNvPr id="2" name="矩形 1"/>
          <p:cNvSpPr/>
          <p:nvPr/>
        </p:nvSpPr>
        <p:spPr>
          <a:xfrm>
            <a:off x="902970" y="2215424"/>
            <a:ext cx="4069080" cy="923330"/>
          </a:xfrm>
          <a:prstGeom prst="rect">
            <a:avLst/>
          </a:prstGeom>
        </p:spPr>
        <p:txBody>
          <a:bodyPr wrap="square">
            <a:spAutoFit/>
          </a:bodyPr>
          <a:lstStyle/>
          <a:p>
            <a:pPr algn="just">
              <a:lnSpc>
                <a:spcPct val="150000"/>
              </a:lnSpc>
            </a:pPr>
            <a:r>
              <a:rPr lang="en-US" altLang="zh-CN" sz="900" b="1" dirty="0">
                <a:latin typeface="微软雅黑" panose="020B0503020204020204" pitchFamily="34" charset="-122"/>
                <a:ea typeface="微软雅黑" panose="020B0503020204020204" pitchFamily="34" charset="-122"/>
              </a:rPr>
              <a:t>1</a:t>
            </a:r>
            <a:r>
              <a:rPr lang="en-US" altLang="zh-CN" sz="9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线</a:t>
            </a:r>
            <a:r>
              <a:rPr lang="zh-CN" altLang="en-US" sz="900" dirty="0">
                <a:latin typeface="微软雅黑" panose="020B0503020204020204" pitchFamily="34" charset="-122"/>
                <a:ea typeface="微软雅黑" panose="020B0503020204020204" pitchFamily="34" charset="-122"/>
              </a:rPr>
              <a:t>下销售人员数量多难管理，线下客户分布广不能及时全面了解客户拜访情况。需要实现客户经理拜访过程的流程化</a:t>
            </a:r>
            <a:r>
              <a:rPr lang="zh-CN" altLang="en-US" sz="900" dirty="0" smtClean="0">
                <a:latin typeface="微软雅黑" panose="020B0503020204020204" pitchFamily="34" charset="-122"/>
                <a:ea typeface="微软雅黑" panose="020B0503020204020204" pitchFamily="34" charset="-122"/>
              </a:rPr>
              <a:t>管理；</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b="1" dirty="0">
                <a:latin typeface="微软雅黑" panose="020B0503020204020204" pitchFamily="34" charset="-122"/>
                <a:ea typeface="微软雅黑" panose="020B0503020204020204" pitchFamily="34" charset="-122"/>
              </a:rPr>
              <a:t>2</a:t>
            </a:r>
            <a:r>
              <a:rPr lang="en-US" altLang="zh-CN" sz="9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促销</a:t>
            </a:r>
            <a:r>
              <a:rPr lang="zh-CN" altLang="en-US" sz="900" dirty="0">
                <a:latin typeface="微软雅黑" panose="020B0503020204020204" pitchFamily="34" charset="-122"/>
                <a:ea typeface="微软雅黑" panose="020B0503020204020204" pitchFamily="34" charset="-122"/>
              </a:rPr>
              <a:t>活动投入费用高，人员管理难度大、执行效果难核检，需要规范促销活动管理，实现促销过程的多级权限管理。</a:t>
            </a:r>
            <a:endParaRPr lang="zh-CN" altLang="en-US" sz="800" dirty="0">
              <a:latin typeface="微软雅黑" panose="020B0503020204020204" pitchFamily="34" charset="-122"/>
              <a:ea typeface="微软雅黑" panose="020B0503020204020204" pitchFamily="34" charset="-122"/>
            </a:endParaRPr>
          </a:p>
        </p:txBody>
      </p:sp>
      <p:sp>
        <p:nvSpPr>
          <p:cNvPr id="5" name="矩形 4"/>
          <p:cNvSpPr/>
          <p:nvPr/>
        </p:nvSpPr>
        <p:spPr>
          <a:xfrm>
            <a:off x="330200" y="806451"/>
            <a:ext cx="8496000" cy="972000"/>
          </a:xfrm>
          <a:prstGeom prst="rect">
            <a:avLst/>
          </a:prstGeom>
          <a:noFill/>
          <a:ln w="25400">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2502" y="889997"/>
            <a:ext cx="8171437" cy="80490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smtClean="0">
                <a:latin typeface="微软雅黑" panose="020B0503020204020204" pitchFamily="34" charset="-122"/>
                <a:ea typeface="微软雅黑" panose="020B0503020204020204" pitchFamily="34" charset="-122"/>
              </a:rPr>
              <a:t>       强生</a:t>
            </a:r>
            <a:r>
              <a:rPr lang="zh-CN" altLang="en-US" sz="1000" dirty="0">
                <a:latin typeface="微软雅黑" panose="020B0503020204020204" pitchFamily="34" charset="-122"/>
                <a:ea typeface="微软雅黑" panose="020B0503020204020204" pitchFamily="34" charset="-122"/>
              </a:rPr>
              <a:t>，世界</a:t>
            </a:r>
            <a:r>
              <a:rPr lang="en-US" altLang="zh-CN" sz="1000" dirty="0">
                <a:latin typeface="微软雅黑" panose="020B0503020204020204" pitchFamily="34" charset="-122"/>
                <a:ea typeface="微软雅黑" panose="020B0503020204020204" pitchFamily="34" charset="-122"/>
              </a:rPr>
              <a:t>500</a:t>
            </a:r>
            <a:r>
              <a:rPr lang="zh-CN" altLang="en-US" sz="1000" dirty="0">
                <a:latin typeface="微软雅黑" panose="020B0503020204020204" pitchFamily="34" charset="-122"/>
                <a:ea typeface="微软雅黑" panose="020B0503020204020204" pitchFamily="34" charset="-122"/>
              </a:rPr>
              <a:t>强</a:t>
            </a:r>
            <a:r>
              <a:rPr lang="en-US" altLang="zh-CN" sz="1000" dirty="0">
                <a:latin typeface="微软雅黑" panose="020B0503020204020204" pitchFamily="34" charset="-122"/>
                <a:ea typeface="微软雅黑" panose="020B0503020204020204" pitchFamily="34" charset="-122"/>
              </a:rPr>
              <a:t>121</a:t>
            </a:r>
            <a:r>
              <a:rPr lang="zh-CN" altLang="en-US" sz="1000" dirty="0">
                <a:latin typeface="微软雅黑" panose="020B0503020204020204" pitchFamily="34" charset="-122"/>
                <a:ea typeface="微软雅黑" panose="020B0503020204020204" pitchFamily="34" charset="-122"/>
              </a:rPr>
              <a:t>位，全球第六大消费品公司，是全球具综合性、业务分布范围广的医疗保健企业。强生在中国的业务涉及消费品、制药、医疗器材三大领域，在中国均设有研发机构</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并在上海建立了强生亚太创新中心，在北京、上海、广州、苏州、西安等</a:t>
            </a:r>
            <a:r>
              <a:rPr lang="en-US" altLang="zh-CN" sz="1000" dirty="0">
                <a:latin typeface="微软雅黑" panose="020B0503020204020204" pitchFamily="34" charset="-122"/>
                <a:ea typeface="微软雅黑" panose="020B0503020204020204" pitchFamily="34" charset="-122"/>
              </a:rPr>
              <a:t>90</a:t>
            </a:r>
            <a:r>
              <a:rPr lang="zh-CN" altLang="en-US" sz="1000" dirty="0">
                <a:latin typeface="微软雅黑" panose="020B0503020204020204" pitchFamily="34" charset="-122"/>
                <a:ea typeface="微软雅黑" panose="020B0503020204020204" pitchFamily="34" charset="-122"/>
              </a:rPr>
              <a:t>多个城市，拥有员工总数近</a:t>
            </a:r>
            <a:r>
              <a:rPr lang="en-US" altLang="zh-CN" sz="1000" dirty="0">
                <a:latin typeface="微软雅黑" panose="020B0503020204020204" pitchFamily="34" charset="-122"/>
                <a:ea typeface="微软雅黑" panose="020B0503020204020204" pitchFamily="34" charset="-122"/>
              </a:rPr>
              <a:t>10,000</a:t>
            </a:r>
            <a:r>
              <a:rPr lang="zh-CN" altLang="en-US" sz="1000" dirty="0">
                <a:latin typeface="微软雅黑" panose="020B0503020204020204" pitchFamily="34" charset="-122"/>
                <a:ea typeface="微软雅黑" panose="020B0503020204020204" pitchFamily="34" charset="-122"/>
              </a:rPr>
              <a:t>人。</a:t>
            </a:r>
          </a:p>
        </p:txBody>
      </p:sp>
      <p:sp>
        <p:nvSpPr>
          <p:cNvPr id="7" name="文本框 6"/>
          <p:cNvSpPr txBox="1"/>
          <p:nvPr/>
        </p:nvSpPr>
        <p:spPr>
          <a:xfrm>
            <a:off x="250825" y="219373"/>
            <a:ext cx="8642350" cy="461665"/>
          </a:xfrm>
          <a:prstGeom prst="rect">
            <a:avLst/>
          </a:prstGeom>
          <a:solidFill>
            <a:srgbClr val="F2F2F2"/>
          </a:solidFill>
        </p:spPr>
        <p:txBody>
          <a:bodyPr wrap="none" rtlCol="0" anchor="ctr">
            <a:noAutofit/>
          </a:bodyPr>
          <a:lstStyle/>
          <a:p>
            <a:pPr algn="r"/>
            <a:r>
              <a:rPr kumimoji="1" lang="zh-CN" altLang="en-US" sz="1800" b="1" dirty="0" smtClean="0">
                <a:latin typeface="微软雅黑"/>
                <a:ea typeface="微软雅黑"/>
                <a:cs typeface="微软雅黑"/>
              </a:rPr>
              <a:t>最佳实践案例（强生）</a:t>
            </a:r>
            <a:endParaRPr kumimoji="1" lang="zh-CN" altLang="en-US" sz="1800" b="1" dirty="0">
              <a:latin typeface="微软雅黑"/>
              <a:ea typeface="微软雅黑"/>
              <a:cs typeface="微软雅黑"/>
            </a:endParaRPr>
          </a:p>
        </p:txBody>
      </p:sp>
      <p:sp>
        <p:nvSpPr>
          <p:cNvPr id="8" name="矩形 7"/>
          <p:cNvSpPr/>
          <p:nvPr/>
        </p:nvSpPr>
        <p:spPr>
          <a:xfrm>
            <a:off x="330200" y="1913807"/>
            <a:ext cx="458470" cy="2997915"/>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300" b="1" spc="300" dirty="0" smtClean="0">
                <a:latin typeface="微软雅黑" panose="020B0503020204020204" pitchFamily="34" charset="-122"/>
                <a:ea typeface="微软雅黑" panose="020B0503020204020204" pitchFamily="34" charset="-122"/>
              </a:rPr>
              <a:t>案例分析</a:t>
            </a:r>
            <a:endParaRPr lang="zh-CN" altLang="en-US" sz="1300" b="1" spc="300" dirty="0">
              <a:latin typeface="微软雅黑" panose="020B0503020204020204" pitchFamily="34" charset="-122"/>
              <a:ea typeface="微软雅黑" panose="020B0503020204020204" pitchFamily="34" charset="-122"/>
            </a:endParaRPr>
          </a:p>
        </p:txBody>
      </p:sp>
      <p:sp>
        <p:nvSpPr>
          <p:cNvPr id="9" name="矩形 8"/>
          <p:cNvSpPr/>
          <p:nvPr/>
        </p:nvSpPr>
        <p:spPr>
          <a:xfrm>
            <a:off x="890906" y="1913807"/>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0906" y="3489722"/>
            <a:ext cx="4161154" cy="1422000"/>
          </a:xfrm>
          <a:prstGeom prst="rect">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02970" y="1914599"/>
            <a:ext cx="1440180"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客户</a:t>
            </a:r>
            <a:r>
              <a:rPr lang="zh-CN" altLang="en-US" sz="1200" b="1" dirty="0" smtClean="0">
                <a:solidFill>
                  <a:srgbClr val="D13E3E"/>
                </a:solidFill>
                <a:latin typeface="微软雅黑" panose="020B0503020204020204" pitchFamily="34" charset="-122"/>
                <a:ea typeface="微软雅黑" panose="020B0503020204020204" pitchFamily="34" charset="-122"/>
              </a:rPr>
              <a:t>需求痛点</a:t>
            </a:r>
          </a:p>
        </p:txBody>
      </p:sp>
      <p:sp>
        <p:nvSpPr>
          <p:cNvPr id="13" name="文本框 12"/>
          <p:cNvSpPr txBox="1"/>
          <p:nvPr/>
        </p:nvSpPr>
        <p:spPr>
          <a:xfrm>
            <a:off x="902970" y="3502660"/>
            <a:ext cx="1440180"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使用</a:t>
            </a:r>
            <a:r>
              <a:rPr lang="zh-CN" altLang="en-US" sz="1200" b="1" dirty="0" smtClean="0">
                <a:solidFill>
                  <a:srgbClr val="D13E3E"/>
                </a:solidFill>
                <a:latin typeface="微软雅黑" panose="020B0503020204020204" pitchFamily="34" charset="-122"/>
                <a:ea typeface="微软雅黑" panose="020B0503020204020204" pitchFamily="34" charset="-122"/>
              </a:rPr>
              <a:t>后</a:t>
            </a:r>
            <a:r>
              <a:rPr lang="zh-CN" altLang="en-US" sz="1200" b="1" dirty="0">
                <a:solidFill>
                  <a:srgbClr val="D13E3E"/>
                </a:solidFill>
                <a:latin typeface="微软雅黑" panose="020B0503020204020204" pitchFamily="34" charset="-122"/>
                <a:ea typeface="微软雅黑" panose="020B0503020204020204" pitchFamily="34" charset="-122"/>
              </a:rPr>
              <a:t>的效果</a:t>
            </a:r>
          </a:p>
        </p:txBody>
      </p:sp>
      <p:sp>
        <p:nvSpPr>
          <p:cNvPr id="15" name="文本框 14"/>
          <p:cNvSpPr txBox="1"/>
          <p:nvPr/>
        </p:nvSpPr>
        <p:spPr>
          <a:xfrm>
            <a:off x="5138986" y="1914599"/>
            <a:ext cx="1791589" cy="276999"/>
          </a:xfrm>
          <a:prstGeom prst="rect">
            <a:avLst/>
          </a:prstGeom>
          <a:noFill/>
        </p:spPr>
        <p:txBody>
          <a:bodyPr wrap="square" rtlCol="0" anchor="ctr">
            <a:noAutofit/>
          </a:bodyPr>
          <a:lstStyle/>
          <a:p>
            <a:r>
              <a:rPr lang="zh-CN" altLang="en-US" sz="1200" b="1" dirty="0">
                <a:solidFill>
                  <a:srgbClr val="D13E3E"/>
                </a:solidFill>
                <a:latin typeface="微软雅黑" panose="020B0503020204020204" pitchFamily="34" charset="-122"/>
                <a:ea typeface="微软雅黑" panose="020B0503020204020204" pitchFamily="34" charset="-122"/>
              </a:rPr>
              <a:t>应用实践的流程</a:t>
            </a:r>
            <a:r>
              <a:rPr lang="zh-CN" altLang="en-US" sz="1200" b="1" dirty="0" smtClean="0">
                <a:solidFill>
                  <a:srgbClr val="D13E3E"/>
                </a:solidFill>
                <a:latin typeface="微软雅黑" panose="020B0503020204020204" pitchFamily="34" charset="-122"/>
                <a:ea typeface="微软雅黑" panose="020B0503020204020204" pitchFamily="34" charset="-122"/>
              </a:rPr>
              <a:t>示意图</a:t>
            </a:r>
            <a:endParaRPr lang="zh-CN" altLang="en-US" sz="1200" b="1" dirty="0">
              <a:solidFill>
                <a:srgbClr val="D13E3E"/>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9" name="矩形 18"/>
          <p:cNvSpPr/>
          <p:nvPr/>
        </p:nvSpPr>
        <p:spPr>
          <a:xfrm>
            <a:off x="902970" y="3754917"/>
            <a:ext cx="4069080" cy="1131079"/>
          </a:xfrm>
          <a:prstGeom prst="rect">
            <a:avLst/>
          </a:prstGeom>
        </p:spPr>
        <p:txBody>
          <a:bodyPr wrap="square">
            <a:spAutoFit/>
          </a:bodyPr>
          <a:lstStyle/>
          <a:p>
            <a:pPr algn="just">
              <a:lnSpc>
                <a:spcPct val="150000"/>
              </a:lnSpc>
            </a:pPr>
            <a:r>
              <a:rPr lang="en-US" altLang="zh-CN" sz="900" b="1" dirty="0">
                <a:latin typeface="微软雅黑" panose="020B0503020204020204" pitchFamily="34" charset="-122"/>
                <a:ea typeface="微软雅黑" panose="020B0503020204020204" pitchFamily="34" charset="-122"/>
              </a:rPr>
              <a:t>1</a:t>
            </a:r>
            <a:r>
              <a:rPr lang="en-US" altLang="zh-CN" sz="9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精细</a:t>
            </a:r>
            <a:r>
              <a:rPr lang="zh-CN" altLang="en-US" sz="900" dirty="0">
                <a:latin typeface="微软雅黑" panose="020B0503020204020204" pitchFamily="34" charset="-122"/>
                <a:ea typeface="微软雅黑" panose="020B0503020204020204" pitchFamily="34" charset="-122"/>
              </a:rPr>
              <a:t>化的拜访管理，深度使用拜访计划、线路管理，将业代的拜访率提升</a:t>
            </a:r>
            <a:r>
              <a:rPr lang="en-US" altLang="zh-CN" sz="900" dirty="0">
                <a:latin typeface="微软雅黑" panose="020B0503020204020204" pitchFamily="34" charset="-122"/>
                <a:ea typeface="微软雅黑" panose="020B0503020204020204" pitchFamily="34" charset="-122"/>
              </a:rPr>
              <a:t>70</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a:t>
            </a:r>
          </a:p>
          <a:p>
            <a:pPr algn="just">
              <a:lnSpc>
                <a:spcPct val="150000"/>
              </a:lnSpc>
            </a:pPr>
            <a:r>
              <a:rPr lang="en-US" altLang="zh-CN" sz="900" b="1" dirty="0">
                <a:latin typeface="微软雅黑" panose="020B0503020204020204" pitchFamily="34" charset="-122"/>
                <a:ea typeface="微软雅黑" panose="020B0503020204020204" pitchFamily="34" charset="-122"/>
              </a:rPr>
              <a:t>2</a:t>
            </a:r>
            <a:r>
              <a:rPr lang="en-US" altLang="zh-CN" sz="9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促销</a:t>
            </a:r>
            <a:r>
              <a:rPr lang="zh-CN" altLang="en-US" sz="900" dirty="0">
                <a:latin typeface="微软雅黑" panose="020B0503020204020204" pitchFamily="34" charset="-122"/>
                <a:ea typeface="微软雅黑" panose="020B0503020204020204" pitchFamily="34" charset="-122"/>
              </a:rPr>
              <a:t>活动管理，从活动方案制定、活动申请，到促销执行的全流程进行管理。促销结案周期从</a:t>
            </a:r>
            <a:r>
              <a:rPr lang="en-US" altLang="zh-CN" sz="900" dirty="0">
                <a:latin typeface="微软雅黑" panose="020B0503020204020204" pitchFamily="34" charset="-122"/>
                <a:ea typeface="微软雅黑" panose="020B0503020204020204" pitchFamily="34" charset="-122"/>
              </a:rPr>
              <a:t>15</a:t>
            </a:r>
            <a:r>
              <a:rPr lang="zh-CN" altLang="en-US" sz="900" dirty="0">
                <a:latin typeface="微软雅黑" panose="020B0503020204020204" pitchFamily="34" charset="-122"/>
                <a:ea typeface="微软雅黑" panose="020B0503020204020204" pitchFamily="34" charset="-122"/>
              </a:rPr>
              <a:t>天缩短至</a:t>
            </a:r>
            <a:r>
              <a:rPr lang="en-US" altLang="zh-CN" sz="900" dirty="0">
                <a:latin typeface="微软雅黑" panose="020B0503020204020204" pitchFamily="34" charset="-122"/>
                <a:ea typeface="微软雅黑" panose="020B0503020204020204" pitchFamily="34" charset="-122"/>
              </a:rPr>
              <a:t>5</a:t>
            </a:r>
            <a:r>
              <a:rPr lang="zh-CN" altLang="en-US" sz="900" smtClean="0">
                <a:latin typeface="微软雅黑" panose="020B0503020204020204" pitchFamily="34" charset="-122"/>
                <a:ea typeface="微软雅黑" panose="020B0503020204020204" pitchFamily="34" charset="-122"/>
              </a:rPr>
              <a:t>天；</a:t>
            </a:r>
            <a:endParaRPr lang="zh-CN" altLang="en-US" sz="900" dirty="0">
              <a:latin typeface="微软雅黑" panose="020B0503020204020204" pitchFamily="34" charset="-122"/>
              <a:ea typeface="微软雅黑" panose="020B0503020204020204" pitchFamily="34" charset="-122"/>
            </a:endParaRPr>
          </a:p>
          <a:p>
            <a:pPr algn="just">
              <a:lnSpc>
                <a:spcPct val="150000"/>
              </a:lnSpc>
            </a:pPr>
            <a:r>
              <a:rPr lang="en-US" altLang="zh-CN" sz="900" b="1" dirty="0">
                <a:latin typeface="微软雅黑" panose="020B0503020204020204" pitchFamily="34" charset="-122"/>
                <a:ea typeface="微软雅黑" panose="020B0503020204020204" pitchFamily="34" charset="-122"/>
              </a:rPr>
              <a:t>3</a:t>
            </a:r>
            <a:r>
              <a:rPr lang="en-US" altLang="zh-CN" sz="900" b="1"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对接</a:t>
            </a:r>
            <a:r>
              <a:rPr lang="en-US" altLang="zh-CN" sz="900" dirty="0">
                <a:latin typeface="微软雅黑" panose="020B0503020204020204" pitchFamily="34" charset="-122"/>
                <a:ea typeface="微软雅黑" panose="020B0503020204020204" pitchFamily="34" charset="-122"/>
              </a:rPr>
              <a:t>BI</a:t>
            </a:r>
            <a:r>
              <a:rPr lang="zh-CN" altLang="en-US" sz="900" dirty="0">
                <a:latin typeface="微软雅黑" panose="020B0503020204020204" pitchFamily="34" charset="-122"/>
                <a:ea typeface="微软雅黑" panose="020B0503020204020204" pitchFamily="34" charset="-122"/>
              </a:rPr>
              <a:t>系统实现更精细的关联分析。</a:t>
            </a:r>
            <a:endParaRPr lang="zh-CN" altLang="en-US" sz="700" dirty="0">
              <a:latin typeface="微软雅黑" panose="020B0503020204020204" pitchFamily="34" charset="-122"/>
              <a:ea typeface="微软雅黑" panose="020B0503020204020204" pitchFamily="34" charset="-122"/>
            </a:endParaRPr>
          </a:p>
        </p:txBody>
      </p:sp>
      <p:sp>
        <p:nvSpPr>
          <p:cNvPr id="20" name="矩形 19"/>
          <p:cNvSpPr/>
          <p:nvPr/>
        </p:nvSpPr>
        <p:spPr>
          <a:xfrm>
            <a:off x="5739018" y="2980262"/>
            <a:ext cx="779318"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管理</a:t>
            </a:r>
            <a:r>
              <a:rPr lang="zh-CN" altLang="en-US" sz="700" dirty="0" smtClean="0">
                <a:latin typeface="微软雅黑" panose="020B0503020204020204" pitchFamily="34" charset="-122"/>
                <a:ea typeface="微软雅黑" panose="020B0503020204020204" pitchFamily="34" charset="-122"/>
              </a:rPr>
              <a:t>促销方案</a:t>
            </a:r>
            <a:endParaRPr lang="zh-CN" altLang="en-US" sz="700" dirty="0">
              <a:latin typeface="微软雅黑" panose="020B0503020204020204" pitchFamily="34" charset="-122"/>
              <a:ea typeface="微软雅黑" panose="020B0503020204020204" pitchFamily="34" charset="-122"/>
            </a:endParaRPr>
          </a:p>
        </p:txBody>
      </p:sp>
      <p:sp>
        <p:nvSpPr>
          <p:cNvPr id="53" name="矩形 52"/>
          <p:cNvSpPr/>
          <p:nvPr/>
        </p:nvSpPr>
        <p:spPr>
          <a:xfrm>
            <a:off x="7101661" y="2980262"/>
            <a:ext cx="779318"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申请参与促销活动的门店数</a:t>
            </a:r>
            <a:endParaRPr lang="zh-CN" altLang="en-US" sz="700" dirty="0">
              <a:latin typeface="微软雅黑" panose="020B0503020204020204" pitchFamily="34" charset="-122"/>
              <a:ea typeface="微软雅黑" panose="020B0503020204020204" pitchFamily="34" charset="-122"/>
            </a:endParaRPr>
          </a:p>
        </p:txBody>
      </p:sp>
      <p:sp>
        <p:nvSpPr>
          <p:cNvPr id="54" name="矩形 53"/>
          <p:cNvSpPr/>
          <p:nvPr/>
        </p:nvSpPr>
        <p:spPr>
          <a:xfrm>
            <a:off x="5739018" y="3738303"/>
            <a:ext cx="779318"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实时监控</a:t>
            </a:r>
            <a:endParaRPr lang="en-US" altLang="zh-CN" sz="700" dirty="0" smtClean="0">
              <a:latin typeface="微软雅黑" panose="020B0503020204020204" pitchFamily="34" charset="-122"/>
              <a:ea typeface="微软雅黑" panose="020B0503020204020204" pitchFamily="34" charset="-122"/>
            </a:endParaRPr>
          </a:p>
          <a:p>
            <a:pPr algn="ctr"/>
            <a:r>
              <a:rPr lang="zh-CN" altLang="en-US" sz="700" dirty="0" smtClean="0">
                <a:latin typeface="微软雅黑" panose="020B0503020204020204" pitchFamily="34" charset="-122"/>
                <a:ea typeface="微软雅黑" panose="020B0503020204020204" pitchFamily="34" charset="-122"/>
              </a:rPr>
              <a:t>促销方案</a:t>
            </a:r>
            <a:endParaRPr lang="zh-CN" altLang="en-US" sz="700" dirty="0">
              <a:latin typeface="微软雅黑" panose="020B0503020204020204" pitchFamily="34" charset="-122"/>
              <a:ea typeface="微软雅黑" panose="020B0503020204020204" pitchFamily="34" charset="-122"/>
            </a:endParaRPr>
          </a:p>
        </p:txBody>
      </p:sp>
      <p:sp>
        <p:nvSpPr>
          <p:cNvPr id="55" name="矩形 54"/>
          <p:cNvSpPr/>
          <p:nvPr/>
        </p:nvSpPr>
        <p:spPr>
          <a:xfrm>
            <a:off x="6940568" y="3738303"/>
            <a:ext cx="940411"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实施监控促销活动</a:t>
            </a:r>
            <a:endParaRPr lang="en-US" altLang="zh-CN" sz="700" dirty="0" smtClean="0">
              <a:latin typeface="微软雅黑" panose="020B0503020204020204" pitchFamily="34" charset="-122"/>
              <a:ea typeface="微软雅黑" panose="020B0503020204020204" pitchFamily="34" charset="-122"/>
            </a:endParaRPr>
          </a:p>
          <a:p>
            <a:pPr algn="ctr"/>
            <a:r>
              <a:rPr lang="zh-CN" altLang="en-US" sz="700" dirty="0" smtClean="0">
                <a:latin typeface="微软雅黑" panose="020B0503020204020204" pitchFamily="34" charset="-122"/>
                <a:ea typeface="微软雅黑" panose="020B0503020204020204" pitchFamily="34" charset="-122"/>
              </a:rPr>
              <a:t>核检上报</a:t>
            </a:r>
            <a:r>
              <a:rPr lang="zh-CN" altLang="en-US" sz="700" dirty="0">
                <a:latin typeface="微软雅黑" panose="020B0503020204020204" pitchFamily="34" charset="-122"/>
                <a:ea typeface="微软雅黑" panose="020B0503020204020204" pitchFamily="34" charset="-122"/>
              </a:rPr>
              <a:t>结果</a:t>
            </a:r>
          </a:p>
        </p:txBody>
      </p:sp>
      <p:sp>
        <p:nvSpPr>
          <p:cNvPr id="65" name="矩形 64"/>
          <p:cNvSpPr/>
          <p:nvPr/>
        </p:nvSpPr>
        <p:spPr>
          <a:xfrm>
            <a:off x="8113857" y="3519607"/>
            <a:ext cx="779318" cy="39600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查看活动要求</a:t>
            </a:r>
            <a:endParaRPr lang="en-US" altLang="zh-CN" sz="700" dirty="0" smtClean="0">
              <a:latin typeface="微软雅黑" panose="020B0503020204020204" pitchFamily="34" charset="-122"/>
              <a:ea typeface="微软雅黑" panose="020B0503020204020204" pitchFamily="34" charset="-122"/>
            </a:endParaRPr>
          </a:p>
          <a:p>
            <a:pPr algn="ctr"/>
            <a:r>
              <a:rPr lang="zh-CN" altLang="en-US" sz="700" dirty="0" smtClean="0">
                <a:latin typeface="微软雅黑" panose="020B0503020204020204" pitchFamily="34" charset="-122"/>
                <a:ea typeface="微软雅黑" panose="020B0503020204020204" pitchFamily="34" charset="-122"/>
              </a:rPr>
              <a:t>上报现场执行</a:t>
            </a:r>
            <a:endParaRPr lang="en-US" altLang="zh-CN" sz="700" dirty="0" smtClean="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查看上报记录</a:t>
            </a:r>
          </a:p>
        </p:txBody>
      </p:sp>
      <p:sp>
        <p:nvSpPr>
          <p:cNvPr id="66" name="矩形 65"/>
          <p:cNvSpPr/>
          <p:nvPr/>
        </p:nvSpPr>
        <p:spPr>
          <a:xfrm>
            <a:off x="7101661" y="4310699"/>
            <a:ext cx="779318"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统计分析</a:t>
            </a:r>
            <a:endParaRPr lang="en-US" altLang="zh-CN" sz="700" dirty="0" smtClean="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提交促销总结</a:t>
            </a:r>
          </a:p>
        </p:txBody>
      </p:sp>
      <p:sp>
        <p:nvSpPr>
          <p:cNvPr id="67" name="矩形 66"/>
          <p:cNvSpPr/>
          <p:nvPr/>
        </p:nvSpPr>
        <p:spPr>
          <a:xfrm>
            <a:off x="8113857" y="4310699"/>
            <a:ext cx="779318"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查看上报记录</a:t>
            </a:r>
            <a:endParaRPr lang="zh-CN" altLang="en-US" sz="700" dirty="0">
              <a:latin typeface="微软雅黑" panose="020B0503020204020204" pitchFamily="34" charset="-122"/>
              <a:ea typeface="微软雅黑" panose="020B0503020204020204" pitchFamily="34" charset="-122"/>
            </a:endParaRPr>
          </a:p>
        </p:txBody>
      </p:sp>
      <p:sp>
        <p:nvSpPr>
          <p:cNvPr id="68" name="矩形 67"/>
          <p:cNvSpPr/>
          <p:nvPr/>
        </p:nvSpPr>
        <p:spPr>
          <a:xfrm>
            <a:off x="5739018" y="4310699"/>
            <a:ext cx="779318" cy="26544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smtClean="0">
                <a:latin typeface="微软雅黑" panose="020B0503020204020204" pitchFamily="34" charset="-122"/>
                <a:ea typeface="微软雅黑" panose="020B0503020204020204" pitchFamily="34" charset="-122"/>
              </a:rPr>
              <a:t>统计分析</a:t>
            </a:r>
            <a:endParaRPr lang="en-US" altLang="zh-CN" sz="700" dirty="0" smtClean="0">
              <a:latin typeface="微软雅黑" panose="020B0503020204020204" pitchFamily="34" charset="-122"/>
              <a:ea typeface="微软雅黑" panose="020B0503020204020204" pitchFamily="34" charset="-122"/>
            </a:endParaRPr>
          </a:p>
          <a:p>
            <a:pPr algn="ctr"/>
            <a:r>
              <a:rPr lang="zh-CN" altLang="en-US" sz="700" dirty="0">
                <a:latin typeface="微软雅黑" panose="020B0503020204020204" pitchFamily="34" charset="-122"/>
                <a:ea typeface="微软雅黑" panose="020B0503020204020204" pitchFamily="34" charset="-122"/>
              </a:rPr>
              <a:t>评估</a:t>
            </a:r>
            <a:r>
              <a:rPr lang="zh-CN" altLang="en-US" sz="700" dirty="0" smtClean="0">
                <a:latin typeface="微软雅黑" panose="020B0503020204020204" pitchFamily="34" charset="-122"/>
                <a:ea typeface="微软雅黑" panose="020B0503020204020204" pitchFamily="34" charset="-122"/>
              </a:rPr>
              <a:t>促销效果</a:t>
            </a:r>
            <a:endParaRPr lang="zh-CN" altLang="en-US" sz="7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5811449" y="4738467"/>
            <a:ext cx="634457" cy="215444"/>
          </a:xfrm>
          <a:prstGeom prst="rect">
            <a:avLst/>
          </a:prstGeom>
          <a:noFill/>
        </p:spPr>
        <p:txBody>
          <a:bodyPr wrap="square" rtlCol="0">
            <a:spAutoFit/>
          </a:bodyPr>
          <a:lstStyle/>
          <a:p>
            <a:pPr algn="ctr"/>
            <a:r>
              <a:rPr lang="en-US" altLang="zh-CN" sz="800" dirty="0" smtClean="0">
                <a:latin typeface="微软雅黑" panose="020B0503020204020204" pitchFamily="34" charset="-122"/>
                <a:ea typeface="微软雅黑" panose="020B0503020204020204" pitchFamily="34" charset="-122"/>
              </a:rPr>
              <a:t>Web</a:t>
            </a:r>
            <a:r>
              <a:rPr lang="zh-CN" altLang="en-US" sz="800" dirty="0" smtClean="0">
                <a:latin typeface="微软雅黑" panose="020B0503020204020204" pitchFamily="34" charset="-122"/>
                <a:ea typeface="微软雅黑" panose="020B0503020204020204" pitchFamily="34" charset="-122"/>
              </a:rPr>
              <a:t>端</a:t>
            </a:r>
          </a:p>
        </p:txBody>
      </p:sp>
      <p:sp>
        <p:nvSpPr>
          <p:cNvPr id="69" name="文本框 68"/>
          <p:cNvSpPr txBox="1"/>
          <p:nvPr/>
        </p:nvSpPr>
        <p:spPr>
          <a:xfrm>
            <a:off x="6996986" y="4738467"/>
            <a:ext cx="634457" cy="215444"/>
          </a:xfrm>
          <a:prstGeom prst="rect">
            <a:avLst/>
          </a:prstGeom>
          <a:noFill/>
        </p:spPr>
        <p:txBody>
          <a:bodyPr wrap="square" rtlCol="0">
            <a:spAutoFit/>
          </a:bodyPr>
          <a:lstStyle/>
          <a:p>
            <a:pPr algn="ctr"/>
            <a:r>
              <a:rPr lang="en-US" altLang="zh-CN" sz="800" dirty="0" smtClean="0">
                <a:latin typeface="微软雅黑" panose="020B0503020204020204" pitchFamily="34" charset="-122"/>
                <a:ea typeface="微软雅黑" panose="020B0503020204020204" pitchFamily="34" charset="-122"/>
              </a:rPr>
              <a:t>Web</a:t>
            </a:r>
            <a:r>
              <a:rPr lang="zh-CN" altLang="en-US" sz="800" dirty="0" smtClean="0">
                <a:latin typeface="微软雅黑" panose="020B0503020204020204" pitchFamily="34" charset="-122"/>
                <a:ea typeface="微软雅黑" panose="020B0503020204020204" pitchFamily="34" charset="-122"/>
              </a:rPr>
              <a:t>端</a:t>
            </a:r>
          </a:p>
        </p:txBody>
      </p:sp>
      <p:sp>
        <p:nvSpPr>
          <p:cNvPr id="70" name="文本框 69"/>
          <p:cNvSpPr txBox="1"/>
          <p:nvPr/>
        </p:nvSpPr>
        <p:spPr>
          <a:xfrm>
            <a:off x="8145185" y="4738467"/>
            <a:ext cx="634457" cy="215444"/>
          </a:xfrm>
          <a:prstGeom prst="rect">
            <a:avLst/>
          </a:prstGeom>
          <a:noFill/>
        </p:spPr>
        <p:txBody>
          <a:bodyPr wrap="square" rtlCol="0">
            <a:spAutoFit/>
          </a:bodyPr>
          <a:lstStyle/>
          <a:p>
            <a:pPr algn="ctr"/>
            <a:r>
              <a:rPr lang="zh-CN" altLang="en-US" sz="800" dirty="0">
                <a:latin typeface="微软雅黑" panose="020B0503020204020204" pitchFamily="34" charset="-122"/>
                <a:ea typeface="微软雅黑" panose="020B0503020204020204" pitchFamily="34" charset="-122"/>
              </a:rPr>
              <a:t>手机</a:t>
            </a:r>
            <a:r>
              <a:rPr lang="zh-CN" altLang="en-US" sz="800" dirty="0" smtClean="0">
                <a:latin typeface="微软雅黑" panose="020B0503020204020204" pitchFamily="34" charset="-122"/>
                <a:ea typeface="微软雅黑" panose="020B0503020204020204" pitchFamily="34" charset="-122"/>
              </a:rPr>
              <a:t>端</a:t>
            </a:r>
          </a:p>
        </p:txBody>
      </p:sp>
      <p:cxnSp>
        <p:nvCxnSpPr>
          <p:cNvPr id="31" name="直接连接符 30"/>
          <p:cNvCxnSpPr/>
          <p:nvPr/>
        </p:nvCxnSpPr>
        <p:spPr>
          <a:xfrm>
            <a:off x="7937585" y="2502367"/>
            <a:ext cx="0" cy="246635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690843" y="2502367"/>
            <a:ext cx="0" cy="246635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圆角矩形 46"/>
          <p:cNvSpPr/>
          <p:nvPr/>
        </p:nvSpPr>
        <p:spPr>
          <a:xfrm>
            <a:off x="5945758" y="2187539"/>
            <a:ext cx="2238887" cy="237144"/>
          </a:xfrm>
          <a:prstGeom prst="roundRect">
            <a:avLst>
              <a:gd name="adj" fmla="val 31395"/>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latin typeface="微软雅黑" panose="020B0503020204020204" pitchFamily="34" charset="-122"/>
                <a:ea typeface="微软雅黑" panose="020B0503020204020204" pitchFamily="34" charset="-122"/>
              </a:rPr>
              <a:t>促销</a:t>
            </a:r>
            <a:r>
              <a:rPr lang="zh-CN" altLang="en-US" sz="1000" b="1" dirty="0" smtClean="0">
                <a:latin typeface="微软雅黑" panose="020B0503020204020204" pitchFamily="34" charset="-122"/>
                <a:ea typeface="微软雅黑" panose="020B0503020204020204" pitchFamily="34" charset="-122"/>
              </a:rPr>
              <a:t>活动全流程管理</a:t>
            </a:r>
            <a:endParaRPr lang="zh-CN" altLang="en-US" sz="1000" b="1" dirty="0">
              <a:latin typeface="微软雅黑" panose="020B0503020204020204" pitchFamily="34" charset="-122"/>
              <a:ea typeface="微软雅黑" panose="020B0503020204020204" pitchFamily="34" charset="-122"/>
            </a:endParaRPr>
          </a:p>
        </p:txBody>
      </p:sp>
      <p:cxnSp>
        <p:nvCxnSpPr>
          <p:cNvPr id="72" name="直接连接符 71"/>
          <p:cNvCxnSpPr/>
          <p:nvPr/>
        </p:nvCxnSpPr>
        <p:spPr>
          <a:xfrm rot="5400000">
            <a:off x="7101066" y="2853173"/>
            <a:ext cx="0" cy="37080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7101066" y="2215496"/>
            <a:ext cx="0" cy="37080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400000">
            <a:off x="7101066" y="1577820"/>
            <a:ext cx="0" cy="37080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400000">
            <a:off x="7101066" y="940144"/>
            <a:ext cx="0" cy="37080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6" name="圆角矩形 75"/>
          <p:cNvSpPr/>
          <p:nvPr/>
        </p:nvSpPr>
        <p:spPr>
          <a:xfrm>
            <a:off x="5771988" y="2516189"/>
            <a:ext cx="713378" cy="215585"/>
          </a:xfrm>
          <a:prstGeom prst="roundRect">
            <a:avLst>
              <a:gd name="adj" fmla="val 31395"/>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smtClean="0">
                <a:latin typeface="微软雅黑" panose="020B0503020204020204" pitchFamily="34" charset="-122"/>
                <a:ea typeface="微软雅黑" panose="020B0503020204020204" pitchFamily="34" charset="-122"/>
              </a:rPr>
              <a:t>市场部</a:t>
            </a:r>
            <a:endParaRPr lang="zh-CN" altLang="en-US" sz="900" b="1" dirty="0">
              <a:latin typeface="微软雅黑" panose="020B0503020204020204" pitchFamily="34" charset="-122"/>
              <a:ea typeface="微软雅黑" panose="020B0503020204020204" pitchFamily="34" charset="-122"/>
            </a:endParaRPr>
          </a:p>
        </p:txBody>
      </p:sp>
      <p:sp>
        <p:nvSpPr>
          <p:cNvPr id="77" name="圆角矩形 76"/>
          <p:cNvSpPr/>
          <p:nvPr/>
        </p:nvSpPr>
        <p:spPr>
          <a:xfrm>
            <a:off x="6957525" y="2516189"/>
            <a:ext cx="713378" cy="215585"/>
          </a:xfrm>
          <a:prstGeom prst="roundRect">
            <a:avLst>
              <a:gd name="adj" fmla="val 31395"/>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smtClean="0">
                <a:latin typeface="微软雅黑" panose="020B0503020204020204" pitchFamily="34" charset="-122"/>
                <a:ea typeface="微软雅黑" panose="020B0503020204020204" pitchFamily="34" charset="-122"/>
              </a:rPr>
              <a:t>大区经理</a:t>
            </a:r>
            <a:endParaRPr lang="zh-CN" altLang="en-US" sz="900" b="1" dirty="0">
              <a:latin typeface="微软雅黑" panose="020B0503020204020204" pitchFamily="34" charset="-122"/>
              <a:ea typeface="微软雅黑" panose="020B0503020204020204" pitchFamily="34" charset="-122"/>
            </a:endParaRPr>
          </a:p>
        </p:txBody>
      </p:sp>
      <p:sp>
        <p:nvSpPr>
          <p:cNvPr id="78" name="圆角矩形 77"/>
          <p:cNvSpPr/>
          <p:nvPr/>
        </p:nvSpPr>
        <p:spPr>
          <a:xfrm>
            <a:off x="8105724" y="2516189"/>
            <a:ext cx="713378" cy="215585"/>
          </a:xfrm>
          <a:prstGeom prst="roundRect">
            <a:avLst>
              <a:gd name="adj" fmla="val 31395"/>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smtClean="0">
                <a:latin typeface="微软雅黑" panose="020B0503020204020204" pitchFamily="34" charset="-122"/>
                <a:ea typeface="微软雅黑" panose="020B0503020204020204" pitchFamily="34" charset="-122"/>
              </a:rPr>
              <a:t>客户经理</a:t>
            </a:r>
            <a:endParaRPr lang="zh-CN" altLang="en-US" sz="900" b="1" dirty="0">
              <a:latin typeface="微软雅黑" panose="020B0503020204020204" pitchFamily="34" charset="-122"/>
              <a:ea typeface="微软雅黑" panose="020B0503020204020204" pitchFamily="34" charset="-122"/>
            </a:endParaRPr>
          </a:p>
        </p:txBody>
      </p:sp>
      <p:sp>
        <p:nvSpPr>
          <p:cNvPr id="79" name="文本框 78"/>
          <p:cNvSpPr txBox="1"/>
          <p:nvPr/>
        </p:nvSpPr>
        <p:spPr>
          <a:xfrm>
            <a:off x="5126873" y="2994243"/>
            <a:ext cx="634457" cy="230832"/>
          </a:xfrm>
          <a:prstGeom prst="rect">
            <a:avLst/>
          </a:prstGeom>
          <a:noFill/>
        </p:spPr>
        <p:txBody>
          <a:bodyPr wrap="square" rtlCol="0" anchor="ctr">
            <a:spAutoFit/>
          </a:bodyPr>
          <a:lstStyle/>
          <a:p>
            <a:pPr algn="ctr"/>
            <a:r>
              <a:rPr lang="zh-CN" altLang="en-US" sz="900" b="1" dirty="0" smtClean="0">
                <a:latin typeface="微软雅黑" panose="020B0503020204020204" pitchFamily="34" charset="-122"/>
                <a:ea typeface="微软雅黑" panose="020B0503020204020204" pitchFamily="34" charset="-122"/>
              </a:rPr>
              <a:t>执行前</a:t>
            </a:r>
          </a:p>
        </p:txBody>
      </p:sp>
      <p:sp>
        <p:nvSpPr>
          <p:cNvPr id="80" name="文本框 79"/>
          <p:cNvSpPr txBox="1"/>
          <p:nvPr/>
        </p:nvSpPr>
        <p:spPr>
          <a:xfrm>
            <a:off x="5126873" y="3631176"/>
            <a:ext cx="634457" cy="230832"/>
          </a:xfrm>
          <a:prstGeom prst="rect">
            <a:avLst/>
          </a:prstGeom>
          <a:noFill/>
        </p:spPr>
        <p:txBody>
          <a:bodyPr wrap="square" rtlCol="0" anchor="ctr">
            <a:spAutoFit/>
          </a:bodyPr>
          <a:lstStyle/>
          <a:p>
            <a:pPr algn="ctr"/>
            <a:r>
              <a:rPr lang="zh-CN" altLang="en-US" sz="900" b="1" dirty="0" smtClean="0">
                <a:latin typeface="微软雅黑" panose="020B0503020204020204" pitchFamily="34" charset="-122"/>
                <a:ea typeface="微软雅黑" panose="020B0503020204020204" pitchFamily="34" charset="-122"/>
              </a:rPr>
              <a:t>执行中</a:t>
            </a:r>
          </a:p>
        </p:txBody>
      </p:sp>
      <p:sp>
        <p:nvSpPr>
          <p:cNvPr id="81" name="文本框 80"/>
          <p:cNvSpPr txBox="1"/>
          <p:nvPr/>
        </p:nvSpPr>
        <p:spPr>
          <a:xfrm>
            <a:off x="5126873" y="4268108"/>
            <a:ext cx="634457" cy="230832"/>
          </a:xfrm>
          <a:prstGeom prst="rect">
            <a:avLst/>
          </a:prstGeom>
          <a:noFill/>
        </p:spPr>
        <p:txBody>
          <a:bodyPr wrap="square" rtlCol="0" anchor="ctr">
            <a:spAutoFit/>
          </a:bodyPr>
          <a:lstStyle/>
          <a:p>
            <a:pPr algn="ctr"/>
            <a:r>
              <a:rPr lang="zh-CN" altLang="en-US" sz="900" b="1" dirty="0" smtClean="0">
                <a:latin typeface="微软雅黑" panose="020B0503020204020204" pitchFamily="34" charset="-122"/>
                <a:ea typeface="微软雅黑" panose="020B0503020204020204" pitchFamily="34" charset="-122"/>
              </a:rPr>
              <a:t>执行后</a:t>
            </a:r>
          </a:p>
        </p:txBody>
      </p:sp>
      <p:cxnSp>
        <p:nvCxnSpPr>
          <p:cNvPr id="82" name="肘形连接符 81"/>
          <p:cNvCxnSpPr>
            <a:stCxn id="20" idx="0"/>
            <a:endCxn id="53" idx="0"/>
          </p:cNvCxnSpPr>
          <p:nvPr/>
        </p:nvCxnSpPr>
        <p:spPr>
          <a:xfrm rot="5400000" flipH="1" flipV="1">
            <a:off x="6809998" y="2298941"/>
            <a:ext cx="12700" cy="1362643"/>
          </a:xfrm>
          <a:prstGeom prst="bentConnector3">
            <a:avLst>
              <a:gd name="adj1" fmla="val 1274984"/>
            </a:avLst>
          </a:prstGeom>
          <a:ln w="12700">
            <a:solidFill>
              <a:srgbClr val="373D41"/>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6486498" y="2800097"/>
            <a:ext cx="634457" cy="200055"/>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拒绝申请</a:t>
            </a:r>
          </a:p>
        </p:txBody>
      </p:sp>
      <p:cxnSp>
        <p:nvCxnSpPr>
          <p:cNvPr id="86" name="肘形连接符 85"/>
          <p:cNvCxnSpPr>
            <a:stCxn id="20" idx="2"/>
          </p:cNvCxnSpPr>
          <p:nvPr/>
        </p:nvCxnSpPr>
        <p:spPr>
          <a:xfrm rot="16200000" flipH="1">
            <a:off x="6947196" y="2427182"/>
            <a:ext cx="340008" cy="1977047"/>
          </a:xfrm>
          <a:prstGeom prst="bentConnector2">
            <a:avLst/>
          </a:prstGeom>
          <a:ln w="12700">
            <a:solidFill>
              <a:srgbClr val="D13E3E"/>
            </a:solidFill>
            <a:tailEnd type="triangle"/>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6032431" y="3410273"/>
            <a:ext cx="634457" cy="200055"/>
          </a:xfrm>
          <a:prstGeom prst="rect">
            <a:avLst/>
          </a:prstGeom>
          <a:noFill/>
        </p:spPr>
        <p:txBody>
          <a:bodyPr wrap="square" rtlCol="0" anchor="ctr">
            <a:spAutoFit/>
          </a:bodyPr>
          <a:lstStyle/>
          <a:p>
            <a:pPr algn="ctr"/>
            <a:r>
              <a:rPr lang="zh-CN" altLang="en-US" sz="700" b="1" dirty="0" smtClean="0">
                <a:solidFill>
                  <a:srgbClr val="D13E3E"/>
                </a:solidFill>
                <a:latin typeface="微软雅黑" panose="020B0503020204020204" pitchFamily="34" charset="-122"/>
                <a:ea typeface="微软雅黑" panose="020B0503020204020204" pitchFamily="34" charset="-122"/>
              </a:rPr>
              <a:t>审核通过</a:t>
            </a:r>
          </a:p>
        </p:txBody>
      </p:sp>
      <p:cxnSp>
        <p:nvCxnSpPr>
          <p:cNvPr id="91" name="直接箭头连接符 90"/>
          <p:cNvCxnSpPr>
            <a:stCxn id="53" idx="1"/>
            <a:endCxn id="20" idx="3"/>
          </p:cNvCxnSpPr>
          <p:nvPr/>
        </p:nvCxnSpPr>
        <p:spPr>
          <a:xfrm flipH="1">
            <a:off x="6518336" y="3112982"/>
            <a:ext cx="583325" cy="0"/>
          </a:xfrm>
          <a:prstGeom prst="straightConnector1">
            <a:avLst/>
          </a:prstGeom>
          <a:ln w="12700">
            <a:solidFill>
              <a:srgbClr val="D13E3E"/>
            </a:solidFill>
            <a:tailEnd type="triangle"/>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6448105" y="3114483"/>
            <a:ext cx="728614" cy="200055"/>
          </a:xfrm>
          <a:prstGeom prst="rect">
            <a:avLst/>
          </a:prstGeom>
          <a:noFill/>
        </p:spPr>
        <p:txBody>
          <a:bodyPr wrap="square" rtlCol="0" anchor="ctr">
            <a:spAutoFit/>
          </a:bodyPr>
          <a:lstStyle/>
          <a:p>
            <a:pPr algn="ctr"/>
            <a:r>
              <a:rPr lang="zh-CN" altLang="en-US" sz="700" b="1" dirty="0" smtClean="0">
                <a:solidFill>
                  <a:srgbClr val="D13E3E"/>
                </a:solidFill>
                <a:latin typeface="微软雅黑" panose="020B0503020204020204" pitchFamily="34" charset="-122"/>
                <a:ea typeface="微软雅黑" panose="020B0503020204020204" pitchFamily="34" charset="-122"/>
              </a:rPr>
              <a:t>提交促销计划</a:t>
            </a:r>
          </a:p>
        </p:txBody>
      </p:sp>
      <p:cxnSp>
        <p:nvCxnSpPr>
          <p:cNvPr id="94" name="肘形连接符 93"/>
          <p:cNvCxnSpPr>
            <a:stCxn id="55" idx="0"/>
            <a:endCxn id="65" idx="0"/>
          </p:cNvCxnSpPr>
          <p:nvPr/>
        </p:nvCxnSpPr>
        <p:spPr>
          <a:xfrm rot="5400000" flipH="1" flipV="1">
            <a:off x="7847797" y="3082584"/>
            <a:ext cx="218696" cy="1092742"/>
          </a:xfrm>
          <a:prstGeom prst="bentConnector3">
            <a:avLst>
              <a:gd name="adj1" fmla="val 200174"/>
            </a:avLst>
          </a:prstGeom>
          <a:ln w="12700">
            <a:solidFill>
              <a:srgbClr val="373D41"/>
            </a:solidFill>
            <a:tailEnd type="triangle"/>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7600691" y="3294380"/>
            <a:ext cx="697903" cy="200055"/>
          </a:xfrm>
          <a:prstGeom prst="rect">
            <a:avLst/>
          </a:prstGeom>
          <a:noFill/>
        </p:spPr>
        <p:txBody>
          <a:bodyPr wrap="square" rtlCol="0" anchor="ctr">
            <a:spAutoFit/>
          </a:bodyPr>
          <a:lstStyle/>
          <a:p>
            <a:pPr algn="ctr"/>
            <a:r>
              <a:rPr lang="zh-CN" altLang="en-US" sz="700" b="1" dirty="0" smtClean="0">
                <a:latin typeface="微软雅黑" panose="020B0503020204020204" pitchFamily="34" charset="-122"/>
                <a:ea typeface="微软雅黑" panose="020B0503020204020204" pitchFamily="34" charset="-122"/>
              </a:rPr>
              <a:t>检验不合格</a:t>
            </a:r>
          </a:p>
        </p:txBody>
      </p:sp>
      <p:cxnSp>
        <p:nvCxnSpPr>
          <p:cNvPr id="99" name="直接箭头连接符 98"/>
          <p:cNvCxnSpPr>
            <a:stCxn id="65" idx="2"/>
            <a:endCxn id="67" idx="0"/>
          </p:cNvCxnSpPr>
          <p:nvPr/>
        </p:nvCxnSpPr>
        <p:spPr>
          <a:xfrm>
            <a:off x="8503516" y="3915607"/>
            <a:ext cx="0" cy="395092"/>
          </a:xfrm>
          <a:prstGeom prst="straightConnector1">
            <a:avLst/>
          </a:prstGeom>
          <a:ln w="12700">
            <a:solidFill>
              <a:srgbClr val="D13E3E"/>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a:off x="7891198" y="3975734"/>
            <a:ext cx="612000" cy="0"/>
          </a:xfrm>
          <a:prstGeom prst="straightConnector1">
            <a:avLst/>
          </a:prstGeom>
          <a:ln w="12700">
            <a:solidFill>
              <a:srgbClr val="D13E3E"/>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肘形连接符 104"/>
          <p:cNvCxnSpPr>
            <a:endCxn id="54" idx="2"/>
          </p:cNvCxnSpPr>
          <p:nvPr/>
        </p:nvCxnSpPr>
        <p:spPr>
          <a:xfrm rot="10800000">
            <a:off x="6128678" y="4003744"/>
            <a:ext cx="2374839" cy="149295"/>
          </a:xfrm>
          <a:prstGeom prst="bentConnector2">
            <a:avLst/>
          </a:prstGeom>
          <a:ln w="12700">
            <a:solidFill>
              <a:srgbClr val="D13E3E"/>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66" idx="1"/>
            <a:endCxn id="68" idx="3"/>
          </p:cNvCxnSpPr>
          <p:nvPr/>
        </p:nvCxnSpPr>
        <p:spPr>
          <a:xfrm flipH="1">
            <a:off x="6518336" y="4443419"/>
            <a:ext cx="583325" cy="0"/>
          </a:xfrm>
          <a:prstGeom prst="straightConnector1">
            <a:avLst/>
          </a:prstGeom>
          <a:ln w="12700">
            <a:solidFill>
              <a:srgbClr val="D13E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863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629520"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6</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云</a:t>
            </a:r>
            <a:r>
              <a:rPr kumimoji="1" lang="en-US" altLang="zh-CN" sz="2800" b="1" dirty="0" smtClean="0">
                <a:solidFill>
                  <a:schemeClr val="bg1"/>
                </a:solidFill>
                <a:latin typeface="Microsoft YaHei" charset="-122"/>
                <a:ea typeface="Microsoft YaHei" charset="-122"/>
                <a:cs typeface="Microsoft YaHei" charset="-122"/>
              </a:rPr>
              <a:t>CRM</a:t>
            </a:r>
            <a:r>
              <a:rPr kumimoji="1" lang="zh-CN" altLang="en-US" sz="2800" b="1" dirty="0" smtClean="0">
                <a:solidFill>
                  <a:schemeClr val="bg1"/>
                </a:solidFill>
                <a:latin typeface="Microsoft YaHei" charset="-122"/>
                <a:ea typeface="Microsoft YaHei" charset="-122"/>
                <a:cs typeface="Microsoft YaHei" charset="-122"/>
              </a:rPr>
              <a:t>市场的注意事项</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504075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018366" y="2592691"/>
            <a:ext cx="2083955" cy="2263070"/>
          </a:xfrm>
          <a:prstGeom prst="rect">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464695" y="2592691"/>
            <a:ext cx="2083955" cy="2263070"/>
          </a:xfrm>
          <a:prstGeom prst="rect">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572036" y="2592691"/>
            <a:ext cx="2083955" cy="2263070"/>
          </a:xfrm>
          <a:prstGeom prst="rect">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图表 4"/>
          <p:cNvGraphicFramePr/>
          <p:nvPr>
            <p:extLst>
              <p:ext uri="{D42A27DB-BD31-4B8C-83A1-F6EECF244321}">
                <p14:modId xmlns:p14="http://schemas.microsoft.com/office/powerpoint/2010/main" val="2468202826"/>
              </p:ext>
            </p:extLst>
          </p:nvPr>
        </p:nvGraphicFramePr>
        <p:xfrm>
          <a:off x="250825" y="3034174"/>
          <a:ext cx="8642349" cy="2311712"/>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本框 14"/>
          <p:cNvSpPr txBox="1"/>
          <p:nvPr/>
        </p:nvSpPr>
        <p:spPr>
          <a:xfrm>
            <a:off x="263525" y="693739"/>
            <a:ext cx="8629649" cy="1729290"/>
          </a:xfrm>
          <a:prstGeom prst="rect">
            <a:avLst/>
          </a:prstGeom>
          <a:noFill/>
        </p:spPr>
        <p:txBody>
          <a:bodyPr wrap="square" rtlCol="0">
            <a:noAutofit/>
          </a:bodyPr>
          <a:lstStyle/>
          <a:p>
            <a:pPr marL="171450" indent="-171450" algn="just">
              <a:lnSpc>
                <a:spcPct val="150000"/>
              </a:lnSpc>
              <a:buFont typeface="Wingdings" panose="05000000000000000000" pitchFamily="2" charset="2"/>
              <a:buChar char="p"/>
            </a:pPr>
            <a:r>
              <a:rPr lang="zh-CN" altLang="en-US" sz="12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gn="just">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供应方：一方面，现阶段云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厂商在打单期短兵相接的情况愈发突出，市场竞争加剧；另一方面，多数厂商仍集中</a:t>
            </a:r>
            <a:r>
              <a:rPr lang="zh-CN" altLang="en-US" sz="1200" dirty="0">
                <a:latin typeface="微软雅黑" panose="020B0503020204020204" pitchFamily="34" charset="-122"/>
                <a:ea typeface="微软雅黑" panose="020B0503020204020204" pitchFamily="34" charset="-122"/>
              </a:rPr>
              <a:t>在</a:t>
            </a:r>
            <a:r>
              <a:rPr lang="zh-CN" altLang="en-US" sz="1200" dirty="0" smtClean="0">
                <a:latin typeface="微软雅黑" panose="020B0503020204020204" pitchFamily="34" charset="-122"/>
                <a:ea typeface="微软雅黑" panose="020B0503020204020204" pitchFamily="34" charset="-122"/>
              </a:rPr>
              <a:t>既有市场内挖掘用户，缺乏拓展新市场的有效方式。</a:t>
            </a:r>
            <a:endParaRPr lang="en-US" altLang="zh-CN" sz="12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需求方：企业对云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的认知加深，更加清楚目前的云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产品所能提供的服务能力以及边界，</a:t>
            </a:r>
            <a:r>
              <a:rPr lang="zh-CN" altLang="en-US" sz="1200" dirty="0">
                <a:latin typeface="微软雅黑" panose="020B0503020204020204" pitchFamily="34" charset="-122"/>
                <a:ea typeface="微软雅黑" panose="020B0503020204020204" pitchFamily="34" charset="-122"/>
              </a:rPr>
              <a:t>不再迷信</a:t>
            </a:r>
            <a:r>
              <a:rPr lang="zh-CN" altLang="en-US" sz="1200" dirty="0" smtClean="0">
                <a:latin typeface="微软雅黑" panose="020B0503020204020204" pitchFamily="34" charset="-122"/>
                <a:ea typeface="微软雅黑" panose="020B0503020204020204" pitchFamily="34" charset="-122"/>
              </a:rPr>
              <a:t>厂商“夸张式”的宣传方式，选型时愈发谨慎。</a:t>
            </a:r>
            <a:endParaRPr lang="en-US" altLang="zh-CN" sz="12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新用户难寻：云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潜增市场压缩，厂商亟待寻找开拓新兴市场的方式</a:t>
            </a:r>
            <a:endParaRPr kumimoji="1" lang="zh-CN" altLang="en-US" sz="1800" b="1" dirty="0">
              <a:latin typeface="微软雅黑"/>
              <a:ea typeface="微软雅黑"/>
              <a:cs typeface="微软雅黑"/>
            </a:endParaRPr>
          </a:p>
        </p:txBody>
      </p:sp>
      <p:sp>
        <p:nvSpPr>
          <p:cNvPr id="9" name="文本框 8"/>
          <p:cNvSpPr txBox="1"/>
          <p:nvPr/>
        </p:nvSpPr>
        <p:spPr>
          <a:xfrm>
            <a:off x="2844189" y="2213441"/>
            <a:ext cx="3464869" cy="276999"/>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2015—2017</a:t>
            </a:r>
            <a:r>
              <a:rPr lang="zh-CN" altLang="en-US" sz="1200" b="1" dirty="0" smtClean="0">
                <a:latin typeface="微软雅黑" panose="020B0503020204020204" pitchFamily="34" charset="-122"/>
                <a:ea typeface="微软雅黑" panose="020B0503020204020204" pitchFamily="34" charset="-122"/>
              </a:rPr>
              <a:t>年云</a:t>
            </a:r>
            <a:r>
              <a:rPr lang="en-US" altLang="zh-CN" sz="1200" b="1" dirty="0" smtClean="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部署情况对比</a:t>
            </a:r>
          </a:p>
        </p:txBody>
      </p:sp>
      <p:sp>
        <p:nvSpPr>
          <p:cNvPr id="19" name="文本框 18"/>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grpSp>
        <p:nvGrpSpPr>
          <p:cNvPr id="47" name="组合 46"/>
          <p:cNvGrpSpPr/>
          <p:nvPr/>
        </p:nvGrpSpPr>
        <p:grpSpPr>
          <a:xfrm>
            <a:off x="7866668" y="3108297"/>
            <a:ext cx="860617" cy="246221"/>
            <a:chOff x="7866668" y="2874257"/>
            <a:chExt cx="860617" cy="246221"/>
          </a:xfrm>
        </p:grpSpPr>
        <p:sp>
          <p:nvSpPr>
            <p:cNvPr id="18" name="矩形 17"/>
            <p:cNvSpPr/>
            <p:nvPr/>
          </p:nvSpPr>
          <p:spPr>
            <a:xfrm>
              <a:off x="7866668" y="2934367"/>
              <a:ext cx="126000" cy="126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6" name="文本框 45"/>
            <p:cNvSpPr txBox="1"/>
            <p:nvPr/>
          </p:nvSpPr>
          <p:spPr>
            <a:xfrm>
              <a:off x="7979099" y="2874257"/>
              <a:ext cx="748186" cy="246221"/>
            </a:xfrm>
            <a:prstGeom prst="rect">
              <a:avLst/>
            </a:prstGeom>
            <a:noFill/>
          </p:spPr>
          <p:txBody>
            <a:bodyPr wrap="square" rtlCol="0" anchor="ctr">
              <a:spAutoFit/>
            </a:bodyPr>
            <a:lstStyle/>
            <a:p>
              <a:r>
                <a:rPr lang="en-US" altLang="zh-CN" sz="1000" b="1" dirty="0" smtClean="0">
                  <a:latin typeface="微软雅黑" panose="020B0503020204020204" pitchFamily="34" charset="-122"/>
                  <a:ea typeface="微软雅黑" panose="020B0503020204020204" pitchFamily="34" charset="-122"/>
                </a:rPr>
                <a:t>2015</a:t>
              </a:r>
              <a:r>
                <a:rPr lang="zh-CN" altLang="en-US" sz="1000" b="1" dirty="0" smtClean="0">
                  <a:latin typeface="微软雅黑" panose="020B0503020204020204" pitchFamily="34" charset="-122"/>
                  <a:ea typeface="微软雅黑" panose="020B0503020204020204" pitchFamily="34" charset="-122"/>
                </a:rPr>
                <a:t>年</a:t>
              </a:r>
              <a:endParaRPr lang="zh-CN" altLang="en-US" sz="1000" b="1" dirty="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866668" y="3549758"/>
            <a:ext cx="860617" cy="246221"/>
            <a:chOff x="7866668" y="2874257"/>
            <a:chExt cx="860617" cy="246221"/>
          </a:xfrm>
        </p:grpSpPr>
        <p:sp>
          <p:nvSpPr>
            <p:cNvPr id="49" name="矩形 48"/>
            <p:cNvSpPr/>
            <p:nvPr/>
          </p:nvSpPr>
          <p:spPr>
            <a:xfrm>
              <a:off x="7866668" y="2934367"/>
              <a:ext cx="126000" cy="12600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0" name="文本框 49"/>
            <p:cNvSpPr txBox="1"/>
            <p:nvPr/>
          </p:nvSpPr>
          <p:spPr>
            <a:xfrm>
              <a:off x="7979099" y="2874257"/>
              <a:ext cx="748186" cy="246221"/>
            </a:xfrm>
            <a:prstGeom prst="rect">
              <a:avLst/>
            </a:prstGeom>
            <a:noFill/>
          </p:spPr>
          <p:txBody>
            <a:bodyPr wrap="square" rtlCol="0" anchor="ctr">
              <a:spAutoFit/>
            </a:bodyPr>
            <a:lstStyle/>
            <a:p>
              <a:r>
                <a:rPr lang="en-US" altLang="zh-CN" sz="1000" b="1" dirty="0" smtClean="0">
                  <a:latin typeface="微软雅黑" panose="020B0503020204020204" pitchFamily="34" charset="-122"/>
                  <a:ea typeface="微软雅黑" panose="020B0503020204020204" pitchFamily="34" charset="-122"/>
                </a:rPr>
                <a:t>2016</a:t>
              </a:r>
              <a:r>
                <a:rPr lang="zh-CN" altLang="en-US" sz="1000" b="1" dirty="0" smtClean="0">
                  <a:latin typeface="微软雅黑" panose="020B0503020204020204" pitchFamily="34" charset="-122"/>
                  <a:ea typeface="微软雅黑" panose="020B0503020204020204" pitchFamily="34" charset="-122"/>
                </a:rPr>
                <a:t>年</a:t>
              </a:r>
              <a:endParaRPr lang="zh-CN" altLang="en-US" sz="1000" b="1"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866668" y="3991220"/>
            <a:ext cx="860617" cy="246221"/>
            <a:chOff x="7866668" y="2874257"/>
            <a:chExt cx="860617" cy="246221"/>
          </a:xfrm>
        </p:grpSpPr>
        <p:sp>
          <p:nvSpPr>
            <p:cNvPr id="52" name="矩形 51"/>
            <p:cNvSpPr/>
            <p:nvPr/>
          </p:nvSpPr>
          <p:spPr>
            <a:xfrm>
              <a:off x="7866668" y="2934367"/>
              <a:ext cx="126000" cy="12600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3" name="文本框 52"/>
            <p:cNvSpPr txBox="1"/>
            <p:nvPr/>
          </p:nvSpPr>
          <p:spPr>
            <a:xfrm>
              <a:off x="7979099" y="2874257"/>
              <a:ext cx="748186" cy="246221"/>
            </a:xfrm>
            <a:prstGeom prst="rect">
              <a:avLst/>
            </a:prstGeom>
            <a:noFill/>
          </p:spPr>
          <p:txBody>
            <a:bodyPr wrap="square" rtlCol="0" anchor="ctr">
              <a:spAutoFit/>
            </a:bodyPr>
            <a:lstStyle/>
            <a:p>
              <a:r>
                <a:rPr lang="en-US" altLang="zh-CN" sz="1000" b="1" dirty="0" smtClean="0">
                  <a:latin typeface="微软雅黑" panose="020B0503020204020204" pitchFamily="34" charset="-122"/>
                  <a:ea typeface="微软雅黑" panose="020B0503020204020204" pitchFamily="34" charset="-122"/>
                </a:rPr>
                <a:t>2017</a:t>
              </a:r>
              <a:r>
                <a:rPr lang="zh-CN" altLang="en-US" sz="1000" b="1" dirty="0" smtClean="0">
                  <a:latin typeface="微软雅黑" panose="020B0503020204020204" pitchFamily="34" charset="-122"/>
                  <a:ea typeface="微软雅黑" panose="020B0503020204020204" pitchFamily="34" charset="-122"/>
                </a:rPr>
                <a:t>年</a:t>
              </a:r>
              <a:endParaRPr lang="zh-CN" altLang="en-US" sz="1000" b="1" dirty="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879292" y="2646773"/>
            <a:ext cx="1469442"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成功型企业</a:t>
            </a:r>
            <a:endParaRPr lang="zh-CN" altLang="en-US" sz="12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3325622" y="2646773"/>
            <a:ext cx="1469442"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尝试型企业</a:t>
            </a:r>
          </a:p>
        </p:txBody>
      </p:sp>
      <p:sp>
        <p:nvSpPr>
          <p:cNvPr id="23" name="文本框 22"/>
          <p:cNvSpPr txBox="1"/>
          <p:nvPr/>
        </p:nvSpPr>
        <p:spPr>
          <a:xfrm>
            <a:off x="5771951" y="2646773"/>
            <a:ext cx="1469442"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观望</a:t>
            </a:r>
            <a:r>
              <a:rPr lang="zh-CN" altLang="en-US" sz="1200" b="1" dirty="0" smtClean="0">
                <a:latin typeface="微软雅黑" panose="020B0503020204020204" pitchFamily="34" charset="-122"/>
                <a:ea typeface="微软雅黑" panose="020B0503020204020204" pitchFamily="34" charset="-122"/>
              </a:rPr>
              <a:t>型企业</a:t>
            </a:r>
            <a:endParaRPr lang="zh-CN" altLang="en-US" sz="1200" b="1" dirty="0">
              <a:latin typeface="微软雅黑" panose="020B0503020204020204" pitchFamily="34" charset="-122"/>
              <a:ea typeface="微软雅黑" panose="020B0503020204020204" pitchFamily="34" charset="-122"/>
            </a:endParaRPr>
          </a:p>
        </p:txBody>
      </p:sp>
      <p:sp>
        <p:nvSpPr>
          <p:cNvPr id="2" name="虚尾箭头 1"/>
          <p:cNvSpPr/>
          <p:nvPr/>
        </p:nvSpPr>
        <p:spPr>
          <a:xfrm rot="16200000">
            <a:off x="1488225" y="2945737"/>
            <a:ext cx="251576" cy="379065"/>
          </a:xfrm>
          <a:prstGeom prst="stripedRightArrow">
            <a:avLst>
              <a:gd name="adj1" fmla="val 50000"/>
              <a:gd name="adj2" fmla="val 60411"/>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虚尾箭头 23"/>
          <p:cNvSpPr/>
          <p:nvPr/>
        </p:nvSpPr>
        <p:spPr>
          <a:xfrm rot="5400000" flipV="1">
            <a:off x="3934554" y="2945737"/>
            <a:ext cx="251576" cy="379065"/>
          </a:xfrm>
          <a:prstGeom prst="stripedRightArrow">
            <a:avLst>
              <a:gd name="adj1" fmla="val 50000"/>
              <a:gd name="adj2" fmla="val 60411"/>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虚尾箭头 24"/>
          <p:cNvSpPr/>
          <p:nvPr/>
        </p:nvSpPr>
        <p:spPr>
          <a:xfrm rot="5400000" flipV="1">
            <a:off x="6380884" y="2945737"/>
            <a:ext cx="251576" cy="379065"/>
          </a:xfrm>
          <a:prstGeom prst="stripedRightArrow">
            <a:avLst>
              <a:gd name="adj1" fmla="val 50000"/>
              <a:gd name="adj2" fmla="val 60411"/>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7982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40000" y="2641600"/>
            <a:ext cx="6353175" cy="1841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extLst/>
          </p:nvPr>
        </p:nvGraphicFramePr>
        <p:xfrm>
          <a:off x="-1100137" y="2120900"/>
          <a:ext cx="5486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椭圆 7"/>
          <p:cNvSpPr/>
          <p:nvPr/>
        </p:nvSpPr>
        <p:spPr>
          <a:xfrm>
            <a:off x="576263" y="2540000"/>
            <a:ext cx="2133600" cy="2133600"/>
          </a:xfrm>
          <a:prstGeom prst="ellipse">
            <a:avLst/>
          </a:prstGeom>
          <a:noFill/>
          <a:ln w="984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349179" y="3312916"/>
            <a:ext cx="587768" cy="587768"/>
          </a:xfrm>
          <a:prstGeom prst="ellipse">
            <a:avLst/>
          </a:prstGeom>
          <a:solidFill>
            <a:srgbClr val="F2F2F2">
              <a:alpha val="70000"/>
            </a:srgbClr>
          </a:solidFill>
          <a:ln w="984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extLst/>
          </p:nvPr>
        </p:nvGraphicFramePr>
        <p:xfrm>
          <a:off x="3004457" y="2997201"/>
          <a:ext cx="6587217" cy="1525586"/>
        </p:xfrm>
        <a:graphic>
          <a:graphicData uri="http://schemas.openxmlformats.org/drawingml/2006/chart">
            <c:chart xmlns:c="http://schemas.openxmlformats.org/drawingml/2006/chart" xmlns:r="http://schemas.openxmlformats.org/officeDocument/2006/relationships" r:id="rId4"/>
          </a:graphicData>
        </a:graphic>
      </p:graphicFrame>
      <p:sp>
        <p:nvSpPr>
          <p:cNvPr id="14" name="文本框 13"/>
          <p:cNvSpPr txBox="1"/>
          <p:nvPr/>
        </p:nvSpPr>
        <p:spPr>
          <a:xfrm>
            <a:off x="-623887" y="1967536"/>
            <a:ext cx="4533900"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云</a:t>
            </a:r>
            <a:r>
              <a:rPr lang="en-US" altLang="zh-CN" sz="1200" b="1" dirty="0" smtClean="0">
                <a:latin typeface="微软雅黑" panose="020B0503020204020204" pitchFamily="34" charset="-122"/>
                <a:ea typeface="微软雅黑" panose="020B0503020204020204" pitchFamily="34" charset="-122"/>
              </a:rPr>
              <a:t>CRM</a:t>
            </a:r>
            <a:r>
              <a:rPr lang="zh-CN" altLang="en-US" sz="1200" b="1" dirty="0" smtClean="0">
                <a:latin typeface="微软雅黑" panose="020B0503020204020204" pitchFamily="34" charset="-122"/>
                <a:ea typeface="微软雅黑" panose="020B0503020204020204" pitchFamily="34" charset="-122"/>
              </a:rPr>
              <a:t>品牌的持续使用情况</a:t>
            </a:r>
          </a:p>
        </p:txBody>
      </p:sp>
      <p:sp>
        <p:nvSpPr>
          <p:cNvPr id="15" name="文本框 14"/>
          <p:cNvSpPr txBox="1"/>
          <p:nvPr/>
        </p:nvSpPr>
        <p:spPr>
          <a:xfrm>
            <a:off x="3554413" y="2719238"/>
            <a:ext cx="4533900" cy="276999"/>
          </a:xfrm>
          <a:prstGeom prst="rect">
            <a:avLst/>
          </a:prstGeom>
          <a:noFill/>
        </p:spPr>
        <p:txBody>
          <a:bodyPr wrap="square" rtlCol="0">
            <a:spAutoFit/>
          </a:bodyPr>
          <a:lstStyle/>
          <a:p>
            <a:pPr algn="ctr"/>
            <a:r>
              <a:rPr lang="zh-CN" altLang="en-US" sz="1200" b="1" dirty="0" smtClean="0">
                <a:solidFill>
                  <a:srgbClr val="373D41"/>
                </a:solidFill>
                <a:latin typeface="微软雅黑" panose="020B0503020204020204" pitchFamily="34" charset="-122"/>
                <a:ea typeface="微软雅黑" panose="020B0503020204020204" pitchFamily="34" charset="-122"/>
              </a:rPr>
              <a:t>用户流失的主要因素及核心原因（</a:t>
            </a:r>
            <a:r>
              <a:rPr lang="en-US" altLang="zh-CN" sz="1200" b="1" dirty="0" smtClean="0">
                <a:solidFill>
                  <a:srgbClr val="373D41"/>
                </a:solidFill>
                <a:latin typeface="微软雅黑" panose="020B0503020204020204" pitchFamily="34" charset="-122"/>
                <a:ea typeface="微软雅黑" panose="020B0503020204020204" pitchFamily="34" charset="-122"/>
              </a:rPr>
              <a:t>TOP2</a:t>
            </a:r>
            <a:r>
              <a:rPr lang="zh-CN" altLang="en-US" sz="1200" b="1" dirty="0" smtClean="0">
                <a:solidFill>
                  <a:srgbClr val="373D41"/>
                </a:solidFill>
                <a:latin typeface="微软雅黑" panose="020B0503020204020204" pitchFamily="34" charset="-122"/>
                <a:ea typeface="微软雅黑" panose="020B0503020204020204" pitchFamily="34" charset="-122"/>
              </a:rPr>
              <a:t>）</a:t>
            </a:r>
          </a:p>
        </p:txBody>
      </p:sp>
      <p:sp>
        <p:nvSpPr>
          <p:cNvPr id="16" name="文本框 15"/>
          <p:cNvSpPr txBox="1"/>
          <p:nvPr/>
        </p:nvSpPr>
        <p:spPr>
          <a:xfrm>
            <a:off x="4999319" y="3479418"/>
            <a:ext cx="4016375" cy="230832"/>
          </a:xfrm>
          <a:prstGeom prst="rect">
            <a:avLst/>
          </a:prstGeom>
          <a:noFill/>
        </p:spPr>
        <p:txBody>
          <a:bodyPr wrap="square" rtlCol="0" anchor="ctr">
            <a:spAutoFit/>
          </a:bodyPr>
          <a:lstStyle/>
          <a:p>
            <a:r>
              <a:rPr lang="en-US" altLang="zh-CN" sz="900" b="1" dirty="0" smtClean="0">
                <a:solidFill>
                  <a:srgbClr val="373D41"/>
                </a:solidFill>
                <a:latin typeface="微软雅黑" panose="020B0503020204020204" pitchFamily="34" charset="-122"/>
                <a:ea typeface="微软雅黑" panose="020B0503020204020204" pitchFamily="34" charset="-122"/>
              </a:rPr>
              <a:t>1. </a:t>
            </a:r>
            <a:r>
              <a:rPr lang="zh-CN" altLang="en-US" sz="900" b="1" dirty="0" smtClean="0">
                <a:solidFill>
                  <a:srgbClr val="373D41"/>
                </a:solidFill>
                <a:latin typeface="微软雅黑" panose="020B0503020204020204" pitchFamily="34" charset="-122"/>
                <a:ea typeface="微软雅黑" panose="020B0503020204020204" pitchFamily="34" charset="-122"/>
              </a:rPr>
              <a:t>二次开发效果难以满足需求；                </a:t>
            </a:r>
            <a:r>
              <a:rPr lang="en-US" altLang="zh-CN" sz="900" b="1" dirty="0" smtClean="0">
                <a:solidFill>
                  <a:srgbClr val="373D41"/>
                </a:solidFill>
                <a:latin typeface="微软雅黑" panose="020B0503020204020204" pitchFamily="34" charset="-122"/>
                <a:ea typeface="微软雅黑" panose="020B0503020204020204" pitchFamily="34" charset="-122"/>
              </a:rPr>
              <a:t>2. </a:t>
            </a:r>
            <a:r>
              <a:rPr lang="zh-CN" altLang="en-US" sz="900" b="1" dirty="0" smtClean="0">
                <a:solidFill>
                  <a:srgbClr val="373D41"/>
                </a:solidFill>
                <a:latin typeface="微软雅黑" panose="020B0503020204020204" pitchFamily="34" charset="-122"/>
                <a:ea typeface="微软雅黑" panose="020B0503020204020204" pitchFamily="34" charset="-122"/>
              </a:rPr>
              <a:t>实施人员方案设计能力不足</a:t>
            </a:r>
          </a:p>
        </p:txBody>
      </p:sp>
      <p:sp>
        <p:nvSpPr>
          <p:cNvPr id="17" name="文本框 16"/>
          <p:cNvSpPr txBox="1"/>
          <p:nvPr/>
        </p:nvSpPr>
        <p:spPr>
          <a:xfrm>
            <a:off x="4999319" y="3145864"/>
            <a:ext cx="4267200" cy="230832"/>
          </a:xfrm>
          <a:prstGeom prst="rect">
            <a:avLst/>
          </a:prstGeom>
          <a:noFill/>
        </p:spPr>
        <p:txBody>
          <a:bodyPr wrap="square" rtlCol="0" anchor="ctr">
            <a:spAutoFit/>
          </a:bodyPr>
          <a:lstStyle/>
          <a:p>
            <a:r>
              <a:rPr lang="en-US" altLang="zh-CN" sz="900" b="1" dirty="0" smtClean="0">
                <a:solidFill>
                  <a:srgbClr val="373D41"/>
                </a:solidFill>
                <a:latin typeface="微软雅黑" panose="020B0503020204020204" pitchFamily="34" charset="-122"/>
                <a:ea typeface="微软雅黑" panose="020B0503020204020204" pitchFamily="34" charset="-122"/>
              </a:rPr>
              <a:t>1. </a:t>
            </a:r>
            <a:r>
              <a:rPr lang="zh-CN" altLang="en-US" sz="900" b="1" dirty="0" smtClean="0">
                <a:solidFill>
                  <a:srgbClr val="373D41"/>
                </a:solidFill>
                <a:latin typeface="微软雅黑" panose="020B0503020204020204" pitchFamily="34" charset="-122"/>
                <a:ea typeface="微软雅黑" panose="020B0503020204020204" pitchFamily="34" charset="-122"/>
              </a:rPr>
              <a:t>解决问题的周期较长且专业能力不足；  </a:t>
            </a:r>
            <a:r>
              <a:rPr lang="en-US" altLang="zh-CN" sz="900" b="1" dirty="0" smtClean="0">
                <a:solidFill>
                  <a:srgbClr val="373D41"/>
                </a:solidFill>
                <a:latin typeface="微软雅黑" panose="020B0503020204020204" pitchFamily="34" charset="-122"/>
                <a:ea typeface="微软雅黑" panose="020B0503020204020204" pitchFamily="34" charset="-122"/>
              </a:rPr>
              <a:t>2. </a:t>
            </a:r>
            <a:r>
              <a:rPr lang="zh-CN" altLang="en-US" sz="900" b="1" dirty="0" smtClean="0">
                <a:solidFill>
                  <a:srgbClr val="373D41"/>
                </a:solidFill>
                <a:latin typeface="微软雅黑" panose="020B0503020204020204" pitchFamily="34" charset="-122"/>
                <a:ea typeface="微软雅黑" panose="020B0503020204020204" pitchFamily="34" charset="-122"/>
              </a:rPr>
              <a:t>服务</a:t>
            </a:r>
            <a:r>
              <a:rPr lang="zh-CN" altLang="en-US" sz="900" b="1" dirty="0">
                <a:solidFill>
                  <a:srgbClr val="373D41"/>
                </a:solidFill>
                <a:latin typeface="微软雅黑" panose="020B0503020204020204" pitchFamily="34" charset="-122"/>
                <a:ea typeface="微软雅黑" panose="020B0503020204020204" pitchFamily="34" charset="-122"/>
              </a:rPr>
              <a:t>操作</a:t>
            </a:r>
            <a:r>
              <a:rPr lang="zh-CN" altLang="en-US" sz="900" b="1" dirty="0" smtClean="0">
                <a:solidFill>
                  <a:srgbClr val="373D41"/>
                </a:solidFill>
                <a:latin typeface="微软雅黑" panose="020B0503020204020204" pitchFamily="34" charset="-122"/>
                <a:ea typeface="微软雅黑" panose="020B0503020204020204" pitchFamily="34" charset="-122"/>
              </a:rPr>
              <a:t>流程不够规范</a:t>
            </a:r>
          </a:p>
        </p:txBody>
      </p:sp>
      <p:sp>
        <p:nvSpPr>
          <p:cNvPr id="18" name="文本框 17"/>
          <p:cNvSpPr txBox="1"/>
          <p:nvPr/>
        </p:nvSpPr>
        <p:spPr>
          <a:xfrm>
            <a:off x="4999319" y="4146526"/>
            <a:ext cx="4124325" cy="230832"/>
          </a:xfrm>
          <a:prstGeom prst="rect">
            <a:avLst/>
          </a:prstGeom>
          <a:noFill/>
        </p:spPr>
        <p:txBody>
          <a:bodyPr wrap="square" rtlCol="0" anchor="ctr">
            <a:spAutoFit/>
          </a:bodyPr>
          <a:lstStyle/>
          <a:p>
            <a:r>
              <a:rPr lang="en-US" altLang="zh-CN" sz="900" b="1" dirty="0" smtClean="0">
                <a:solidFill>
                  <a:srgbClr val="373D41"/>
                </a:solidFill>
                <a:latin typeface="微软雅黑" panose="020B0503020204020204" pitchFamily="34" charset="-122"/>
                <a:ea typeface="微软雅黑" panose="020B0503020204020204" pitchFamily="34" charset="-122"/>
              </a:rPr>
              <a:t>1. </a:t>
            </a:r>
            <a:r>
              <a:rPr lang="zh-CN" altLang="en-US" sz="900" b="1" dirty="0" smtClean="0">
                <a:solidFill>
                  <a:srgbClr val="373D41"/>
                </a:solidFill>
                <a:latin typeface="微软雅黑" panose="020B0503020204020204" pitchFamily="34" charset="-122"/>
                <a:ea typeface="微软雅黑" panose="020B0503020204020204" pitchFamily="34" charset="-122"/>
              </a:rPr>
              <a:t>售前人员方案设计能力不足；                </a:t>
            </a:r>
            <a:r>
              <a:rPr lang="en-US" altLang="zh-CN" sz="900" b="1" dirty="0" smtClean="0">
                <a:solidFill>
                  <a:srgbClr val="373D41"/>
                </a:solidFill>
                <a:latin typeface="微软雅黑" panose="020B0503020204020204" pitchFamily="34" charset="-122"/>
                <a:ea typeface="微软雅黑" panose="020B0503020204020204" pitchFamily="34" charset="-122"/>
              </a:rPr>
              <a:t>2. </a:t>
            </a:r>
            <a:r>
              <a:rPr lang="zh-CN" altLang="en-US" sz="900" b="1" dirty="0">
                <a:solidFill>
                  <a:srgbClr val="373D41"/>
                </a:solidFill>
                <a:latin typeface="微软雅黑" panose="020B0503020204020204" pitchFamily="34" charset="-122"/>
                <a:ea typeface="微软雅黑" panose="020B0503020204020204" pitchFamily="34" charset="-122"/>
              </a:rPr>
              <a:t>售</a:t>
            </a:r>
            <a:r>
              <a:rPr lang="zh-CN" altLang="en-US" sz="900" b="1" dirty="0" smtClean="0">
                <a:solidFill>
                  <a:srgbClr val="373D41"/>
                </a:solidFill>
                <a:latin typeface="微软雅黑" panose="020B0503020204020204" pitchFamily="34" charset="-122"/>
                <a:ea typeface="微软雅黑" panose="020B0503020204020204" pitchFamily="34" charset="-122"/>
              </a:rPr>
              <a:t>前人员的行业知识积累不足</a:t>
            </a:r>
          </a:p>
        </p:txBody>
      </p:sp>
      <p:sp>
        <p:nvSpPr>
          <p:cNvPr id="19" name="文本框 18"/>
          <p:cNvSpPr txBox="1"/>
          <p:nvPr/>
        </p:nvSpPr>
        <p:spPr>
          <a:xfrm>
            <a:off x="4999319" y="3812972"/>
            <a:ext cx="4016375" cy="230832"/>
          </a:xfrm>
          <a:prstGeom prst="rect">
            <a:avLst/>
          </a:prstGeom>
          <a:noFill/>
        </p:spPr>
        <p:txBody>
          <a:bodyPr wrap="square" rtlCol="0" anchor="ctr">
            <a:spAutoFit/>
          </a:bodyPr>
          <a:lstStyle/>
          <a:p>
            <a:r>
              <a:rPr lang="en-US" altLang="zh-CN" sz="900" b="1" dirty="0" smtClean="0">
                <a:solidFill>
                  <a:srgbClr val="373D41"/>
                </a:solidFill>
                <a:latin typeface="微软雅黑" panose="020B0503020204020204" pitchFamily="34" charset="-122"/>
                <a:ea typeface="微软雅黑" panose="020B0503020204020204" pitchFamily="34" charset="-122"/>
              </a:rPr>
              <a:t>1. </a:t>
            </a:r>
            <a:r>
              <a:rPr lang="zh-CN" altLang="en-US" sz="900" b="1" dirty="0" smtClean="0">
                <a:solidFill>
                  <a:srgbClr val="373D41"/>
                </a:solidFill>
                <a:latin typeface="微软雅黑" panose="020B0503020204020204" pitchFamily="34" charset="-122"/>
                <a:ea typeface="微软雅黑" panose="020B0503020204020204" pitchFamily="34" charset="-122"/>
              </a:rPr>
              <a:t>产品难以满足业务实际需求；                </a:t>
            </a:r>
            <a:r>
              <a:rPr lang="en-US" altLang="zh-CN" sz="900" b="1" dirty="0" smtClean="0">
                <a:solidFill>
                  <a:srgbClr val="373D41"/>
                </a:solidFill>
                <a:latin typeface="微软雅黑" panose="020B0503020204020204" pitchFamily="34" charset="-122"/>
                <a:ea typeface="微软雅黑" panose="020B0503020204020204" pitchFamily="34" charset="-122"/>
              </a:rPr>
              <a:t>2. </a:t>
            </a:r>
            <a:r>
              <a:rPr lang="zh-CN" altLang="en-US" sz="900" b="1" dirty="0" smtClean="0">
                <a:solidFill>
                  <a:srgbClr val="373D41"/>
                </a:solidFill>
                <a:latin typeface="微软雅黑" panose="020B0503020204020204" pitchFamily="34" charset="-122"/>
                <a:ea typeface="微软雅黑" panose="020B0503020204020204" pitchFamily="34" charset="-122"/>
              </a:rPr>
              <a:t>产品操作较为复杂</a:t>
            </a:r>
          </a:p>
        </p:txBody>
      </p:sp>
      <p:sp>
        <p:nvSpPr>
          <p:cNvPr id="20" name="文本框 19"/>
          <p:cNvSpPr txBox="1"/>
          <p:nvPr/>
        </p:nvSpPr>
        <p:spPr>
          <a:xfrm>
            <a:off x="263525" y="693739"/>
            <a:ext cx="8629650" cy="1227110"/>
          </a:xfrm>
          <a:prstGeom prst="rect">
            <a:avLst/>
          </a:prstGeom>
          <a:noFill/>
        </p:spPr>
        <p:txBody>
          <a:bodyPr wrap="square" rtlCol="0">
            <a:noAutofit/>
          </a:bodyPr>
          <a:lstStyle/>
          <a:p>
            <a:pPr marL="171450" indent="-171450">
              <a:lnSpc>
                <a:spcPct val="150000"/>
              </a:lnSpc>
              <a:buFont typeface="Wingdings" panose="05000000000000000000" pitchFamily="2" charset="2"/>
              <a:buChar char="p"/>
            </a:pPr>
            <a:r>
              <a:rPr lang="zh-CN" altLang="en-US" sz="1200" b="1" dirty="0">
                <a:solidFill>
                  <a:srgbClr val="C00202"/>
                </a:solidFill>
                <a:latin typeface="微软雅黑" panose="020B0503020204020204" pitchFamily="34" charset="-122"/>
                <a:ea typeface="微软雅黑" panose="020B0503020204020204" pitchFamily="34" charset="-122"/>
              </a:rPr>
              <a:t>移动信息化研究中心认为：</a:t>
            </a:r>
          </a:p>
          <a:p>
            <a:pPr marL="171450" indent="-171450">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当前国内云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市场内的品牌仍然面临着严峻的“替代”风险，四分之一的企业用户</a:t>
            </a:r>
            <a:r>
              <a:rPr lang="zh-CN" altLang="en-US" sz="1200" dirty="0">
                <a:latin typeface="微软雅黑" panose="020B0503020204020204" pitchFamily="34" charset="-122"/>
                <a:ea typeface="微软雅黑" panose="020B0503020204020204" pitchFamily="34" charset="-122"/>
              </a:rPr>
              <a:t>曾经</a:t>
            </a:r>
            <a:r>
              <a:rPr lang="zh-CN" altLang="en-US" sz="1200" dirty="0" smtClean="0">
                <a:latin typeface="微软雅黑" panose="020B0503020204020204" pitchFamily="34" charset="-122"/>
                <a:ea typeface="微软雅黑" panose="020B0503020204020204" pitchFamily="34" charset="-122"/>
              </a:rPr>
              <a:t>更换过云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品牌。</a:t>
            </a:r>
            <a:endParaRPr lang="en-US" altLang="zh-CN" sz="12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200" dirty="0" smtClean="0">
                <a:latin typeface="微软雅黑" panose="020B0503020204020204" pitchFamily="34" charset="-122"/>
                <a:ea typeface="微软雅黑" panose="020B0503020204020204" pitchFamily="34" charset="-122"/>
              </a:rPr>
              <a:t>国内云</a:t>
            </a:r>
            <a:r>
              <a:rPr lang="en-US" altLang="zh-CN" sz="1200" dirty="0" smtClean="0">
                <a:latin typeface="微软雅黑" panose="020B0503020204020204" pitchFamily="34" charset="-122"/>
                <a:ea typeface="微软雅黑" panose="020B0503020204020204" pitchFamily="34" charset="-122"/>
              </a:rPr>
              <a:t>CRM</a:t>
            </a:r>
            <a:r>
              <a:rPr lang="zh-CN" altLang="en-US" sz="1200" dirty="0" smtClean="0">
                <a:latin typeface="微软雅黑" panose="020B0503020204020204" pitchFamily="34" charset="-122"/>
                <a:ea typeface="微软雅黑" panose="020B0503020204020204" pitchFamily="34" charset="-122"/>
              </a:rPr>
              <a:t>厂商虽然已经出现细分领域的分化，但</a:t>
            </a:r>
            <a:r>
              <a:rPr lang="zh-CN" altLang="en-US" sz="1200" dirty="0">
                <a:latin typeface="微软雅黑" panose="020B0503020204020204" pitchFamily="34" charset="-122"/>
                <a:ea typeface="微软雅黑" panose="020B0503020204020204" pitchFamily="34" charset="-122"/>
              </a:rPr>
              <a:t>提供</a:t>
            </a:r>
            <a:r>
              <a:rPr lang="zh-CN" altLang="en-US" sz="1200" dirty="0" smtClean="0">
                <a:latin typeface="微软雅黑" panose="020B0503020204020204" pitchFamily="34" charset="-122"/>
                <a:ea typeface="微软雅黑" panose="020B0503020204020204" pitchFamily="34" charset="-122"/>
              </a:rPr>
              <a:t>的“产品”的同质化现象仍较为严重，而“服务”则成为树立竞争优势的重要着力点。对于用户而言，厂商服务的专业性、效率和效果，则成为是否更换品牌的主要着眼点。</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老用户难留：高质量的服务成为云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厂商提升续约率的关键</a:t>
            </a:r>
            <a:endParaRPr kumimoji="1" lang="zh-CN" altLang="en-US" sz="1800" b="1" dirty="0">
              <a:latin typeface="微软雅黑"/>
              <a:ea typeface="微软雅黑"/>
              <a:cs typeface="微软雅黑"/>
            </a:endParaRPr>
          </a:p>
        </p:txBody>
      </p:sp>
      <p:sp>
        <p:nvSpPr>
          <p:cNvPr id="22" name="文本框 21"/>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889404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2675732"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7</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云</a:t>
            </a:r>
            <a:r>
              <a:rPr kumimoji="1" lang="en-US" altLang="zh-CN" sz="2800" b="1" dirty="0" smtClean="0">
                <a:solidFill>
                  <a:schemeClr val="bg1"/>
                </a:solidFill>
                <a:latin typeface="Microsoft YaHei" charset="-122"/>
                <a:ea typeface="Microsoft YaHei" charset="-122"/>
                <a:cs typeface="Microsoft YaHei" charset="-122"/>
              </a:rPr>
              <a:t>CRM</a:t>
            </a:r>
            <a:r>
              <a:rPr kumimoji="1" lang="zh-CN" altLang="en-US" sz="2800" b="1" dirty="0" smtClean="0">
                <a:solidFill>
                  <a:schemeClr val="bg1"/>
                </a:solidFill>
                <a:latin typeface="Microsoft YaHei" charset="-122"/>
                <a:ea typeface="Microsoft YaHei" charset="-122"/>
                <a:cs typeface="Microsoft YaHei" charset="-122"/>
              </a:rPr>
              <a:t>趋势展望</a:t>
            </a:r>
            <a:endParaRPr kumimoji="1" lang="zh-CN" altLang="en-US" sz="2800" b="1" dirty="0">
              <a:solidFill>
                <a:schemeClr val="bg1"/>
              </a:solidFill>
              <a:latin typeface="Microsoft YaHei" charset="-122"/>
              <a:ea typeface="Microsoft YaHei" charset="-122"/>
              <a:cs typeface="Microsoft YaHei" charset="-122"/>
            </a:endParaRPr>
          </a:p>
        </p:txBody>
      </p:sp>
      <p:sp>
        <p:nvSpPr>
          <p:cNvPr id="10" name="椭圆 9"/>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655685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7"/>
          <p:cNvSpPr>
            <a:spLocks noChangeAspect="1"/>
          </p:cNvSpPr>
          <p:nvPr/>
        </p:nvSpPr>
        <p:spPr>
          <a:xfrm>
            <a:off x="0" y="-1"/>
            <a:ext cx="9144000" cy="1371601"/>
          </a:xfrm>
          <a:custGeom>
            <a:avLst/>
            <a:gdLst/>
            <a:ahLst/>
            <a:cxnLst/>
            <a:rect l="0" t="0" r="0" b="0"/>
            <a:pathLst>
              <a:path w="5410201" h="9131301">
                <a:moveTo>
                  <a:pt x="0" y="4559300"/>
                </a:moveTo>
                <a:lnTo>
                  <a:pt x="0" y="4546600"/>
                </a:lnTo>
                <a:lnTo>
                  <a:pt x="0" y="4533900"/>
                </a:lnTo>
                <a:lnTo>
                  <a:pt x="0" y="4521200"/>
                </a:lnTo>
                <a:lnTo>
                  <a:pt x="0" y="4508500"/>
                </a:lnTo>
                <a:lnTo>
                  <a:pt x="0" y="4495800"/>
                </a:lnTo>
                <a:lnTo>
                  <a:pt x="0" y="4483100"/>
                </a:lnTo>
                <a:lnTo>
                  <a:pt x="0" y="4470400"/>
                </a:lnTo>
                <a:lnTo>
                  <a:pt x="0" y="4457700"/>
                </a:lnTo>
                <a:lnTo>
                  <a:pt x="0" y="4445000"/>
                </a:lnTo>
                <a:lnTo>
                  <a:pt x="0" y="4432300"/>
                </a:lnTo>
                <a:lnTo>
                  <a:pt x="0" y="4419600"/>
                </a:lnTo>
                <a:lnTo>
                  <a:pt x="0" y="4406900"/>
                </a:lnTo>
                <a:lnTo>
                  <a:pt x="0" y="4394200"/>
                </a:lnTo>
                <a:lnTo>
                  <a:pt x="0" y="4381500"/>
                </a:lnTo>
                <a:lnTo>
                  <a:pt x="0" y="4368800"/>
                </a:lnTo>
                <a:lnTo>
                  <a:pt x="0" y="4356100"/>
                </a:lnTo>
                <a:lnTo>
                  <a:pt x="0" y="4343400"/>
                </a:lnTo>
                <a:lnTo>
                  <a:pt x="0" y="4330700"/>
                </a:lnTo>
                <a:lnTo>
                  <a:pt x="0" y="4318000"/>
                </a:lnTo>
                <a:lnTo>
                  <a:pt x="0" y="4305300"/>
                </a:lnTo>
                <a:lnTo>
                  <a:pt x="0" y="4292600"/>
                </a:lnTo>
                <a:lnTo>
                  <a:pt x="0" y="4279900"/>
                </a:lnTo>
                <a:lnTo>
                  <a:pt x="0" y="4267200"/>
                </a:lnTo>
                <a:lnTo>
                  <a:pt x="0" y="4254500"/>
                </a:lnTo>
                <a:lnTo>
                  <a:pt x="0" y="4241800"/>
                </a:lnTo>
                <a:lnTo>
                  <a:pt x="0" y="4229100"/>
                </a:lnTo>
                <a:lnTo>
                  <a:pt x="0" y="4216400"/>
                </a:lnTo>
                <a:lnTo>
                  <a:pt x="0" y="4203700"/>
                </a:lnTo>
                <a:lnTo>
                  <a:pt x="0" y="4191000"/>
                </a:lnTo>
                <a:lnTo>
                  <a:pt x="0" y="4178300"/>
                </a:lnTo>
                <a:lnTo>
                  <a:pt x="0" y="4165600"/>
                </a:lnTo>
                <a:lnTo>
                  <a:pt x="0" y="4152900"/>
                </a:lnTo>
                <a:lnTo>
                  <a:pt x="0" y="4140200"/>
                </a:lnTo>
                <a:lnTo>
                  <a:pt x="0" y="4127500"/>
                </a:lnTo>
                <a:lnTo>
                  <a:pt x="0" y="4114800"/>
                </a:lnTo>
                <a:lnTo>
                  <a:pt x="0" y="4102100"/>
                </a:lnTo>
                <a:lnTo>
                  <a:pt x="0" y="4089400"/>
                </a:lnTo>
                <a:lnTo>
                  <a:pt x="0" y="4076700"/>
                </a:lnTo>
                <a:lnTo>
                  <a:pt x="0" y="4064000"/>
                </a:lnTo>
                <a:lnTo>
                  <a:pt x="0" y="4051300"/>
                </a:lnTo>
                <a:lnTo>
                  <a:pt x="0" y="4038600"/>
                </a:lnTo>
                <a:lnTo>
                  <a:pt x="0" y="4025900"/>
                </a:lnTo>
                <a:lnTo>
                  <a:pt x="0" y="4013200"/>
                </a:lnTo>
                <a:lnTo>
                  <a:pt x="0" y="4000500"/>
                </a:lnTo>
                <a:lnTo>
                  <a:pt x="0" y="3987800"/>
                </a:lnTo>
                <a:lnTo>
                  <a:pt x="0" y="3975100"/>
                </a:lnTo>
                <a:lnTo>
                  <a:pt x="0" y="3962400"/>
                </a:lnTo>
                <a:lnTo>
                  <a:pt x="0" y="3949700"/>
                </a:lnTo>
                <a:lnTo>
                  <a:pt x="0" y="3937000"/>
                </a:lnTo>
                <a:lnTo>
                  <a:pt x="0" y="3924300"/>
                </a:lnTo>
                <a:lnTo>
                  <a:pt x="0" y="3911600"/>
                </a:lnTo>
                <a:lnTo>
                  <a:pt x="0" y="3898900"/>
                </a:lnTo>
                <a:lnTo>
                  <a:pt x="0" y="3886200"/>
                </a:lnTo>
                <a:lnTo>
                  <a:pt x="0" y="3873500"/>
                </a:lnTo>
                <a:lnTo>
                  <a:pt x="0" y="3860800"/>
                </a:lnTo>
                <a:lnTo>
                  <a:pt x="0" y="3848100"/>
                </a:lnTo>
                <a:lnTo>
                  <a:pt x="0" y="3835400"/>
                </a:lnTo>
                <a:lnTo>
                  <a:pt x="0" y="3822700"/>
                </a:lnTo>
                <a:lnTo>
                  <a:pt x="0" y="3810000"/>
                </a:lnTo>
                <a:lnTo>
                  <a:pt x="0" y="3797300"/>
                </a:lnTo>
                <a:lnTo>
                  <a:pt x="0" y="3784600"/>
                </a:lnTo>
                <a:lnTo>
                  <a:pt x="0" y="3771900"/>
                </a:lnTo>
                <a:lnTo>
                  <a:pt x="0" y="3759200"/>
                </a:lnTo>
                <a:lnTo>
                  <a:pt x="0" y="3746500"/>
                </a:lnTo>
                <a:lnTo>
                  <a:pt x="0" y="3733800"/>
                </a:lnTo>
                <a:lnTo>
                  <a:pt x="0" y="3721100"/>
                </a:lnTo>
                <a:lnTo>
                  <a:pt x="0" y="3708400"/>
                </a:lnTo>
                <a:lnTo>
                  <a:pt x="0" y="3695700"/>
                </a:lnTo>
                <a:lnTo>
                  <a:pt x="0" y="3683000"/>
                </a:lnTo>
                <a:lnTo>
                  <a:pt x="0" y="3670300"/>
                </a:lnTo>
                <a:lnTo>
                  <a:pt x="0" y="3657600"/>
                </a:lnTo>
                <a:lnTo>
                  <a:pt x="0" y="3644900"/>
                </a:lnTo>
                <a:lnTo>
                  <a:pt x="0" y="3632200"/>
                </a:lnTo>
                <a:lnTo>
                  <a:pt x="0" y="3619500"/>
                </a:lnTo>
                <a:lnTo>
                  <a:pt x="0" y="3606800"/>
                </a:lnTo>
                <a:lnTo>
                  <a:pt x="0" y="3594100"/>
                </a:lnTo>
                <a:lnTo>
                  <a:pt x="0" y="3581400"/>
                </a:lnTo>
                <a:lnTo>
                  <a:pt x="0" y="3568700"/>
                </a:lnTo>
                <a:lnTo>
                  <a:pt x="0" y="3556000"/>
                </a:lnTo>
                <a:lnTo>
                  <a:pt x="0" y="3543300"/>
                </a:lnTo>
                <a:lnTo>
                  <a:pt x="0" y="3530600"/>
                </a:lnTo>
                <a:lnTo>
                  <a:pt x="0" y="3517900"/>
                </a:lnTo>
                <a:lnTo>
                  <a:pt x="0" y="3505200"/>
                </a:lnTo>
                <a:lnTo>
                  <a:pt x="0" y="3492500"/>
                </a:lnTo>
                <a:lnTo>
                  <a:pt x="0" y="3479800"/>
                </a:lnTo>
                <a:lnTo>
                  <a:pt x="0" y="3467100"/>
                </a:lnTo>
                <a:lnTo>
                  <a:pt x="0" y="3454400"/>
                </a:lnTo>
                <a:lnTo>
                  <a:pt x="0" y="3441700"/>
                </a:lnTo>
                <a:lnTo>
                  <a:pt x="0" y="3429000"/>
                </a:lnTo>
                <a:lnTo>
                  <a:pt x="0" y="3416300"/>
                </a:lnTo>
                <a:lnTo>
                  <a:pt x="0" y="3403600"/>
                </a:lnTo>
                <a:lnTo>
                  <a:pt x="0" y="3390900"/>
                </a:lnTo>
                <a:lnTo>
                  <a:pt x="0" y="3378200"/>
                </a:lnTo>
                <a:lnTo>
                  <a:pt x="0" y="3365500"/>
                </a:lnTo>
                <a:lnTo>
                  <a:pt x="0" y="3352800"/>
                </a:lnTo>
                <a:lnTo>
                  <a:pt x="0" y="3340100"/>
                </a:lnTo>
                <a:lnTo>
                  <a:pt x="0" y="3327400"/>
                </a:lnTo>
                <a:lnTo>
                  <a:pt x="0" y="3314700"/>
                </a:lnTo>
                <a:lnTo>
                  <a:pt x="0" y="3302000"/>
                </a:lnTo>
                <a:lnTo>
                  <a:pt x="0" y="3289300"/>
                </a:lnTo>
                <a:lnTo>
                  <a:pt x="0" y="3276600"/>
                </a:lnTo>
                <a:lnTo>
                  <a:pt x="0" y="3263900"/>
                </a:lnTo>
                <a:lnTo>
                  <a:pt x="0" y="3251200"/>
                </a:lnTo>
                <a:lnTo>
                  <a:pt x="0" y="3238500"/>
                </a:lnTo>
                <a:lnTo>
                  <a:pt x="0" y="3225800"/>
                </a:lnTo>
                <a:lnTo>
                  <a:pt x="0" y="3213100"/>
                </a:lnTo>
                <a:lnTo>
                  <a:pt x="0" y="3200400"/>
                </a:lnTo>
                <a:lnTo>
                  <a:pt x="0" y="3187700"/>
                </a:lnTo>
                <a:lnTo>
                  <a:pt x="0" y="3175000"/>
                </a:lnTo>
                <a:lnTo>
                  <a:pt x="0" y="3162300"/>
                </a:lnTo>
                <a:lnTo>
                  <a:pt x="0" y="3149600"/>
                </a:lnTo>
                <a:lnTo>
                  <a:pt x="0" y="3136900"/>
                </a:lnTo>
                <a:lnTo>
                  <a:pt x="0" y="3124200"/>
                </a:lnTo>
                <a:lnTo>
                  <a:pt x="0" y="3111500"/>
                </a:lnTo>
                <a:lnTo>
                  <a:pt x="0" y="3098800"/>
                </a:lnTo>
                <a:lnTo>
                  <a:pt x="0" y="3086100"/>
                </a:lnTo>
                <a:lnTo>
                  <a:pt x="0" y="3073400"/>
                </a:lnTo>
                <a:lnTo>
                  <a:pt x="0" y="3060700"/>
                </a:lnTo>
                <a:lnTo>
                  <a:pt x="0" y="3048000"/>
                </a:lnTo>
                <a:lnTo>
                  <a:pt x="0" y="3035300"/>
                </a:lnTo>
                <a:lnTo>
                  <a:pt x="0" y="3022600"/>
                </a:lnTo>
                <a:lnTo>
                  <a:pt x="0" y="3009900"/>
                </a:lnTo>
                <a:lnTo>
                  <a:pt x="0" y="2997200"/>
                </a:lnTo>
                <a:lnTo>
                  <a:pt x="0" y="2984500"/>
                </a:lnTo>
                <a:lnTo>
                  <a:pt x="0" y="2971800"/>
                </a:lnTo>
                <a:lnTo>
                  <a:pt x="0" y="2959100"/>
                </a:lnTo>
                <a:lnTo>
                  <a:pt x="0" y="2946400"/>
                </a:lnTo>
                <a:lnTo>
                  <a:pt x="0" y="2933700"/>
                </a:lnTo>
                <a:lnTo>
                  <a:pt x="0" y="2921000"/>
                </a:lnTo>
                <a:lnTo>
                  <a:pt x="0" y="2908300"/>
                </a:lnTo>
                <a:lnTo>
                  <a:pt x="0" y="2895600"/>
                </a:lnTo>
                <a:lnTo>
                  <a:pt x="0" y="2882900"/>
                </a:lnTo>
                <a:lnTo>
                  <a:pt x="0" y="2870200"/>
                </a:lnTo>
                <a:lnTo>
                  <a:pt x="0" y="2857500"/>
                </a:lnTo>
                <a:lnTo>
                  <a:pt x="0" y="2844800"/>
                </a:lnTo>
                <a:lnTo>
                  <a:pt x="0" y="2832100"/>
                </a:lnTo>
                <a:lnTo>
                  <a:pt x="0" y="2819400"/>
                </a:lnTo>
                <a:lnTo>
                  <a:pt x="0" y="2806700"/>
                </a:lnTo>
                <a:lnTo>
                  <a:pt x="0" y="2794000"/>
                </a:lnTo>
                <a:lnTo>
                  <a:pt x="0" y="2781300"/>
                </a:lnTo>
                <a:lnTo>
                  <a:pt x="0" y="2768600"/>
                </a:lnTo>
                <a:lnTo>
                  <a:pt x="0" y="2755900"/>
                </a:lnTo>
                <a:lnTo>
                  <a:pt x="0" y="2743200"/>
                </a:lnTo>
                <a:lnTo>
                  <a:pt x="0" y="2730500"/>
                </a:lnTo>
                <a:lnTo>
                  <a:pt x="0" y="2717800"/>
                </a:lnTo>
                <a:lnTo>
                  <a:pt x="0" y="2705100"/>
                </a:lnTo>
                <a:lnTo>
                  <a:pt x="0" y="2692400"/>
                </a:lnTo>
                <a:lnTo>
                  <a:pt x="0" y="2679700"/>
                </a:lnTo>
                <a:lnTo>
                  <a:pt x="0" y="2667000"/>
                </a:lnTo>
                <a:lnTo>
                  <a:pt x="0" y="2654300"/>
                </a:lnTo>
                <a:lnTo>
                  <a:pt x="0" y="2641600"/>
                </a:lnTo>
                <a:lnTo>
                  <a:pt x="0" y="2628900"/>
                </a:lnTo>
                <a:lnTo>
                  <a:pt x="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0" y="2451100"/>
                </a:lnTo>
                <a:lnTo>
                  <a:pt x="0" y="2438400"/>
                </a:lnTo>
                <a:lnTo>
                  <a:pt x="0" y="2425700"/>
                </a:lnTo>
                <a:lnTo>
                  <a:pt x="0" y="2413000"/>
                </a:lnTo>
                <a:lnTo>
                  <a:pt x="0" y="2400300"/>
                </a:lnTo>
                <a:lnTo>
                  <a:pt x="0" y="2387600"/>
                </a:lnTo>
                <a:lnTo>
                  <a:pt x="0" y="2374900"/>
                </a:lnTo>
                <a:lnTo>
                  <a:pt x="0" y="2362200"/>
                </a:lnTo>
                <a:lnTo>
                  <a:pt x="0" y="2349500"/>
                </a:lnTo>
                <a:lnTo>
                  <a:pt x="0" y="2336800"/>
                </a:lnTo>
                <a:lnTo>
                  <a:pt x="0" y="2324100"/>
                </a:lnTo>
                <a:lnTo>
                  <a:pt x="0" y="2311400"/>
                </a:lnTo>
                <a:lnTo>
                  <a:pt x="0" y="2298700"/>
                </a:lnTo>
                <a:lnTo>
                  <a:pt x="0" y="2286000"/>
                </a:lnTo>
                <a:lnTo>
                  <a:pt x="0" y="2273300"/>
                </a:lnTo>
                <a:lnTo>
                  <a:pt x="0" y="2260600"/>
                </a:lnTo>
                <a:lnTo>
                  <a:pt x="0" y="2247900"/>
                </a:lnTo>
                <a:lnTo>
                  <a:pt x="0" y="2235200"/>
                </a:lnTo>
                <a:lnTo>
                  <a:pt x="0" y="2222500"/>
                </a:lnTo>
                <a:lnTo>
                  <a:pt x="0" y="2209800"/>
                </a:lnTo>
                <a:lnTo>
                  <a:pt x="0" y="2197100"/>
                </a:lnTo>
                <a:lnTo>
                  <a:pt x="0" y="2184400"/>
                </a:lnTo>
                <a:lnTo>
                  <a:pt x="0" y="2171700"/>
                </a:lnTo>
                <a:lnTo>
                  <a:pt x="0" y="2159000"/>
                </a:lnTo>
                <a:lnTo>
                  <a:pt x="0" y="2146300"/>
                </a:lnTo>
                <a:lnTo>
                  <a:pt x="0" y="2133600"/>
                </a:lnTo>
                <a:lnTo>
                  <a:pt x="0" y="2120900"/>
                </a:lnTo>
                <a:lnTo>
                  <a:pt x="0" y="2108200"/>
                </a:lnTo>
                <a:lnTo>
                  <a:pt x="0" y="2095500"/>
                </a:lnTo>
                <a:lnTo>
                  <a:pt x="0" y="2082800"/>
                </a:lnTo>
                <a:lnTo>
                  <a:pt x="0" y="2070100"/>
                </a:lnTo>
                <a:lnTo>
                  <a:pt x="0" y="2057400"/>
                </a:lnTo>
                <a:lnTo>
                  <a:pt x="0" y="2044700"/>
                </a:lnTo>
                <a:lnTo>
                  <a:pt x="0" y="2032000"/>
                </a:lnTo>
                <a:lnTo>
                  <a:pt x="0" y="2019300"/>
                </a:lnTo>
                <a:lnTo>
                  <a:pt x="0" y="2006600"/>
                </a:lnTo>
                <a:lnTo>
                  <a:pt x="0" y="1993900"/>
                </a:lnTo>
                <a:lnTo>
                  <a:pt x="0" y="1981200"/>
                </a:lnTo>
                <a:lnTo>
                  <a:pt x="0" y="1968500"/>
                </a:lnTo>
                <a:lnTo>
                  <a:pt x="0" y="1955800"/>
                </a:lnTo>
                <a:lnTo>
                  <a:pt x="0" y="1943100"/>
                </a:lnTo>
                <a:lnTo>
                  <a:pt x="0" y="1930400"/>
                </a:lnTo>
                <a:lnTo>
                  <a:pt x="0" y="1917700"/>
                </a:lnTo>
                <a:lnTo>
                  <a:pt x="0" y="1905000"/>
                </a:lnTo>
                <a:lnTo>
                  <a:pt x="0" y="1892300"/>
                </a:lnTo>
                <a:lnTo>
                  <a:pt x="0" y="1879600"/>
                </a:lnTo>
                <a:lnTo>
                  <a:pt x="0" y="1866900"/>
                </a:lnTo>
                <a:lnTo>
                  <a:pt x="0" y="1854200"/>
                </a:lnTo>
                <a:lnTo>
                  <a:pt x="0" y="1841500"/>
                </a:lnTo>
                <a:lnTo>
                  <a:pt x="0" y="1828800"/>
                </a:lnTo>
                <a:lnTo>
                  <a:pt x="0" y="1816100"/>
                </a:lnTo>
                <a:lnTo>
                  <a:pt x="0" y="1803400"/>
                </a:lnTo>
                <a:lnTo>
                  <a:pt x="0" y="1790700"/>
                </a:lnTo>
                <a:lnTo>
                  <a:pt x="0" y="1778000"/>
                </a:lnTo>
                <a:lnTo>
                  <a:pt x="0" y="1765300"/>
                </a:lnTo>
                <a:lnTo>
                  <a:pt x="0" y="1752600"/>
                </a:lnTo>
                <a:lnTo>
                  <a:pt x="0" y="1739900"/>
                </a:lnTo>
                <a:lnTo>
                  <a:pt x="0" y="1727200"/>
                </a:lnTo>
                <a:lnTo>
                  <a:pt x="0" y="1714500"/>
                </a:lnTo>
                <a:lnTo>
                  <a:pt x="0" y="1701800"/>
                </a:lnTo>
                <a:lnTo>
                  <a:pt x="0" y="1689100"/>
                </a:lnTo>
                <a:lnTo>
                  <a:pt x="0" y="1676400"/>
                </a:lnTo>
                <a:lnTo>
                  <a:pt x="0" y="1663700"/>
                </a:lnTo>
                <a:lnTo>
                  <a:pt x="0" y="1651000"/>
                </a:lnTo>
                <a:lnTo>
                  <a:pt x="0" y="1638300"/>
                </a:lnTo>
                <a:lnTo>
                  <a:pt x="0" y="1625600"/>
                </a:lnTo>
                <a:lnTo>
                  <a:pt x="0" y="1612900"/>
                </a:lnTo>
                <a:lnTo>
                  <a:pt x="0" y="1600200"/>
                </a:lnTo>
                <a:lnTo>
                  <a:pt x="0" y="1587500"/>
                </a:lnTo>
                <a:lnTo>
                  <a:pt x="0" y="1574800"/>
                </a:lnTo>
                <a:lnTo>
                  <a:pt x="0" y="1562100"/>
                </a:lnTo>
                <a:lnTo>
                  <a:pt x="0" y="1549400"/>
                </a:lnTo>
                <a:lnTo>
                  <a:pt x="0" y="1536700"/>
                </a:lnTo>
                <a:lnTo>
                  <a:pt x="0" y="1524000"/>
                </a:lnTo>
                <a:lnTo>
                  <a:pt x="0" y="1511300"/>
                </a:lnTo>
                <a:lnTo>
                  <a:pt x="0" y="1498600"/>
                </a:lnTo>
                <a:lnTo>
                  <a:pt x="0" y="1485900"/>
                </a:lnTo>
                <a:lnTo>
                  <a:pt x="0" y="1473200"/>
                </a:lnTo>
                <a:lnTo>
                  <a:pt x="0" y="1460500"/>
                </a:lnTo>
                <a:lnTo>
                  <a:pt x="0" y="1447800"/>
                </a:lnTo>
                <a:lnTo>
                  <a:pt x="0" y="1435100"/>
                </a:lnTo>
                <a:lnTo>
                  <a:pt x="0" y="1422400"/>
                </a:lnTo>
                <a:lnTo>
                  <a:pt x="0" y="1409700"/>
                </a:lnTo>
                <a:lnTo>
                  <a:pt x="0" y="1397000"/>
                </a:lnTo>
                <a:lnTo>
                  <a:pt x="0" y="1384300"/>
                </a:lnTo>
                <a:lnTo>
                  <a:pt x="0" y="1371600"/>
                </a:lnTo>
                <a:lnTo>
                  <a:pt x="0" y="1358900"/>
                </a:lnTo>
                <a:lnTo>
                  <a:pt x="0" y="1346200"/>
                </a:lnTo>
                <a:lnTo>
                  <a:pt x="0" y="1333500"/>
                </a:lnTo>
                <a:lnTo>
                  <a:pt x="0" y="1320800"/>
                </a:lnTo>
                <a:lnTo>
                  <a:pt x="0" y="1308100"/>
                </a:lnTo>
                <a:lnTo>
                  <a:pt x="0" y="1295400"/>
                </a:lnTo>
                <a:lnTo>
                  <a:pt x="0" y="1282700"/>
                </a:lnTo>
                <a:lnTo>
                  <a:pt x="0" y="1270000"/>
                </a:lnTo>
                <a:lnTo>
                  <a:pt x="0" y="1257300"/>
                </a:lnTo>
                <a:lnTo>
                  <a:pt x="0" y="1244600"/>
                </a:lnTo>
                <a:lnTo>
                  <a:pt x="0" y="1231900"/>
                </a:lnTo>
                <a:lnTo>
                  <a:pt x="0" y="1219200"/>
                </a:lnTo>
                <a:lnTo>
                  <a:pt x="0" y="1206500"/>
                </a:lnTo>
                <a:lnTo>
                  <a:pt x="0" y="1193800"/>
                </a:lnTo>
                <a:lnTo>
                  <a:pt x="0" y="1181100"/>
                </a:lnTo>
                <a:lnTo>
                  <a:pt x="0" y="1168400"/>
                </a:lnTo>
                <a:lnTo>
                  <a:pt x="0" y="1155700"/>
                </a:lnTo>
                <a:lnTo>
                  <a:pt x="0" y="1143000"/>
                </a:lnTo>
                <a:lnTo>
                  <a:pt x="0" y="1130300"/>
                </a:lnTo>
                <a:lnTo>
                  <a:pt x="0" y="1117600"/>
                </a:lnTo>
                <a:lnTo>
                  <a:pt x="0" y="1104900"/>
                </a:lnTo>
                <a:lnTo>
                  <a:pt x="0" y="1092200"/>
                </a:lnTo>
                <a:lnTo>
                  <a:pt x="0" y="1079500"/>
                </a:lnTo>
                <a:lnTo>
                  <a:pt x="0" y="1066800"/>
                </a:lnTo>
                <a:lnTo>
                  <a:pt x="0" y="1054100"/>
                </a:lnTo>
                <a:lnTo>
                  <a:pt x="0" y="1041400"/>
                </a:lnTo>
                <a:lnTo>
                  <a:pt x="0" y="1028700"/>
                </a:lnTo>
                <a:lnTo>
                  <a:pt x="0" y="1016000"/>
                </a:lnTo>
                <a:lnTo>
                  <a:pt x="0" y="1003300"/>
                </a:lnTo>
                <a:lnTo>
                  <a:pt x="0" y="990600"/>
                </a:lnTo>
                <a:lnTo>
                  <a:pt x="0" y="977900"/>
                </a:lnTo>
                <a:lnTo>
                  <a:pt x="0" y="965200"/>
                </a:lnTo>
                <a:lnTo>
                  <a:pt x="0" y="952500"/>
                </a:lnTo>
                <a:lnTo>
                  <a:pt x="0" y="939800"/>
                </a:lnTo>
                <a:lnTo>
                  <a:pt x="0" y="927100"/>
                </a:lnTo>
                <a:lnTo>
                  <a:pt x="0" y="914400"/>
                </a:lnTo>
                <a:lnTo>
                  <a:pt x="0" y="901700"/>
                </a:lnTo>
                <a:lnTo>
                  <a:pt x="0" y="889000"/>
                </a:lnTo>
                <a:lnTo>
                  <a:pt x="0" y="876300"/>
                </a:lnTo>
                <a:lnTo>
                  <a:pt x="0" y="863600"/>
                </a:lnTo>
                <a:lnTo>
                  <a:pt x="0" y="850900"/>
                </a:lnTo>
                <a:lnTo>
                  <a:pt x="0" y="838200"/>
                </a:lnTo>
                <a:lnTo>
                  <a:pt x="0" y="825500"/>
                </a:lnTo>
                <a:lnTo>
                  <a:pt x="0" y="812800"/>
                </a:lnTo>
                <a:lnTo>
                  <a:pt x="0" y="800100"/>
                </a:lnTo>
                <a:lnTo>
                  <a:pt x="0" y="787400"/>
                </a:lnTo>
                <a:lnTo>
                  <a:pt x="0" y="774700"/>
                </a:lnTo>
                <a:lnTo>
                  <a:pt x="0" y="762000"/>
                </a:lnTo>
                <a:lnTo>
                  <a:pt x="0" y="749300"/>
                </a:lnTo>
                <a:lnTo>
                  <a:pt x="0" y="736600"/>
                </a:lnTo>
                <a:lnTo>
                  <a:pt x="0" y="723900"/>
                </a:lnTo>
                <a:lnTo>
                  <a:pt x="0" y="711200"/>
                </a:lnTo>
                <a:lnTo>
                  <a:pt x="0" y="698500"/>
                </a:lnTo>
                <a:lnTo>
                  <a:pt x="0" y="685800"/>
                </a:lnTo>
                <a:lnTo>
                  <a:pt x="0" y="673100"/>
                </a:lnTo>
                <a:lnTo>
                  <a:pt x="0" y="660400"/>
                </a:lnTo>
                <a:lnTo>
                  <a:pt x="0" y="647700"/>
                </a:lnTo>
                <a:lnTo>
                  <a:pt x="0" y="635000"/>
                </a:lnTo>
                <a:lnTo>
                  <a:pt x="0" y="622300"/>
                </a:lnTo>
                <a:lnTo>
                  <a:pt x="0" y="609600"/>
                </a:lnTo>
                <a:lnTo>
                  <a:pt x="0" y="596900"/>
                </a:lnTo>
                <a:lnTo>
                  <a:pt x="0" y="584200"/>
                </a:lnTo>
                <a:lnTo>
                  <a:pt x="0" y="571500"/>
                </a:lnTo>
                <a:lnTo>
                  <a:pt x="0" y="558800"/>
                </a:lnTo>
                <a:lnTo>
                  <a:pt x="0" y="546100"/>
                </a:lnTo>
                <a:lnTo>
                  <a:pt x="0" y="533400"/>
                </a:lnTo>
                <a:lnTo>
                  <a:pt x="0" y="520700"/>
                </a:lnTo>
                <a:lnTo>
                  <a:pt x="0" y="508000"/>
                </a:lnTo>
                <a:lnTo>
                  <a:pt x="0" y="495300"/>
                </a:lnTo>
                <a:lnTo>
                  <a:pt x="0" y="482600"/>
                </a:lnTo>
                <a:lnTo>
                  <a:pt x="0" y="469900"/>
                </a:lnTo>
                <a:lnTo>
                  <a:pt x="0" y="457200"/>
                </a:lnTo>
                <a:lnTo>
                  <a:pt x="0" y="444500"/>
                </a:lnTo>
                <a:lnTo>
                  <a:pt x="0" y="431800"/>
                </a:lnTo>
                <a:lnTo>
                  <a:pt x="0" y="419100"/>
                </a:lnTo>
                <a:lnTo>
                  <a:pt x="0" y="406400"/>
                </a:lnTo>
                <a:lnTo>
                  <a:pt x="0" y="393700"/>
                </a:lnTo>
                <a:lnTo>
                  <a:pt x="0" y="381000"/>
                </a:lnTo>
                <a:lnTo>
                  <a:pt x="0" y="368300"/>
                </a:lnTo>
                <a:lnTo>
                  <a:pt x="0" y="355600"/>
                </a:lnTo>
                <a:lnTo>
                  <a:pt x="0" y="342900"/>
                </a:lnTo>
                <a:lnTo>
                  <a:pt x="0" y="330200"/>
                </a:lnTo>
                <a:lnTo>
                  <a:pt x="0" y="317500"/>
                </a:lnTo>
                <a:lnTo>
                  <a:pt x="0" y="304800"/>
                </a:lnTo>
                <a:lnTo>
                  <a:pt x="0" y="292100"/>
                </a:lnTo>
                <a:lnTo>
                  <a:pt x="0" y="279400"/>
                </a:lnTo>
                <a:lnTo>
                  <a:pt x="0" y="266700"/>
                </a:lnTo>
                <a:lnTo>
                  <a:pt x="0" y="254000"/>
                </a:lnTo>
                <a:lnTo>
                  <a:pt x="0" y="241300"/>
                </a:lnTo>
                <a:lnTo>
                  <a:pt x="0" y="228600"/>
                </a:lnTo>
                <a:lnTo>
                  <a:pt x="0" y="215900"/>
                </a:lnTo>
                <a:lnTo>
                  <a:pt x="0" y="203200"/>
                </a:lnTo>
                <a:lnTo>
                  <a:pt x="0" y="190500"/>
                </a:lnTo>
                <a:lnTo>
                  <a:pt x="0" y="177800"/>
                </a:lnTo>
                <a:lnTo>
                  <a:pt x="0" y="165100"/>
                </a:lnTo>
                <a:lnTo>
                  <a:pt x="0" y="152400"/>
                </a:lnTo>
                <a:lnTo>
                  <a:pt x="0" y="139700"/>
                </a:lnTo>
                <a:lnTo>
                  <a:pt x="0" y="127000"/>
                </a:lnTo>
                <a:lnTo>
                  <a:pt x="0" y="114300"/>
                </a:lnTo>
                <a:lnTo>
                  <a:pt x="0" y="101600"/>
                </a:lnTo>
                <a:lnTo>
                  <a:pt x="0" y="88900"/>
                </a:lnTo>
                <a:lnTo>
                  <a:pt x="0" y="76200"/>
                </a:lnTo>
                <a:lnTo>
                  <a:pt x="0" y="63500"/>
                </a:lnTo>
                <a:lnTo>
                  <a:pt x="0" y="50800"/>
                </a:lnTo>
                <a:lnTo>
                  <a:pt x="0" y="38100"/>
                </a:lnTo>
                <a:lnTo>
                  <a:pt x="0" y="25400"/>
                </a:lnTo>
                <a:lnTo>
                  <a:pt x="0" y="12700"/>
                </a:lnTo>
                <a:lnTo>
                  <a:pt x="0" y="0"/>
                </a:lnTo>
                <a:lnTo>
                  <a:pt x="5410200" y="0"/>
                </a:lnTo>
                <a:lnTo>
                  <a:pt x="5410200" y="12700"/>
                </a:lnTo>
                <a:lnTo>
                  <a:pt x="5410200" y="25400"/>
                </a:lnTo>
                <a:lnTo>
                  <a:pt x="5410200" y="38100"/>
                </a:lnTo>
                <a:lnTo>
                  <a:pt x="5410200" y="50800"/>
                </a:lnTo>
                <a:lnTo>
                  <a:pt x="5410200" y="63500"/>
                </a:lnTo>
                <a:lnTo>
                  <a:pt x="5410200" y="76200"/>
                </a:lnTo>
                <a:lnTo>
                  <a:pt x="5410200" y="88900"/>
                </a:lnTo>
                <a:lnTo>
                  <a:pt x="5410200" y="101600"/>
                </a:lnTo>
                <a:lnTo>
                  <a:pt x="5410200" y="114300"/>
                </a:lnTo>
                <a:lnTo>
                  <a:pt x="5410200" y="127000"/>
                </a:lnTo>
                <a:lnTo>
                  <a:pt x="5410200" y="139700"/>
                </a:lnTo>
                <a:lnTo>
                  <a:pt x="5410200" y="152400"/>
                </a:lnTo>
                <a:lnTo>
                  <a:pt x="5410200" y="165100"/>
                </a:lnTo>
                <a:lnTo>
                  <a:pt x="5410200" y="177800"/>
                </a:lnTo>
                <a:lnTo>
                  <a:pt x="5410200" y="190500"/>
                </a:lnTo>
                <a:lnTo>
                  <a:pt x="5410200" y="203200"/>
                </a:lnTo>
                <a:lnTo>
                  <a:pt x="5410200" y="215900"/>
                </a:lnTo>
                <a:lnTo>
                  <a:pt x="5410200" y="228600"/>
                </a:lnTo>
                <a:lnTo>
                  <a:pt x="5410200" y="241300"/>
                </a:lnTo>
                <a:lnTo>
                  <a:pt x="5410200" y="254000"/>
                </a:lnTo>
                <a:lnTo>
                  <a:pt x="5410200" y="266700"/>
                </a:lnTo>
                <a:lnTo>
                  <a:pt x="5410200" y="279400"/>
                </a:lnTo>
                <a:lnTo>
                  <a:pt x="5410200" y="292100"/>
                </a:lnTo>
                <a:lnTo>
                  <a:pt x="5410200" y="304800"/>
                </a:lnTo>
                <a:lnTo>
                  <a:pt x="5410200" y="317500"/>
                </a:lnTo>
                <a:lnTo>
                  <a:pt x="5410200" y="330200"/>
                </a:lnTo>
                <a:lnTo>
                  <a:pt x="5410200" y="342900"/>
                </a:lnTo>
                <a:lnTo>
                  <a:pt x="5410200" y="355600"/>
                </a:lnTo>
                <a:lnTo>
                  <a:pt x="5410200" y="368300"/>
                </a:lnTo>
                <a:lnTo>
                  <a:pt x="5410200" y="381000"/>
                </a:lnTo>
                <a:lnTo>
                  <a:pt x="5410200" y="393700"/>
                </a:lnTo>
                <a:lnTo>
                  <a:pt x="5410200" y="406400"/>
                </a:lnTo>
                <a:lnTo>
                  <a:pt x="5410200" y="419100"/>
                </a:lnTo>
                <a:lnTo>
                  <a:pt x="5410200" y="431800"/>
                </a:lnTo>
                <a:lnTo>
                  <a:pt x="5410200" y="444500"/>
                </a:lnTo>
                <a:lnTo>
                  <a:pt x="5410200" y="457200"/>
                </a:lnTo>
                <a:lnTo>
                  <a:pt x="5410200" y="469900"/>
                </a:lnTo>
                <a:lnTo>
                  <a:pt x="5410200" y="482600"/>
                </a:lnTo>
                <a:lnTo>
                  <a:pt x="5410200" y="495300"/>
                </a:lnTo>
                <a:lnTo>
                  <a:pt x="5410200" y="508000"/>
                </a:lnTo>
                <a:lnTo>
                  <a:pt x="5410200" y="520700"/>
                </a:lnTo>
                <a:lnTo>
                  <a:pt x="5410200" y="533400"/>
                </a:lnTo>
                <a:lnTo>
                  <a:pt x="5410200" y="546100"/>
                </a:lnTo>
                <a:lnTo>
                  <a:pt x="5410200" y="558800"/>
                </a:lnTo>
                <a:lnTo>
                  <a:pt x="5410200" y="571500"/>
                </a:lnTo>
                <a:lnTo>
                  <a:pt x="5410200" y="584200"/>
                </a:lnTo>
                <a:lnTo>
                  <a:pt x="5410200" y="596900"/>
                </a:lnTo>
                <a:lnTo>
                  <a:pt x="5410200" y="609600"/>
                </a:lnTo>
                <a:lnTo>
                  <a:pt x="5410200" y="622300"/>
                </a:lnTo>
                <a:lnTo>
                  <a:pt x="5410200" y="635000"/>
                </a:lnTo>
                <a:lnTo>
                  <a:pt x="5410200" y="647700"/>
                </a:lnTo>
                <a:lnTo>
                  <a:pt x="5410200" y="660400"/>
                </a:lnTo>
                <a:lnTo>
                  <a:pt x="5410200" y="673100"/>
                </a:lnTo>
                <a:lnTo>
                  <a:pt x="5410200" y="685800"/>
                </a:lnTo>
                <a:lnTo>
                  <a:pt x="5410200" y="698500"/>
                </a:lnTo>
                <a:lnTo>
                  <a:pt x="5410200" y="711200"/>
                </a:lnTo>
                <a:lnTo>
                  <a:pt x="5410200" y="723900"/>
                </a:lnTo>
                <a:lnTo>
                  <a:pt x="5410200" y="736600"/>
                </a:lnTo>
                <a:lnTo>
                  <a:pt x="5410200" y="749300"/>
                </a:lnTo>
                <a:lnTo>
                  <a:pt x="5410200" y="762000"/>
                </a:lnTo>
                <a:lnTo>
                  <a:pt x="5410200" y="774700"/>
                </a:lnTo>
                <a:lnTo>
                  <a:pt x="5410200" y="787400"/>
                </a:lnTo>
                <a:lnTo>
                  <a:pt x="5410200" y="800100"/>
                </a:lnTo>
                <a:lnTo>
                  <a:pt x="5410200" y="812800"/>
                </a:lnTo>
                <a:lnTo>
                  <a:pt x="5410200" y="825500"/>
                </a:lnTo>
                <a:lnTo>
                  <a:pt x="5410200" y="838200"/>
                </a:lnTo>
                <a:lnTo>
                  <a:pt x="5410200" y="850900"/>
                </a:lnTo>
                <a:lnTo>
                  <a:pt x="5410200" y="863600"/>
                </a:lnTo>
                <a:lnTo>
                  <a:pt x="5410200" y="876300"/>
                </a:lnTo>
                <a:lnTo>
                  <a:pt x="5410200" y="889000"/>
                </a:lnTo>
                <a:lnTo>
                  <a:pt x="5410200" y="901700"/>
                </a:lnTo>
                <a:lnTo>
                  <a:pt x="5410200" y="914400"/>
                </a:lnTo>
                <a:lnTo>
                  <a:pt x="5410200" y="927100"/>
                </a:lnTo>
                <a:lnTo>
                  <a:pt x="5410200" y="939800"/>
                </a:lnTo>
                <a:lnTo>
                  <a:pt x="5410200" y="952500"/>
                </a:lnTo>
                <a:lnTo>
                  <a:pt x="5410200" y="965200"/>
                </a:lnTo>
                <a:lnTo>
                  <a:pt x="5410200" y="977900"/>
                </a:lnTo>
                <a:lnTo>
                  <a:pt x="5410200" y="990600"/>
                </a:lnTo>
                <a:lnTo>
                  <a:pt x="5410200" y="1003300"/>
                </a:lnTo>
                <a:lnTo>
                  <a:pt x="5410200" y="1016000"/>
                </a:lnTo>
                <a:lnTo>
                  <a:pt x="5410200" y="1028700"/>
                </a:lnTo>
                <a:lnTo>
                  <a:pt x="5410200" y="1041400"/>
                </a:lnTo>
                <a:lnTo>
                  <a:pt x="5410200" y="1054100"/>
                </a:lnTo>
                <a:lnTo>
                  <a:pt x="5410200" y="1066800"/>
                </a:lnTo>
                <a:lnTo>
                  <a:pt x="5410200" y="1079500"/>
                </a:lnTo>
                <a:lnTo>
                  <a:pt x="5410200" y="1092200"/>
                </a:lnTo>
                <a:lnTo>
                  <a:pt x="5410200" y="1104900"/>
                </a:lnTo>
                <a:lnTo>
                  <a:pt x="5410200" y="1117600"/>
                </a:lnTo>
                <a:lnTo>
                  <a:pt x="5410200" y="1130300"/>
                </a:lnTo>
                <a:lnTo>
                  <a:pt x="5410200" y="1143000"/>
                </a:lnTo>
                <a:lnTo>
                  <a:pt x="5410200" y="1155700"/>
                </a:lnTo>
                <a:lnTo>
                  <a:pt x="5410200" y="1168400"/>
                </a:lnTo>
                <a:lnTo>
                  <a:pt x="5410200" y="1181100"/>
                </a:lnTo>
                <a:lnTo>
                  <a:pt x="5410200" y="1193800"/>
                </a:lnTo>
                <a:lnTo>
                  <a:pt x="5410200" y="1206500"/>
                </a:lnTo>
                <a:lnTo>
                  <a:pt x="5410200" y="1219200"/>
                </a:lnTo>
                <a:lnTo>
                  <a:pt x="5410200" y="1231900"/>
                </a:lnTo>
                <a:lnTo>
                  <a:pt x="5410200" y="1244600"/>
                </a:lnTo>
                <a:lnTo>
                  <a:pt x="5410200" y="1257300"/>
                </a:lnTo>
                <a:lnTo>
                  <a:pt x="5410200" y="1270000"/>
                </a:lnTo>
                <a:lnTo>
                  <a:pt x="5410200" y="1282700"/>
                </a:lnTo>
                <a:lnTo>
                  <a:pt x="5410200" y="1295400"/>
                </a:lnTo>
                <a:lnTo>
                  <a:pt x="5410200" y="1308100"/>
                </a:lnTo>
                <a:lnTo>
                  <a:pt x="5410200" y="1320800"/>
                </a:lnTo>
                <a:lnTo>
                  <a:pt x="5410200" y="1333500"/>
                </a:lnTo>
                <a:lnTo>
                  <a:pt x="5410200" y="1346200"/>
                </a:lnTo>
                <a:lnTo>
                  <a:pt x="5410200" y="1358900"/>
                </a:lnTo>
                <a:lnTo>
                  <a:pt x="5410200" y="1371600"/>
                </a:lnTo>
                <a:lnTo>
                  <a:pt x="5410200" y="1384300"/>
                </a:lnTo>
                <a:lnTo>
                  <a:pt x="5410200" y="1397000"/>
                </a:lnTo>
                <a:lnTo>
                  <a:pt x="5410200" y="1409700"/>
                </a:lnTo>
                <a:lnTo>
                  <a:pt x="5410200" y="1422400"/>
                </a:lnTo>
                <a:lnTo>
                  <a:pt x="5410200" y="1435100"/>
                </a:lnTo>
                <a:lnTo>
                  <a:pt x="5410200" y="1447800"/>
                </a:lnTo>
                <a:lnTo>
                  <a:pt x="5410200" y="1460500"/>
                </a:lnTo>
                <a:lnTo>
                  <a:pt x="5410200" y="1473200"/>
                </a:lnTo>
                <a:lnTo>
                  <a:pt x="5410200" y="1485900"/>
                </a:lnTo>
                <a:lnTo>
                  <a:pt x="5410200" y="1498600"/>
                </a:lnTo>
                <a:lnTo>
                  <a:pt x="5410200" y="1511300"/>
                </a:lnTo>
                <a:lnTo>
                  <a:pt x="5410200" y="1524000"/>
                </a:lnTo>
                <a:lnTo>
                  <a:pt x="5410200" y="1536700"/>
                </a:lnTo>
                <a:lnTo>
                  <a:pt x="5410200" y="1549400"/>
                </a:lnTo>
                <a:lnTo>
                  <a:pt x="5410200" y="1562100"/>
                </a:lnTo>
                <a:lnTo>
                  <a:pt x="5410200" y="1574800"/>
                </a:lnTo>
                <a:lnTo>
                  <a:pt x="5410200" y="1587500"/>
                </a:lnTo>
                <a:lnTo>
                  <a:pt x="5410200" y="1600200"/>
                </a:lnTo>
                <a:lnTo>
                  <a:pt x="5410200" y="1612900"/>
                </a:lnTo>
                <a:lnTo>
                  <a:pt x="5410200" y="1625600"/>
                </a:lnTo>
                <a:lnTo>
                  <a:pt x="5410200" y="1638300"/>
                </a:lnTo>
                <a:lnTo>
                  <a:pt x="5410200" y="1651000"/>
                </a:lnTo>
                <a:lnTo>
                  <a:pt x="5410200" y="1663700"/>
                </a:lnTo>
                <a:lnTo>
                  <a:pt x="5410200" y="1676400"/>
                </a:lnTo>
                <a:lnTo>
                  <a:pt x="5410200" y="1689100"/>
                </a:lnTo>
                <a:lnTo>
                  <a:pt x="5410200" y="1701800"/>
                </a:lnTo>
                <a:lnTo>
                  <a:pt x="5410200" y="1714500"/>
                </a:lnTo>
                <a:lnTo>
                  <a:pt x="5410200" y="1727200"/>
                </a:lnTo>
                <a:lnTo>
                  <a:pt x="5410200" y="1739900"/>
                </a:lnTo>
                <a:lnTo>
                  <a:pt x="5410200" y="1752600"/>
                </a:lnTo>
                <a:lnTo>
                  <a:pt x="5410200" y="1765300"/>
                </a:lnTo>
                <a:lnTo>
                  <a:pt x="5410200" y="1778000"/>
                </a:lnTo>
                <a:lnTo>
                  <a:pt x="5410200" y="1790700"/>
                </a:lnTo>
                <a:lnTo>
                  <a:pt x="5410200" y="1803400"/>
                </a:lnTo>
                <a:lnTo>
                  <a:pt x="5410200" y="1816100"/>
                </a:lnTo>
                <a:lnTo>
                  <a:pt x="5410200" y="1828800"/>
                </a:lnTo>
                <a:lnTo>
                  <a:pt x="5410200" y="1841500"/>
                </a:lnTo>
                <a:lnTo>
                  <a:pt x="5410200" y="1854200"/>
                </a:lnTo>
                <a:lnTo>
                  <a:pt x="5410200" y="1866900"/>
                </a:lnTo>
                <a:lnTo>
                  <a:pt x="5410200" y="1879600"/>
                </a:lnTo>
                <a:lnTo>
                  <a:pt x="5410200" y="1892300"/>
                </a:lnTo>
                <a:lnTo>
                  <a:pt x="5410200" y="1905000"/>
                </a:lnTo>
                <a:lnTo>
                  <a:pt x="5410200" y="1917700"/>
                </a:lnTo>
                <a:lnTo>
                  <a:pt x="5410200" y="1930400"/>
                </a:lnTo>
                <a:lnTo>
                  <a:pt x="5410200" y="1943100"/>
                </a:lnTo>
                <a:lnTo>
                  <a:pt x="5410200" y="1955800"/>
                </a:lnTo>
                <a:lnTo>
                  <a:pt x="5410200" y="1968500"/>
                </a:lnTo>
                <a:lnTo>
                  <a:pt x="5410200" y="1981200"/>
                </a:lnTo>
                <a:lnTo>
                  <a:pt x="5410200" y="1993900"/>
                </a:lnTo>
                <a:lnTo>
                  <a:pt x="5410200" y="2006600"/>
                </a:lnTo>
                <a:lnTo>
                  <a:pt x="5410200" y="2019300"/>
                </a:lnTo>
                <a:lnTo>
                  <a:pt x="5410200" y="2032000"/>
                </a:lnTo>
                <a:lnTo>
                  <a:pt x="5410200" y="2044700"/>
                </a:lnTo>
                <a:lnTo>
                  <a:pt x="5410200" y="2057400"/>
                </a:lnTo>
                <a:lnTo>
                  <a:pt x="5410200" y="2070100"/>
                </a:lnTo>
                <a:lnTo>
                  <a:pt x="5410200" y="2082800"/>
                </a:lnTo>
                <a:lnTo>
                  <a:pt x="5410200" y="2095500"/>
                </a:lnTo>
                <a:lnTo>
                  <a:pt x="5410200" y="2108200"/>
                </a:lnTo>
                <a:lnTo>
                  <a:pt x="5410200" y="2120900"/>
                </a:lnTo>
                <a:lnTo>
                  <a:pt x="5410200" y="2133600"/>
                </a:lnTo>
                <a:lnTo>
                  <a:pt x="5410200" y="2146300"/>
                </a:lnTo>
                <a:lnTo>
                  <a:pt x="5410200" y="2159000"/>
                </a:lnTo>
                <a:lnTo>
                  <a:pt x="5410200" y="2171700"/>
                </a:lnTo>
                <a:lnTo>
                  <a:pt x="5410200" y="2184400"/>
                </a:lnTo>
                <a:lnTo>
                  <a:pt x="5410200" y="2197100"/>
                </a:lnTo>
                <a:lnTo>
                  <a:pt x="5410200" y="2209800"/>
                </a:lnTo>
                <a:lnTo>
                  <a:pt x="5410200" y="2222500"/>
                </a:lnTo>
                <a:lnTo>
                  <a:pt x="5410200" y="2235200"/>
                </a:lnTo>
                <a:lnTo>
                  <a:pt x="5410200" y="2247900"/>
                </a:lnTo>
                <a:lnTo>
                  <a:pt x="5410200" y="2260600"/>
                </a:lnTo>
                <a:lnTo>
                  <a:pt x="5410200" y="2273300"/>
                </a:lnTo>
                <a:lnTo>
                  <a:pt x="5410200" y="2286000"/>
                </a:lnTo>
                <a:lnTo>
                  <a:pt x="5410200" y="2298700"/>
                </a:lnTo>
                <a:lnTo>
                  <a:pt x="5410200" y="2311400"/>
                </a:lnTo>
                <a:lnTo>
                  <a:pt x="5410200" y="2324100"/>
                </a:lnTo>
                <a:lnTo>
                  <a:pt x="5410200" y="2336800"/>
                </a:lnTo>
                <a:lnTo>
                  <a:pt x="5410200" y="2349500"/>
                </a:lnTo>
                <a:lnTo>
                  <a:pt x="5410200" y="2362200"/>
                </a:lnTo>
                <a:lnTo>
                  <a:pt x="5410200" y="2374900"/>
                </a:lnTo>
                <a:lnTo>
                  <a:pt x="5410200" y="2387600"/>
                </a:lnTo>
                <a:lnTo>
                  <a:pt x="5410200" y="2400300"/>
                </a:lnTo>
                <a:lnTo>
                  <a:pt x="5410200" y="2413000"/>
                </a:lnTo>
                <a:lnTo>
                  <a:pt x="5410200" y="2425700"/>
                </a:lnTo>
                <a:lnTo>
                  <a:pt x="5410200" y="2438400"/>
                </a:lnTo>
                <a:lnTo>
                  <a:pt x="5410200" y="2451100"/>
                </a:lnTo>
                <a:lnTo>
                  <a:pt x="5410200" y="2463800"/>
                </a:lnTo>
                <a:lnTo>
                  <a:pt x="5410200" y="2476500"/>
                </a:lnTo>
                <a:lnTo>
                  <a:pt x="5410200" y="2489200"/>
                </a:lnTo>
                <a:lnTo>
                  <a:pt x="5410200" y="2501900"/>
                </a:lnTo>
                <a:lnTo>
                  <a:pt x="5410200" y="2514600"/>
                </a:lnTo>
                <a:lnTo>
                  <a:pt x="5410200" y="2527300"/>
                </a:lnTo>
                <a:lnTo>
                  <a:pt x="5410200" y="2540000"/>
                </a:lnTo>
                <a:lnTo>
                  <a:pt x="5410200" y="2552700"/>
                </a:lnTo>
                <a:lnTo>
                  <a:pt x="5410200" y="2565400"/>
                </a:lnTo>
                <a:lnTo>
                  <a:pt x="5410200" y="2578100"/>
                </a:lnTo>
                <a:lnTo>
                  <a:pt x="5410200" y="2590800"/>
                </a:lnTo>
                <a:lnTo>
                  <a:pt x="5410200" y="2603500"/>
                </a:lnTo>
                <a:lnTo>
                  <a:pt x="5410200" y="2616200"/>
                </a:lnTo>
                <a:lnTo>
                  <a:pt x="5410200" y="2628900"/>
                </a:lnTo>
                <a:lnTo>
                  <a:pt x="5410200" y="2641600"/>
                </a:lnTo>
                <a:lnTo>
                  <a:pt x="5410200" y="2654300"/>
                </a:lnTo>
                <a:lnTo>
                  <a:pt x="5410200" y="2667000"/>
                </a:lnTo>
                <a:lnTo>
                  <a:pt x="5410200" y="2679700"/>
                </a:lnTo>
                <a:lnTo>
                  <a:pt x="5410200" y="2692400"/>
                </a:lnTo>
                <a:lnTo>
                  <a:pt x="5410200" y="2705100"/>
                </a:lnTo>
                <a:lnTo>
                  <a:pt x="5410200" y="2717800"/>
                </a:lnTo>
                <a:lnTo>
                  <a:pt x="5410200" y="2730500"/>
                </a:lnTo>
                <a:lnTo>
                  <a:pt x="5410200" y="2743200"/>
                </a:lnTo>
                <a:lnTo>
                  <a:pt x="5410200" y="2755900"/>
                </a:lnTo>
                <a:lnTo>
                  <a:pt x="5410200" y="2768600"/>
                </a:lnTo>
                <a:lnTo>
                  <a:pt x="5410200" y="2781300"/>
                </a:lnTo>
                <a:lnTo>
                  <a:pt x="5410200" y="2794000"/>
                </a:lnTo>
                <a:lnTo>
                  <a:pt x="5410200" y="2806700"/>
                </a:lnTo>
                <a:lnTo>
                  <a:pt x="5410200" y="2819400"/>
                </a:lnTo>
                <a:lnTo>
                  <a:pt x="5410200" y="2832100"/>
                </a:lnTo>
                <a:lnTo>
                  <a:pt x="5410200" y="2844800"/>
                </a:lnTo>
                <a:lnTo>
                  <a:pt x="5410200" y="2857500"/>
                </a:lnTo>
                <a:lnTo>
                  <a:pt x="5410200" y="2870200"/>
                </a:lnTo>
                <a:lnTo>
                  <a:pt x="5410200" y="2882900"/>
                </a:lnTo>
                <a:lnTo>
                  <a:pt x="5410200" y="2895600"/>
                </a:lnTo>
                <a:lnTo>
                  <a:pt x="5410200" y="2908300"/>
                </a:lnTo>
                <a:lnTo>
                  <a:pt x="5410200" y="2921000"/>
                </a:lnTo>
                <a:lnTo>
                  <a:pt x="5410200" y="2933700"/>
                </a:lnTo>
                <a:lnTo>
                  <a:pt x="5410200" y="2946400"/>
                </a:lnTo>
                <a:lnTo>
                  <a:pt x="5410200" y="2959100"/>
                </a:lnTo>
                <a:lnTo>
                  <a:pt x="5410200" y="2971800"/>
                </a:lnTo>
                <a:lnTo>
                  <a:pt x="5410200" y="2984500"/>
                </a:lnTo>
                <a:lnTo>
                  <a:pt x="5410200" y="2997200"/>
                </a:lnTo>
                <a:lnTo>
                  <a:pt x="5410200" y="3009900"/>
                </a:lnTo>
                <a:lnTo>
                  <a:pt x="5410200" y="3022600"/>
                </a:lnTo>
                <a:lnTo>
                  <a:pt x="5410200" y="3035300"/>
                </a:lnTo>
                <a:lnTo>
                  <a:pt x="5410200" y="3048000"/>
                </a:lnTo>
                <a:lnTo>
                  <a:pt x="5410200" y="3060700"/>
                </a:lnTo>
                <a:lnTo>
                  <a:pt x="5410200" y="3073400"/>
                </a:lnTo>
                <a:lnTo>
                  <a:pt x="5410200" y="3086100"/>
                </a:lnTo>
                <a:lnTo>
                  <a:pt x="5410200" y="3098800"/>
                </a:lnTo>
                <a:lnTo>
                  <a:pt x="5410200" y="3111500"/>
                </a:lnTo>
                <a:lnTo>
                  <a:pt x="5410200" y="3124200"/>
                </a:lnTo>
                <a:lnTo>
                  <a:pt x="5410200" y="3136900"/>
                </a:lnTo>
                <a:lnTo>
                  <a:pt x="5410200" y="3149600"/>
                </a:lnTo>
                <a:lnTo>
                  <a:pt x="5410200" y="3162300"/>
                </a:lnTo>
                <a:lnTo>
                  <a:pt x="5410200" y="3175000"/>
                </a:lnTo>
                <a:lnTo>
                  <a:pt x="5410200" y="3187700"/>
                </a:lnTo>
                <a:lnTo>
                  <a:pt x="5410200" y="3200400"/>
                </a:lnTo>
                <a:lnTo>
                  <a:pt x="5410200" y="3213100"/>
                </a:lnTo>
                <a:lnTo>
                  <a:pt x="5410200" y="3225800"/>
                </a:lnTo>
                <a:lnTo>
                  <a:pt x="5410200" y="3238500"/>
                </a:lnTo>
                <a:lnTo>
                  <a:pt x="5410200" y="3251200"/>
                </a:lnTo>
                <a:lnTo>
                  <a:pt x="5410200" y="3263900"/>
                </a:lnTo>
                <a:lnTo>
                  <a:pt x="5410200" y="3276600"/>
                </a:lnTo>
                <a:lnTo>
                  <a:pt x="5410200" y="3289300"/>
                </a:lnTo>
                <a:lnTo>
                  <a:pt x="5410200" y="3302000"/>
                </a:lnTo>
                <a:lnTo>
                  <a:pt x="5410200" y="3314700"/>
                </a:lnTo>
                <a:lnTo>
                  <a:pt x="5410200" y="3327400"/>
                </a:lnTo>
                <a:lnTo>
                  <a:pt x="5410200" y="3340100"/>
                </a:lnTo>
                <a:lnTo>
                  <a:pt x="5410200" y="3352800"/>
                </a:lnTo>
                <a:lnTo>
                  <a:pt x="5410200" y="3365500"/>
                </a:lnTo>
                <a:lnTo>
                  <a:pt x="5410200" y="3378200"/>
                </a:lnTo>
                <a:lnTo>
                  <a:pt x="5410200" y="3390900"/>
                </a:lnTo>
                <a:lnTo>
                  <a:pt x="5410200" y="3403600"/>
                </a:lnTo>
                <a:lnTo>
                  <a:pt x="5410200" y="3416300"/>
                </a:lnTo>
                <a:lnTo>
                  <a:pt x="5410200" y="3429000"/>
                </a:lnTo>
                <a:lnTo>
                  <a:pt x="5410200" y="3441700"/>
                </a:lnTo>
                <a:lnTo>
                  <a:pt x="5410200" y="3454400"/>
                </a:lnTo>
                <a:lnTo>
                  <a:pt x="5410200" y="3467100"/>
                </a:lnTo>
                <a:lnTo>
                  <a:pt x="5410200" y="3479800"/>
                </a:lnTo>
                <a:lnTo>
                  <a:pt x="5410200" y="3492500"/>
                </a:lnTo>
                <a:lnTo>
                  <a:pt x="5410200" y="3505200"/>
                </a:lnTo>
                <a:lnTo>
                  <a:pt x="5410200" y="3517900"/>
                </a:lnTo>
                <a:lnTo>
                  <a:pt x="5410200" y="3530600"/>
                </a:lnTo>
                <a:lnTo>
                  <a:pt x="5410200" y="3543300"/>
                </a:lnTo>
                <a:lnTo>
                  <a:pt x="5410200" y="3556000"/>
                </a:lnTo>
                <a:lnTo>
                  <a:pt x="5410200" y="3568700"/>
                </a:lnTo>
                <a:lnTo>
                  <a:pt x="5410200" y="3581400"/>
                </a:lnTo>
                <a:lnTo>
                  <a:pt x="5410200" y="3594100"/>
                </a:lnTo>
                <a:lnTo>
                  <a:pt x="5410200" y="3606800"/>
                </a:lnTo>
                <a:lnTo>
                  <a:pt x="5410200" y="3619500"/>
                </a:lnTo>
                <a:lnTo>
                  <a:pt x="5410200" y="3632200"/>
                </a:lnTo>
                <a:lnTo>
                  <a:pt x="5410200" y="3644900"/>
                </a:lnTo>
                <a:lnTo>
                  <a:pt x="5410200" y="3657600"/>
                </a:lnTo>
                <a:lnTo>
                  <a:pt x="5410200" y="3670300"/>
                </a:lnTo>
                <a:lnTo>
                  <a:pt x="5410200" y="3683000"/>
                </a:lnTo>
                <a:lnTo>
                  <a:pt x="5410200" y="3695700"/>
                </a:lnTo>
                <a:lnTo>
                  <a:pt x="5410200" y="3708400"/>
                </a:lnTo>
                <a:lnTo>
                  <a:pt x="5410200" y="3721100"/>
                </a:lnTo>
                <a:lnTo>
                  <a:pt x="5410200" y="3733800"/>
                </a:lnTo>
                <a:lnTo>
                  <a:pt x="5410200" y="3746500"/>
                </a:lnTo>
                <a:lnTo>
                  <a:pt x="5410200" y="3759200"/>
                </a:lnTo>
                <a:lnTo>
                  <a:pt x="5410200" y="3771900"/>
                </a:lnTo>
                <a:lnTo>
                  <a:pt x="5410200" y="3784600"/>
                </a:lnTo>
                <a:lnTo>
                  <a:pt x="5410200" y="3797300"/>
                </a:lnTo>
                <a:lnTo>
                  <a:pt x="5410200" y="3810000"/>
                </a:lnTo>
                <a:lnTo>
                  <a:pt x="5410200" y="3822700"/>
                </a:lnTo>
                <a:lnTo>
                  <a:pt x="5410200" y="3835400"/>
                </a:lnTo>
                <a:lnTo>
                  <a:pt x="5410200" y="3848100"/>
                </a:lnTo>
                <a:lnTo>
                  <a:pt x="5410200" y="3860800"/>
                </a:lnTo>
                <a:lnTo>
                  <a:pt x="5410200" y="3873500"/>
                </a:lnTo>
                <a:lnTo>
                  <a:pt x="5410200" y="3886200"/>
                </a:lnTo>
                <a:lnTo>
                  <a:pt x="5410200" y="3898900"/>
                </a:lnTo>
                <a:lnTo>
                  <a:pt x="5410200" y="3911600"/>
                </a:lnTo>
                <a:lnTo>
                  <a:pt x="5410200" y="3924300"/>
                </a:lnTo>
                <a:lnTo>
                  <a:pt x="5410200" y="3937000"/>
                </a:lnTo>
                <a:lnTo>
                  <a:pt x="5410200" y="3949700"/>
                </a:lnTo>
                <a:lnTo>
                  <a:pt x="5410200" y="3962400"/>
                </a:lnTo>
                <a:lnTo>
                  <a:pt x="5410200" y="3975100"/>
                </a:lnTo>
                <a:lnTo>
                  <a:pt x="5410200" y="3987800"/>
                </a:lnTo>
                <a:lnTo>
                  <a:pt x="5410200" y="4000500"/>
                </a:lnTo>
                <a:lnTo>
                  <a:pt x="5410200" y="4013200"/>
                </a:lnTo>
                <a:lnTo>
                  <a:pt x="5410200" y="4025900"/>
                </a:lnTo>
                <a:lnTo>
                  <a:pt x="5410200" y="4038600"/>
                </a:lnTo>
                <a:lnTo>
                  <a:pt x="5410200" y="4051300"/>
                </a:lnTo>
                <a:lnTo>
                  <a:pt x="5410200" y="4064000"/>
                </a:lnTo>
                <a:lnTo>
                  <a:pt x="5410200" y="4076700"/>
                </a:lnTo>
                <a:lnTo>
                  <a:pt x="5410200" y="4089400"/>
                </a:lnTo>
                <a:lnTo>
                  <a:pt x="5410200" y="4102100"/>
                </a:lnTo>
                <a:lnTo>
                  <a:pt x="5410200" y="4114800"/>
                </a:lnTo>
                <a:lnTo>
                  <a:pt x="5410200" y="4127500"/>
                </a:lnTo>
                <a:lnTo>
                  <a:pt x="5410200" y="4140200"/>
                </a:lnTo>
                <a:lnTo>
                  <a:pt x="5410200" y="4152900"/>
                </a:lnTo>
                <a:lnTo>
                  <a:pt x="5410200" y="4165600"/>
                </a:lnTo>
                <a:lnTo>
                  <a:pt x="5410200" y="4178300"/>
                </a:lnTo>
                <a:lnTo>
                  <a:pt x="5410200" y="4191000"/>
                </a:lnTo>
                <a:lnTo>
                  <a:pt x="5410200" y="4203700"/>
                </a:lnTo>
                <a:lnTo>
                  <a:pt x="5410200" y="4216400"/>
                </a:lnTo>
                <a:lnTo>
                  <a:pt x="5410200" y="4229100"/>
                </a:lnTo>
                <a:lnTo>
                  <a:pt x="5410200" y="4241800"/>
                </a:lnTo>
                <a:lnTo>
                  <a:pt x="5410200" y="4254500"/>
                </a:lnTo>
                <a:lnTo>
                  <a:pt x="5410200" y="4267200"/>
                </a:lnTo>
                <a:lnTo>
                  <a:pt x="5410200" y="4279900"/>
                </a:lnTo>
                <a:lnTo>
                  <a:pt x="5410200" y="4292600"/>
                </a:lnTo>
                <a:lnTo>
                  <a:pt x="5410200" y="4305300"/>
                </a:lnTo>
                <a:lnTo>
                  <a:pt x="5410200" y="4318000"/>
                </a:lnTo>
                <a:lnTo>
                  <a:pt x="5410200" y="4330700"/>
                </a:lnTo>
                <a:lnTo>
                  <a:pt x="5410200" y="4343400"/>
                </a:lnTo>
                <a:lnTo>
                  <a:pt x="5410200" y="4356100"/>
                </a:lnTo>
                <a:lnTo>
                  <a:pt x="5410200" y="4368800"/>
                </a:lnTo>
                <a:lnTo>
                  <a:pt x="5410200" y="4381500"/>
                </a:lnTo>
                <a:lnTo>
                  <a:pt x="5410200" y="4394200"/>
                </a:lnTo>
                <a:lnTo>
                  <a:pt x="5410200" y="4406900"/>
                </a:lnTo>
                <a:lnTo>
                  <a:pt x="5410200" y="4419600"/>
                </a:lnTo>
                <a:lnTo>
                  <a:pt x="5410200" y="4432300"/>
                </a:lnTo>
                <a:lnTo>
                  <a:pt x="5410200" y="4445000"/>
                </a:lnTo>
                <a:lnTo>
                  <a:pt x="5410200" y="4457700"/>
                </a:lnTo>
                <a:lnTo>
                  <a:pt x="5410200" y="4470400"/>
                </a:lnTo>
                <a:lnTo>
                  <a:pt x="5410200" y="4483100"/>
                </a:lnTo>
                <a:lnTo>
                  <a:pt x="5410200" y="4495800"/>
                </a:lnTo>
                <a:lnTo>
                  <a:pt x="5410200" y="4508500"/>
                </a:lnTo>
                <a:lnTo>
                  <a:pt x="5410200" y="4521200"/>
                </a:lnTo>
                <a:lnTo>
                  <a:pt x="5410200" y="4533900"/>
                </a:lnTo>
                <a:lnTo>
                  <a:pt x="5410200" y="4546600"/>
                </a:lnTo>
                <a:lnTo>
                  <a:pt x="5410200" y="4559300"/>
                </a:lnTo>
                <a:lnTo>
                  <a:pt x="5410200" y="4559300"/>
                </a:lnTo>
                <a:lnTo>
                  <a:pt x="5410200" y="4572000"/>
                </a:lnTo>
                <a:lnTo>
                  <a:pt x="5410200" y="4584700"/>
                </a:lnTo>
                <a:lnTo>
                  <a:pt x="5410200" y="4597400"/>
                </a:lnTo>
                <a:lnTo>
                  <a:pt x="5410200" y="4610100"/>
                </a:lnTo>
                <a:lnTo>
                  <a:pt x="5410200" y="4622800"/>
                </a:lnTo>
                <a:lnTo>
                  <a:pt x="5410200" y="4635500"/>
                </a:lnTo>
                <a:lnTo>
                  <a:pt x="5410200" y="4648200"/>
                </a:lnTo>
                <a:lnTo>
                  <a:pt x="5410200" y="4660900"/>
                </a:lnTo>
                <a:lnTo>
                  <a:pt x="5410200" y="4673600"/>
                </a:lnTo>
                <a:lnTo>
                  <a:pt x="5410200" y="4686300"/>
                </a:lnTo>
                <a:lnTo>
                  <a:pt x="5410200" y="4699000"/>
                </a:lnTo>
                <a:lnTo>
                  <a:pt x="5410200" y="4711700"/>
                </a:lnTo>
                <a:lnTo>
                  <a:pt x="5410200" y="4724400"/>
                </a:lnTo>
                <a:lnTo>
                  <a:pt x="5410200" y="4737100"/>
                </a:lnTo>
                <a:lnTo>
                  <a:pt x="5410200" y="4749800"/>
                </a:lnTo>
                <a:lnTo>
                  <a:pt x="5410200" y="4762500"/>
                </a:lnTo>
                <a:lnTo>
                  <a:pt x="5410200" y="4775200"/>
                </a:lnTo>
                <a:lnTo>
                  <a:pt x="5410200" y="4787900"/>
                </a:lnTo>
                <a:lnTo>
                  <a:pt x="5410200" y="4800600"/>
                </a:lnTo>
                <a:lnTo>
                  <a:pt x="5410200" y="4813300"/>
                </a:lnTo>
                <a:lnTo>
                  <a:pt x="5410200" y="4826000"/>
                </a:lnTo>
                <a:lnTo>
                  <a:pt x="5410200" y="4838700"/>
                </a:lnTo>
                <a:lnTo>
                  <a:pt x="5410200" y="4851400"/>
                </a:lnTo>
                <a:lnTo>
                  <a:pt x="5410200" y="4864100"/>
                </a:lnTo>
                <a:lnTo>
                  <a:pt x="5410200" y="4876800"/>
                </a:lnTo>
                <a:lnTo>
                  <a:pt x="5410200" y="4889500"/>
                </a:lnTo>
                <a:lnTo>
                  <a:pt x="5410200" y="4902200"/>
                </a:lnTo>
                <a:lnTo>
                  <a:pt x="5410200" y="4914900"/>
                </a:lnTo>
                <a:lnTo>
                  <a:pt x="5410200" y="4927600"/>
                </a:lnTo>
                <a:lnTo>
                  <a:pt x="5410200" y="4940300"/>
                </a:lnTo>
                <a:lnTo>
                  <a:pt x="5410200" y="4953000"/>
                </a:lnTo>
                <a:lnTo>
                  <a:pt x="5410200" y="4965700"/>
                </a:lnTo>
                <a:lnTo>
                  <a:pt x="5410200" y="4978400"/>
                </a:lnTo>
                <a:lnTo>
                  <a:pt x="5410200" y="4991100"/>
                </a:lnTo>
                <a:lnTo>
                  <a:pt x="5410200" y="5003800"/>
                </a:lnTo>
                <a:lnTo>
                  <a:pt x="5410200" y="5016500"/>
                </a:lnTo>
                <a:lnTo>
                  <a:pt x="5410200" y="5029200"/>
                </a:lnTo>
                <a:lnTo>
                  <a:pt x="5410200" y="5041900"/>
                </a:lnTo>
                <a:lnTo>
                  <a:pt x="5410200" y="5054600"/>
                </a:lnTo>
                <a:lnTo>
                  <a:pt x="5410200" y="5067300"/>
                </a:lnTo>
                <a:lnTo>
                  <a:pt x="5410200" y="5080000"/>
                </a:lnTo>
                <a:lnTo>
                  <a:pt x="5410200" y="5092700"/>
                </a:lnTo>
                <a:lnTo>
                  <a:pt x="5410200" y="5105400"/>
                </a:lnTo>
                <a:lnTo>
                  <a:pt x="5410200" y="5118100"/>
                </a:lnTo>
                <a:lnTo>
                  <a:pt x="5410200" y="5130800"/>
                </a:lnTo>
                <a:lnTo>
                  <a:pt x="5410200" y="5143500"/>
                </a:lnTo>
                <a:lnTo>
                  <a:pt x="5410200" y="5156200"/>
                </a:lnTo>
                <a:lnTo>
                  <a:pt x="5410200" y="5168900"/>
                </a:lnTo>
                <a:lnTo>
                  <a:pt x="5410200" y="5181600"/>
                </a:lnTo>
                <a:lnTo>
                  <a:pt x="5410200" y="5194300"/>
                </a:lnTo>
                <a:lnTo>
                  <a:pt x="5410200" y="5207000"/>
                </a:lnTo>
                <a:lnTo>
                  <a:pt x="5410200" y="5219700"/>
                </a:lnTo>
                <a:lnTo>
                  <a:pt x="5410200" y="5232400"/>
                </a:lnTo>
                <a:lnTo>
                  <a:pt x="5410200" y="5245100"/>
                </a:lnTo>
                <a:lnTo>
                  <a:pt x="5410200" y="5257800"/>
                </a:lnTo>
                <a:lnTo>
                  <a:pt x="5410200" y="5270500"/>
                </a:lnTo>
                <a:lnTo>
                  <a:pt x="5410200" y="5283200"/>
                </a:lnTo>
                <a:lnTo>
                  <a:pt x="5410200" y="5295900"/>
                </a:lnTo>
                <a:lnTo>
                  <a:pt x="5410200" y="5308600"/>
                </a:lnTo>
                <a:lnTo>
                  <a:pt x="5410200" y="5321300"/>
                </a:lnTo>
                <a:lnTo>
                  <a:pt x="5410200" y="5334000"/>
                </a:lnTo>
                <a:lnTo>
                  <a:pt x="5410200" y="5346700"/>
                </a:lnTo>
                <a:lnTo>
                  <a:pt x="5410200" y="5359400"/>
                </a:lnTo>
                <a:lnTo>
                  <a:pt x="5410200" y="5372100"/>
                </a:lnTo>
                <a:lnTo>
                  <a:pt x="5410200" y="5384800"/>
                </a:lnTo>
                <a:lnTo>
                  <a:pt x="5410200" y="5397500"/>
                </a:lnTo>
                <a:lnTo>
                  <a:pt x="5410200" y="5410200"/>
                </a:lnTo>
                <a:lnTo>
                  <a:pt x="5410200" y="5422900"/>
                </a:lnTo>
                <a:lnTo>
                  <a:pt x="5410200" y="5435600"/>
                </a:lnTo>
                <a:lnTo>
                  <a:pt x="5410200" y="5448300"/>
                </a:lnTo>
                <a:lnTo>
                  <a:pt x="5410200" y="5461000"/>
                </a:lnTo>
                <a:lnTo>
                  <a:pt x="5410200" y="5473700"/>
                </a:lnTo>
                <a:lnTo>
                  <a:pt x="5410200" y="5486400"/>
                </a:lnTo>
                <a:lnTo>
                  <a:pt x="5410200" y="5499100"/>
                </a:lnTo>
                <a:lnTo>
                  <a:pt x="5410200" y="5511800"/>
                </a:lnTo>
                <a:lnTo>
                  <a:pt x="5410200" y="5524500"/>
                </a:lnTo>
                <a:lnTo>
                  <a:pt x="5410200" y="5537200"/>
                </a:lnTo>
                <a:lnTo>
                  <a:pt x="5410200" y="5549900"/>
                </a:lnTo>
                <a:lnTo>
                  <a:pt x="5410200" y="5562600"/>
                </a:lnTo>
                <a:lnTo>
                  <a:pt x="5410200" y="5575300"/>
                </a:lnTo>
                <a:lnTo>
                  <a:pt x="5410200" y="5588000"/>
                </a:lnTo>
                <a:lnTo>
                  <a:pt x="5410200" y="5600700"/>
                </a:lnTo>
                <a:lnTo>
                  <a:pt x="5410200" y="5613400"/>
                </a:lnTo>
                <a:lnTo>
                  <a:pt x="5410200" y="5626100"/>
                </a:lnTo>
                <a:lnTo>
                  <a:pt x="5410200" y="5638800"/>
                </a:lnTo>
                <a:lnTo>
                  <a:pt x="5410200" y="5651500"/>
                </a:lnTo>
                <a:lnTo>
                  <a:pt x="5410200" y="5664200"/>
                </a:lnTo>
                <a:lnTo>
                  <a:pt x="5410200" y="5676900"/>
                </a:lnTo>
                <a:lnTo>
                  <a:pt x="5410200" y="5689600"/>
                </a:lnTo>
                <a:lnTo>
                  <a:pt x="5410200" y="5702300"/>
                </a:lnTo>
                <a:lnTo>
                  <a:pt x="5410200" y="5715000"/>
                </a:lnTo>
                <a:lnTo>
                  <a:pt x="5410200" y="5727700"/>
                </a:lnTo>
                <a:lnTo>
                  <a:pt x="5410200" y="5740400"/>
                </a:lnTo>
                <a:lnTo>
                  <a:pt x="5410200" y="5753100"/>
                </a:lnTo>
                <a:lnTo>
                  <a:pt x="5410200" y="5765800"/>
                </a:lnTo>
                <a:lnTo>
                  <a:pt x="5410200" y="5778500"/>
                </a:lnTo>
                <a:lnTo>
                  <a:pt x="5410200" y="5791200"/>
                </a:lnTo>
                <a:lnTo>
                  <a:pt x="5410200" y="5803900"/>
                </a:lnTo>
                <a:lnTo>
                  <a:pt x="5410200" y="5816600"/>
                </a:lnTo>
                <a:lnTo>
                  <a:pt x="5410200" y="5829300"/>
                </a:lnTo>
                <a:lnTo>
                  <a:pt x="5410200" y="5842000"/>
                </a:lnTo>
                <a:lnTo>
                  <a:pt x="5410200" y="5854700"/>
                </a:lnTo>
                <a:lnTo>
                  <a:pt x="5410200" y="5867400"/>
                </a:lnTo>
                <a:lnTo>
                  <a:pt x="5410200" y="5880100"/>
                </a:lnTo>
                <a:lnTo>
                  <a:pt x="5410200" y="5892800"/>
                </a:lnTo>
                <a:lnTo>
                  <a:pt x="5410200" y="5905500"/>
                </a:lnTo>
                <a:lnTo>
                  <a:pt x="5410200" y="5918200"/>
                </a:lnTo>
                <a:lnTo>
                  <a:pt x="5410200" y="5930900"/>
                </a:lnTo>
                <a:lnTo>
                  <a:pt x="5410200" y="5943600"/>
                </a:lnTo>
                <a:lnTo>
                  <a:pt x="5410200" y="5956300"/>
                </a:lnTo>
                <a:lnTo>
                  <a:pt x="5410200" y="5969000"/>
                </a:lnTo>
                <a:lnTo>
                  <a:pt x="5410200" y="5981700"/>
                </a:lnTo>
                <a:lnTo>
                  <a:pt x="5410200" y="5994400"/>
                </a:lnTo>
                <a:lnTo>
                  <a:pt x="5410200" y="6007100"/>
                </a:lnTo>
                <a:lnTo>
                  <a:pt x="5410200" y="6019800"/>
                </a:lnTo>
                <a:lnTo>
                  <a:pt x="5410200" y="6032500"/>
                </a:lnTo>
                <a:lnTo>
                  <a:pt x="5410200" y="6045200"/>
                </a:lnTo>
                <a:lnTo>
                  <a:pt x="5410200" y="6057900"/>
                </a:lnTo>
                <a:lnTo>
                  <a:pt x="5410200" y="6070600"/>
                </a:lnTo>
                <a:lnTo>
                  <a:pt x="5410200" y="6083300"/>
                </a:lnTo>
                <a:lnTo>
                  <a:pt x="5410200" y="6096000"/>
                </a:lnTo>
                <a:lnTo>
                  <a:pt x="5410200" y="6108700"/>
                </a:lnTo>
                <a:lnTo>
                  <a:pt x="5410200" y="6121400"/>
                </a:lnTo>
                <a:lnTo>
                  <a:pt x="5410200" y="6134100"/>
                </a:lnTo>
                <a:lnTo>
                  <a:pt x="5410200" y="6146800"/>
                </a:lnTo>
                <a:lnTo>
                  <a:pt x="5410200" y="6159500"/>
                </a:lnTo>
                <a:lnTo>
                  <a:pt x="5410200" y="6172200"/>
                </a:lnTo>
                <a:lnTo>
                  <a:pt x="5410200" y="6184900"/>
                </a:lnTo>
                <a:lnTo>
                  <a:pt x="5410200" y="6197600"/>
                </a:lnTo>
                <a:lnTo>
                  <a:pt x="5410200" y="6210300"/>
                </a:lnTo>
                <a:lnTo>
                  <a:pt x="5410200" y="6223000"/>
                </a:lnTo>
                <a:lnTo>
                  <a:pt x="5410200" y="6235700"/>
                </a:lnTo>
                <a:lnTo>
                  <a:pt x="5410200" y="6248400"/>
                </a:lnTo>
                <a:lnTo>
                  <a:pt x="5410200" y="6261100"/>
                </a:lnTo>
                <a:lnTo>
                  <a:pt x="5410200" y="6273800"/>
                </a:lnTo>
                <a:lnTo>
                  <a:pt x="5410200" y="6286500"/>
                </a:lnTo>
                <a:lnTo>
                  <a:pt x="5410200" y="6299200"/>
                </a:lnTo>
                <a:lnTo>
                  <a:pt x="5410200" y="6311900"/>
                </a:lnTo>
                <a:lnTo>
                  <a:pt x="5410200" y="6324600"/>
                </a:lnTo>
                <a:lnTo>
                  <a:pt x="5410200" y="6337300"/>
                </a:lnTo>
                <a:lnTo>
                  <a:pt x="5410200" y="6350000"/>
                </a:lnTo>
                <a:lnTo>
                  <a:pt x="5410200" y="6362700"/>
                </a:lnTo>
                <a:lnTo>
                  <a:pt x="5410200" y="6375400"/>
                </a:lnTo>
                <a:lnTo>
                  <a:pt x="5410200" y="6388100"/>
                </a:lnTo>
                <a:lnTo>
                  <a:pt x="5410200" y="6400800"/>
                </a:lnTo>
                <a:lnTo>
                  <a:pt x="5410200" y="6413500"/>
                </a:lnTo>
                <a:lnTo>
                  <a:pt x="5410200" y="6426200"/>
                </a:lnTo>
                <a:lnTo>
                  <a:pt x="5410200" y="6438900"/>
                </a:lnTo>
                <a:lnTo>
                  <a:pt x="5410200" y="6451600"/>
                </a:lnTo>
                <a:lnTo>
                  <a:pt x="5410200" y="6464300"/>
                </a:lnTo>
                <a:lnTo>
                  <a:pt x="5410200" y="6477000"/>
                </a:lnTo>
                <a:lnTo>
                  <a:pt x="5410200" y="6489700"/>
                </a:lnTo>
                <a:lnTo>
                  <a:pt x="5410200" y="6502400"/>
                </a:lnTo>
                <a:lnTo>
                  <a:pt x="5410200" y="6515100"/>
                </a:lnTo>
                <a:lnTo>
                  <a:pt x="5410200" y="6527800"/>
                </a:lnTo>
                <a:lnTo>
                  <a:pt x="5410200" y="6540500"/>
                </a:lnTo>
                <a:lnTo>
                  <a:pt x="5410200" y="6553200"/>
                </a:lnTo>
                <a:lnTo>
                  <a:pt x="5410200" y="6565900"/>
                </a:lnTo>
                <a:lnTo>
                  <a:pt x="5410200" y="6578600"/>
                </a:lnTo>
                <a:lnTo>
                  <a:pt x="5410200" y="6591300"/>
                </a:lnTo>
                <a:lnTo>
                  <a:pt x="5410200" y="6604000"/>
                </a:lnTo>
                <a:lnTo>
                  <a:pt x="5410200" y="6616700"/>
                </a:lnTo>
                <a:lnTo>
                  <a:pt x="5410200" y="6629400"/>
                </a:lnTo>
                <a:lnTo>
                  <a:pt x="5410200" y="6642100"/>
                </a:lnTo>
                <a:lnTo>
                  <a:pt x="5410200" y="6654800"/>
                </a:lnTo>
                <a:lnTo>
                  <a:pt x="5410200" y="6667500"/>
                </a:lnTo>
                <a:lnTo>
                  <a:pt x="5410200" y="6680200"/>
                </a:lnTo>
                <a:lnTo>
                  <a:pt x="5410200" y="6692900"/>
                </a:lnTo>
                <a:lnTo>
                  <a:pt x="5410200" y="6705600"/>
                </a:lnTo>
                <a:lnTo>
                  <a:pt x="5410200" y="6718300"/>
                </a:lnTo>
                <a:lnTo>
                  <a:pt x="5410200" y="6731000"/>
                </a:lnTo>
                <a:lnTo>
                  <a:pt x="5410200" y="6743700"/>
                </a:lnTo>
                <a:lnTo>
                  <a:pt x="5410200" y="6756400"/>
                </a:lnTo>
                <a:lnTo>
                  <a:pt x="5410200" y="6769100"/>
                </a:lnTo>
                <a:lnTo>
                  <a:pt x="5410200" y="6781800"/>
                </a:lnTo>
                <a:lnTo>
                  <a:pt x="5410200" y="6794500"/>
                </a:lnTo>
                <a:lnTo>
                  <a:pt x="5410200" y="6807200"/>
                </a:lnTo>
                <a:lnTo>
                  <a:pt x="5410200" y="6819900"/>
                </a:lnTo>
                <a:lnTo>
                  <a:pt x="5410200" y="6832600"/>
                </a:lnTo>
                <a:lnTo>
                  <a:pt x="5410200" y="6845300"/>
                </a:lnTo>
                <a:lnTo>
                  <a:pt x="5410200" y="6858000"/>
                </a:lnTo>
                <a:lnTo>
                  <a:pt x="5410200" y="6870700"/>
                </a:lnTo>
                <a:lnTo>
                  <a:pt x="5410200" y="6883400"/>
                </a:lnTo>
                <a:lnTo>
                  <a:pt x="5410200" y="6896100"/>
                </a:lnTo>
                <a:lnTo>
                  <a:pt x="5410200" y="6908800"/>
                </a:lnTo>
                <a:lnTo>
                  <a:pt x="5410200" y="6921500"/>
                </a:lnTo>
                <a:lnTo>
                  <a:pt x="5410200" y="6934200"/>
                </a:lnTo>
                <a:lnTo>
                  <a:pt x="5410200" y="6946900"/>
                </a:lnTo>
                <a:lnTo>
                  <a:pt x="5410200" y="6959600"/>
                </a:lnTo>
                <a:lnTo>
                  <a:pt x="5410200" y="6972300"/>
                </a:lnTo>
                <a:lnTo>
                  <a:pt x="5410200" y="6985000"/>
                </a:lnTo>
                <a:lnTo>
                  <a:pt x="5410200" y="6997700"/>
                </a:lnTo>
                <a:lnTo>
                  <a:pt x="5410200" y="7010400"/>
                </a:lnTo>
                <a:lnTo>
                  <a:pt x="5410200" y="7023100"/>
                </a:lnTo>
                <a:lnTo>
                  <a:pt x="5410200" y="7035800"/>
                </a:lnTo>
                <a:lnTo>
                  <a:pt x="5410200" y="7048500"/>
                </a:lnTo>
                <a:lnTo>
                  <a:pt x="5410200" y="7061200"/>
                </a:lnTo>
                <a:lnTo>
                  <a:pt x="5410200" y="7073900"/>
                </a:lnTo>
                <a:lnTo>
                  <a:pt x="5410200" y="7086600"/>
                </a:lnTo>
                <a:lnTo>
                  <a:pt x="5410200" y="7099300"/>
                </a:lnTo>
                <a:lnTo>
                  <a:pt x="5410200" y="7112000"/>
                </a:lnTo>
                <a:lnTo>
                  <a:pt x="5410200" y="7124700"/>
                </a:lnTo>
                <a:lnTo>
                  <a:pt x="5410200" y="7137400"/>
                </a:lnTo>
                <a:lnTo>
                  <a:pt x="5410200" y="7150100"/>
                </a:lnTo>
                <a:lnTo>
                  <a:pt x="5410200" y="7162800"/>
                </a:lnTo>
                <a:lnTo>
                  <a:pt x="5410200" y="7175500"/>
                </a:lnTo>
                <a:lnTo>
                  <a:pt x="5410200" y="7188200"/>
                </a:lnTo>
                <a:lnTo>
                  <a:pt x="5410200" y="7200900"/>
                </a:lnTo>
                <a:lnTo>
                  <a:pt x="5410200" y="7213600"/>
                </a:lnTo>
                <a:lnTo>
                  <a:pt x="5410200" y="7226300"/>
                </a:lnTo>
                <a:lnTo>
                  <a:pt x="5410200" y="7239000"/>
                </a:lnTo>
                <a:lnTo>
                  <a:pt x="5410200" y="7251700"/>
                </a:lnTo>
                <a:lnTo>
                  <a:pt x="5410200" y="7264400"/>
                </a:lnTo>
                <a:lnTo>
                  <a:pt x="5410200" y="7277100"/>
                </a:lnTo>
                <a:lnTo>
                  <a:pt x="5410200" y="7289800"/>
                </a:lnTo>
                <a:lnTo>
                  <a:pt x="5410200" y="7302500"/>
                </a:lnTo>
                <a:lnTo>
                  <a:pt x="5410200" y="7315200"/>
                </a:lnTo>
                <a:lnTo>
                  <a:pt x="5410200" y="7327900"/>
                </a:lnTo>
                <a:lnTo>
                  <a:pt x="5410200" y="7340600"/>
                </a:lnTo>
                <a:lnTo>
                  <a:pt x="5410200" y="7353300"/>
                </a:lnTo>
                <a:lnTo>
                  <a:pt x="5410200" y="7366000"/>
                </a:lnTo>
                <a:lnTo>
                  <a:pt x="5410200" y="7378700"/>
                </a:lnTo>
                <a:lnTo>
                  <a:pt x="5410200" y="7391400"/>
                </a:lnTo>
                <a:lnTo>
                  <a:pt x="5410200" y="7404100"/>
                </a:lnTo>
                <a:lnTo>
                  <a:pt x="5410200" y="7416800"/>
                </a:lnTo>
                <a:lnTo>
                  <a:pt x="5410200" y="7429500"/>
                </a:lnTo>
                <a:lnTo>
                  <a:pt x="5410200" y="7442200"/>
                </a:lnTo>
                <a:lnTo>
                  <a:pt x="5410200" y="7454900"/>
                </a:lnTo>
                <a:lnTo>
                  <a:pt x="5410200" y="7467600"/>
                </a:lnTo>
                <a:lnTo>
                  <a:pt x="5410200" y="7480300"/>
                </a:lnTo>
                <a:lnTo>
                  <a:pt x="5410200" y="7493000"/>
                </a:lnTo>
                <a:lnTo>
                  <a:pt x="5410200" y="7505700"/>
                </a:lnTo>
                <a:lnTo>
                  <a:pt x="5410200" y="7518400"/>
                </a:lnTo>
                <a:lnTo>
                  <a:pt x="5410200" y="7531100"/>
                </a:lnTo>
                <a:lnTo>
                  <a:pt x="5410200" y="7543800"/>
                </a:lnTo>
                <a:lnTo>
                  <a:pt x="5410200" y="7556500"/>
                </a:lnTo>
                <a:lnTo>
                  <a:pt x="5410200" y="7569200"/>
                </a:lnTo>
                <a:lnTo>
                  <a:pt x="5410200" y="7581900"/>
                </a:lnTo>
                <a:lnTo>
                  <a:pt x="5410200" y="7594600"/>
                </a:lnTo>
                <a:lnTo>
                  <a:pt x="5410200" y="7607300"/>
                </a:lnTo>
                <a:lnTo>
                  <a:pt x="5410200" y="7620000"/>
                </a:lnTo>
                <a:lnTo>
                  <a:pt x="5410200" y="7632700"/>
                </a:lnTo>
                <a:lnTo>
                  <a:pt x="5410200" y="7645400"/>
                </a:lnTo>
                <a:lnTo>
                  <a:pt x="5410200" y="7658100"/>
                </a:lnTo>
                <a:lnTo>
                  <a:pt x="5410200" y="7670800"/>
                </a:lnTo>
                <a:lnTo>
                  <a:pt x="5410200" y="7683500"/>
                </a:lnTo>
                <a:lnTo>
                  <a:pt x="5410200" y="7696200"/>
                </a:lnTo>
                <a:lnTo>
                  <a:pt x="5410200" y="7708900"/>
                </a:lnTo>
                <a:lnTo>
                  <a:pt x="5410200" y="7721600"/>
                </a:lnTo>
                <a:lnTo>
                  <a:pt x="5410200" y="7734300"/>
                </a:lnTo>
                <a:lnTo>
                  <a:pt x="5410200" y="7747000"/>
                </a:lnTo>
                <a:lnTo>
                  <a:pt x="5410200" y="7759700"/>
                </a:lnTo>
                <a:lnTo>
                  <a:pt x="5410200" y="7772400"/>
                </a:lnTo>
                <a:lnTo>
                  <a:pt x="5410200" y="7785100"/>
                </a:lnTo>
                <a:lnTo>
                  <a:pt x="5410200" y="7797800"/>
                </a:lnTo>
                <a:lnTo>
                  <a:pt x="5410200" y="7810500"/>
                </a:lnTo>
                <a:lnTo>
                  <a:pt x="5410200" y="7823200"/>
                </a:lnTo>
                <a:lnTo>
                  <a:pt x="5410200" y="7835900"/>
                </a:lnTo>
                <a:lnTo>
                  <a:pt x="5410200" y="7848600"/>
                </a:lnTo>
                <a:lnTo>
                  <a:pt x="5410200" y="7861300"/>
                </a:lnTo>
                <a:lnTo>
                  <a:pt x="5410200" y="7874000"/>
                </a:lnTo>
                <a:lnTo>
                  <a:pt x="5410200" y="7886700"/>
                </a:lnTo>
                <a:lnTo>
                  <a:pt x="5410200" y="7899400"/>
                </a:lnTo>
                <a:lnTo>
                  <a:pt x="5410200" y="7912100"/>
                </a:lnTo>
                <a:lnTo>
                  <a:pt x="5410200" y="7924800"/>
                </a:lnTo>
                <a:lnTo>
                  <a:pt x="5410200" y="7937500"/>
                </a:lnTo>
                <a:lnTo>
                  <a:pt x="5410200" y="7950200"/>
                </a:lnTo>
                <a:lnTo>
                  <a:pt x="5410200" y="7962900"/>
                </a:lnTo>
                <a:lnTo>
                  <a:pt x="5410200" y="7975600"/>
                </a:lnTo>
                <a:lnTo>
                  <a:pt x="5410200" y="7988300"/>
                </a:lnTo>
                <a:lnTo>
                  <a:pt x="5410200" y="8001000"/>
                </a:lnTo>
                <a:lnTo>
                  <a:pt x="5410200" y="8013700"/>
                </a:lnTo>
                <a:lnTo>
                  <a:pt x="5410200" y="8026400"/>
                </a:lnTo>
                <a:lnTo>
                  <a:pt x="5410200" y="8039100"/>
                </a:lnTo>
                <a:lnTo>
                  <a:pt x="5410200" y="8051800"/>
                </a:lnTo>
                <a:lnTo>
                  <a:pt x="5410200" y="8064500"/>
                </a:lnTo>
                <a:lnTo>
                  <a:pt x="5410200" y="8077200"/>
                </a:lnTo>
                <a:lnTo>
                  <a:pt x="5410200" y="8089900"/>
                </a:lnTo>
                <a:lnTo>
                  <a:pt x="5410200" y="8102600"/>
                </a:lnTo>
                <a:lnTo>
                  <a:pt x="5410200" y="8115300"/>
                </a:lnTo>
                <a:lnTo>
                  <a:pt x="5410200" y="8128000"/>
                </a:lnTo>
                <a:lnTo>
                  <a:pt x="5410200" y="8140700"/>
                </a:lnTo>
                <a:lnTo>
                  <a:pt x="5410200" y="8153400"/>
                </a:lnTo>
                <a:lnTo>
                  <a:pt x="5410200" y="8166100"/>
                </a:lnTo>
                <a:lnTo>
                  <a:pt x="5410200" y="8178800"/>
                </a:lnTo>
                <a:lnTo>
                  <a:pt x="5410200" y="8191500"/>
                </a:lnTo>
                <a:lnTo>
                  <a:pt x="5410200" y="8204200"/>
                </a:lnTo>
                <a:lnTo>
                  <a:pt x="5410200" y="8216900"/>
                </a:lnTo>
                <a:lnTo>
                  <a:pt x="5410200" y="8229600"/>
                </a:lnTo>
                <a:lnTo>
                  <a:pt x="5410200" y="8242300"/>
                </a:lnTo>
                <a:lnTo>
                  <a:pt x="5410200" y="8255000"/>
                </a:lnTo>
                <a:lnTo>
                  <a:pt x="5410200" y="8267700"/>
                </a:lnTo>
                <a:lnTo>
                  <a:pt x="5410200" y="8280400"/>
                </a:lnTo>
                <a:lnTo>
                  <a:pt x="5410200" y="8293100"/>
                </a:lnTo>
                <a:lnTo>
                  <a:pt x="5410200" y="8305800"/>
                </a:lnTo>
                <a:lnTo>
                  <a:pt x="5410200" y="8318500"/>
                </a:lnTo>
                <a:lnTo>
                  <a:pt x="5410200" y="8331200"/>
                </a:lnTo>
                <a:lnTo>
                  <a:pt x="5410200" y="8343900"/>
                </a:lnTo>
                <a:lnTo>
                  <a:pt x="5410200" y="8356600"/>
                </a:lnTo>
                <a:lnTo>
                  <a:pt x="5410200" y="8369300"/>
                </a:lnTo>
                <a:lnTo>
                  <a:pt x="5410200" y="8382000"/>
                </a:lnTo>
                <a:lnTo>
                  <a:pt x="5410200" y="8394700"/>
                </a:lnTo>
                <a:lnTo>
                  <a:pt x="5410200" y="8407400"/>
                </a:lnTo>
                <a:lnTo>
                  <a:pt x="5410200" y="8420100"/>
                </a:lnTo>
                <a:lnTo>
                  <a:pt x="5410200" y="8432800"/>
                </a:lnTo>
                <a:lnTo>
                  <a:pt x="5410200" y="8445500"/>
                </a:lnTo>
                <a:lnTo>
                  <a:pt x="5410200" y="8458200"/>
                </a:lnTo>
                <a:lnTo>
                  <a:pt x="5410200" y="8470900"/>
                </a:lnTo>
                <a:lnTo>
                  <a:pt x="5410200" y="8483600"/>
                </a:lnTo>
                <a:lnTo>
                  <a:pt x="5410200" y="8496300"/>
                </a:lnTo>
                <a:lnTo>
                  <a:pt x="5410200" y="8509000"/>
                </a:lnTo>
                <a:lnTo>
                  <a:pt x="5410200" y="8521700"/>
                </a:lnTo>
                <a:lnTo>
                  <a:pt x="5410200" y="8534400"/>
                </a:lnTo>
                <a:lnTo>
                  <a:pt x="5410200" y="8547100"/>
                </a:lnTo>
                <a:lnTo>
                  <a:pt x="5410200" y="8559800"/>
                </a:lnTo>
                <a:lnTo>
                  <a:pt x="5410200" y="8572500"/>
                </a:lnTo>
                <a:lnTo>
                  <a:pt x="5410200" y="8585200"/>
                </a:lnTo>
                <a:lnTo>
                  <a:pt x="5410200" y="8597900"/>
                </a:lnTo>
                <a:lnTo>
                  <a:pt x="5410200" y="8610600"/>
                </a:lnTo>
                <a:lnTo>
                  <a:pt x="5410200" y="8623300"/>
                </a:lnTo>
                <a:lnTo>
                  <a:pt x="5410200" y="8636000"/>
                </a:lnTo>
                <a:lnTo>
                  <a:pt x="5410200" y="8648700"/>
                </a:lnTo>
                <a:lnTo>
                  <a:pt x="5410200" y="8661400"/>
                </a:lnTo>
                <a:lnTo>
                  <a:pt x="5410200" y="8674100"/>
                </a:lnTo>
                <a:lnTo>
                  <a:pt x="5410200" y="8686800"/>
                </a:lnTo>
                <a:lnTo>
                  <a:pt x="5410200" y="8699500"/>
                </a:lnTo>
                <a:lnTo>
                  <a:pt x="5410200" y="8712200"/>
                </a:lnTo>
                <a:lnTo>
                  <a:pt x="5410200" y="8724900"/>
                </a:lnTo>
                <a:lnTo>
                  <a:pt x="5410200" y="8737600"/>
                </a:lnTo>
                <a:lnTo>
                  <a:pt x="5410200" y="8750300"/>
                </a:lnTo>
                <a:lnTo>
                  <a:pt x="5410200" y="8763000"/>
                </a:lnTo>
                <a:lnTo>
                  <a:pt x="5410200" y="8775700"/>
                </a:lnTo>
                <a:lnTo>
                  <a:pt x="5410200" y="8788400"/>
                </a:lnTo>
                <a:lnTo>
                  <a:pt x="5410200" y="8801100"/>
                </a:lnTo>
                <a:lnTo>
                  <a:pt x="5410200" y="8813800"/>
                </a:lnTo>
                <a:lnTo>
                  <a:pt x="5410200" y="8826500"/>
                </a:lnTo>
                <a:lnTo>
                  <a:pt x="5410200" y="8839200"/>
                </a:lnTo>
                <a:lnTo>
                  <a:pt x="5410200" y="8851900"/>
                </a:lnTo>
                <a:lnTo>
                  <a:pt x="5410200" y="8864600"/>
                </a:lnTo>
                <a:lnTo>
                  <a:pt x="5410200" y="8877300"/>
                </a:lnTo>
                <a:lnTo>
                  <a:pt x="5410200" y="8890000"/>
                </a:lnTo>
                <a:lnTo>
                  <a:pt x="5410200" y="8902700"/>
                </a:lnTo>
                <a:lnTo>
                  <a:pt x="5410200" y="8915400"/>
                </a:lnTo>
                <a:lnTo>
                  <a:pt x="5410200" y="8928100"/>
                </a:lnTo>
                <a:lnTo>
                  <a:pt x="5410200" y="8940800"/>
                </a:lnTo>
                <a:lnTo>
                  <a:pt x="5410200" y="8953500"/>
                </a:lnTo>
                <a:lnTo>
                  <a:pt x="5410200" y="8966200"/>
                </a:lnTo>
                <a:lnTo>
                  <a:pt x="5410200" y="8978900"/>
                </a:lnTo>
                <a:lnTo>
                  <a:pt x="5410200" y="8991600"/>
                </a:lnTo>
                <a:lnTo>
                  <a:pt x="5410200" y="9004300"/>
                </a:lnTo>
                <a:lnTo>
                  <a:pt x="5410200" y="9017000"/>
                </a:lnTo>
                <a:lnTo>
                  <a:pt x="5410200" y="9029700"/>
                </a:lnTo>
                <a:lnTo>
                  <a:pt x="5410200" y="9042400"/>
                </a:lnTo>
                <a:lnTo>
                  <a:pt x="5410200" y="9055100"/>
                </a:lnTo>
                <a:lnTo>
                  <a:pt x="5410200" y="9067800"/>
                </a:lnTo>
                <a:lnTo>
                  <a:pt x="5410200" y="9080500"/>
                </a:lnTo>
                <a:lnTo>
                  <a:pt x="5410200" y="9093200"/>
                </a:lnTo>
                <a:lnTo>
                  <a:pt x="5410200" y="9105900"/>
                </a:lnTo>
                <a:lnTo>
                  <a:pt x="5410200" y="9118600"/>
                </a:lnTo>
                <a:lnTo>
                  <a:pt x="0" y="9131300"/>
                </a:lnTo>
                <a:lnTo>
                  <a:pt x="0" y="9118600"/>
                </a:lnTo>
                <a:lnTo>
                  <a:pt x="0" y="9105900"/>
                </a:lnTo>
                <a:lnTo>
                  <a:pt x="0" y="9093200"/>
                </a:lnTo>
                <a:lnTo>
                  <a:pt x="0" y="9080500"/>
                </a:lnTo>
                <a:lnTo>
                  <a:pt x="0" y="9067800"/>
                </a:lnTo>
                <a:lnTo>
                  <a:pt x="0" y="9055100"/>
                </a:lnTo>
                <a:lnTo>
                  <a:pt x="0" y="9042400"/>
                </a:lnTo>
                <a:lnTo>
                  <a:pt x="0" y="9029700"/>
                </a:lnTo>
                <a:lnTo>
                  <a:pt x="0" y="9017000"/>
                </a:lnTo>
                <a:lnTo>
                  <a:pt x="0" y="9004300"/>
                </a:lnTo>
                <a:lnTo>
                  <a:pt x="0" y="8991600"/>
                </a:lnTo>
                <a:lnTo>
                  <a:pt x="0" y="8978900"/>
                </a:lnTo>
                <a:lnTo>
                  <a:pt x="0" y="8966200"/>
                </a:lnTo>
                <a:lnTo>
                  <a:pt x="0" y="8953500"/>
                </a:lnTo>
                <a:lnTo>
                  <a:pt x="0" y="8940800"/>
                </a:lnTo>
                <a:lnTo>
                  <a:pt x="0" y="8928100"/>
                </a:lnTo>
                <a:lnTo>
                  <a:pt x="0" y="8915400"/>
                </a:lnTo>
                <a:lnTo>
                  <a:pt x="0" y="8902700"/>
                </a:lnTo>
                <a:lnTo>
                  <a:pt x="0" y="8890000"/>
                </a:lnTo>
                <a:lnTo>
                  <a:pt x="0" y="8877300"/>
                </a:lnTo>
                <a:lnTo>
                  <a:pt x="0" y="8864600"/>
                </a:lnTo>
                <a:lnTo>
                  <a:pt x="0" y="8851900"/>
                </a:lnTo>
                <a:lnTo>
                  <a:pt x="0" y="8839200"/>
                </a:lnTo>
                <a:lnTo>
                  <a:pt x="0" y="8826500"/>
                </a:lnTo>
                <a:lnTo>
                  <a:pt x="0" y="8813800"/>
                </a:lnTo>
                <a:lnTo>
                  <a:pt x="0" y="8801100"/>
                </a:lnTo>
                <a:lnTo>
                  <a:pt x="0" y="8788400"/>
                </a:lnTo>
                <a:lnTo>
                  <a:pt x="0" y="8775700"/>
                </a:lnTo>
                <a:lnTo>
                  <a:pt x="0" y="8763000"/>
                </a:lnTo>
                <a:lnTo>
                  <a:pt x="0" y="8750300"/>
                </a:lnTo>
                <a:lnTo>
                  <a:pt x="0" y="8737600"/>
                </a:lnTo>
                <a:lnTo>
                  <a:pt x="0" y="8724900"/>
                </a:lnTo>
                <a:lnTo>
                  <a:pt x="0" y="8712200"/>
                </a:lnTo>
                <a:lnTo>
                  <a:pt x="0" y="8699500"/>
                </a:lnTo>
                <a:lnTo>
                  <a:pt x="0" y="8686800"/>
                </a:lnTo>
                <a:lnTo>
                  <a:pt x="0" y="8674100"/>
                </a:lnTo>
                <a:lnTo>
                  <a:pt x="0" y="8661400"/>
                </a:lnTo>
                <a:lnTo>
                  <a:pt x="0" y="8648700"/>
                </a:lnTo>
                <a:lnTo>
                  <a:pt x="0" y="8636000"/>
                </a:lnTo>
                <a:lnTo>
                  <a:pt x="0" y="8623300"/>
                </a:lnTo>
                <a:lnTo>
                  <a:pt x="0" y="8610600"/>
                </a:lnTo>
                <a:lnTo>
                  <a:pt x="0" y="8597900"/>
                </a:lnTo>
                <a:lnTo>
                  <a:pt x="0" y="8585200"/>
                </a:lnTo>
                <a:lnTo>
                  <a:pt x="0" y="8572500"/>
                </a:lnTo>
                <a:lnTo>
                  <a:pt x="0" y="8559800"/>
                </a:lnTo>
                <a:lnTo>
                  <a:pt x="0" y="8547100"/>
                </a:lnTo>
                <a:lnTo>
                  <a:pt x="0" y="8534400"/>
                </a:lnTo>
                <a:lnTo>
                  <a:pt x="0" y="8521700"/>
                </a:lnTo>
                <a:lnTo>
                  <a:pt x="0" y="8509000"/>
                </a:lnTo>
                <a:lnTo>
                  <a:pt x="0" y="8496300"/>
                </a:lnTo>
                <a:lnTo>
                  <a:pt x="0" y="8483600"/>
                </a:lnTo>
                <a:lnTo>
                  <a:pt x="0" y="8470900"/>
                </a:lnTo>
                <a:lnTo>
                  <a:pt x="0" y="8458200"/>
                </a:lnTo>
                <a:lnTo>
                  <a:pt x="0" y="8445500"/>
                </a:lnTo>
                <a:lnTo>
                  <a:pt x="0" y="8432800"/>
                </a:lnTo>
                <a:lnTo>
                  <a:pt x="0" y="8420100"/>
                </a:lnTo>
                <a:lnTo>
                  <a:pt x="0" y="8407400"/>
                </a:lnTo>
                <a:lnTo>
                  <a:pt x="0" y="8394700"/>
                </a:lnTo>
                <a:lnTo>
                  <a:pt x="0" y="8382000"/>
                </a:lnTo>
                <a:lnTo>
                  <a:pt x="0" y="8369300"/>
                </a:lnTo>
                <a:lnTo>
                  <a:pt x="0" y="8356600"/>
                </a:lnTo>
                <a:lnTo>
                  <a:pt x="0" y="8343900"/>
                </a:lnTo>
                <a:lnTo>
                  <a:pt x="0" y="8331200"/>
                </a:lnTo>
                <a:lnTo>
                  <a:pt x="0" y="8318500"/>
                </a:lnTo>
                <a:lnTo>
                  <a:pt x="0" y="8305800"/>
                </a:lnTo>
                <a:lnTo>
                  <a:pt x="0" y="8293100"/>
                </a:lnTo>
                <a:lnTo>
                  <a:pt x="0" y="8280400"/>
                </a:lnTo>
                <a:lnTo>
                  <a:pt x="0" y="8267700"/>
                </a:lnTo>
                <a:lnTo>
                  <a:pt x="0" y="8255000"/>
                </a:lnTo>
                <a:lnTo>
                  <a:pt x="0" y="8242300"/>
                </a:lnTo>
                <a:lnTo>
                  <a:pt x="0" y="8229600"/>
                </a:lnTo>
                <a:lnTo>
                  <a:pt x="0" y="8216900"/>
                </a:lnTo>
                <a:lnTo>
                  <a:pt x="0" y="8204200"/>
                </a:lnTo>
                <a:lnTo>
                  <a:pt x="0" y="8191500"/>
                </a:lnTo>
                <a:lnTo>
                  <a:pt x="0" y="8178800"/>
                </a:lnTo>
                <a:lnTo>
                  <a:pt x="0" y="8166100"/>
                </a:lnTo>
                <a:lnTo>
                  <a:pt x="0" y="8153400"/>
                </a:lnTo>
                <a:lnTo>
                  <a:pt x="0" y="8140700"/>
                </a:lnTo>
                <a:lnTo>
                  <a:pt x="0" y="8128000"/>
                </a:lnTo>
                <a:lnTo>
                  <a:pt x="0" y="8115300"/>
                </a:lnTo>
                <a:lnTo>
                  <a:pt x="0" y="8102600"/>
                </a:lnTo>
                <a:lnTo>
                  <a:pt x="0" y="8089900"/>
                </a:lnTo>
                <a:lnTo>
                  <a:pt x="0" y="8077200"/>
                </a:lnTo>
                <a:lnTo>
                  <a:pt x="0" y="8064500"/>
                </a:lnTo>
                <a:lnTo>
                  <a:pt x="0" y="8051800"/>
                </a:lnTo>
                <a:lnTo>
                  <a:pt x="0" y="8039100"/>
                </a:lnTo>
                <a:lnTo>
                  <a:pt x="0" y="8026400"/>
                </a:lnTo>
                <a:lnTo>
                  <a:pt x="0" y="8013700"/>
                </a:lnTo>
                <a:lnTo>
                  <a:pt x="0" y="8001000"/>
                </a:lnTo>
                <a:lnTo>
                  <a:pt x="0" y="7988300"/>
                </a:lnTo>
                <a:lnTo>
                  <a:pt x="0" y="7975600"/>
                </a:lnTo>
                <a:lnTo>
                  <a:pt x="0" y="7962900"/>
                </a:lnTo>
                <a:lnTo>
                  <a:pt x="0" y="7950200"/>
                </a:lnTo>
                <a:lnTo>
                  <a:pt x="0" y="7937500"/>
                </a:lnTo>
                <a:lnTo>
                  <a:pt x="0" y="7924800"/>
                </a:lnTo>
                <a:lnTo>
                  <a:pt x="0" y="7912100"/>
                </a:lnTo>
                <a:lnTo>
                  <a:pt x="0" y="7899400"/>
                </a:lnTo>
                <a:lnTo>
                  <a:pt x="0" y="7886700"/>
                </a:lnTo>
                <a:lnTo>
                  <a:pt x="0" y="7874000"/>
                </a:lnTo>
                <a:lnTo>
                  <a:pt x="0" y="7861300"/>
                </a:lnTo>
                <a:lnTo>
                  <a:pt x="0" y="7848600"/>
                </a:lnTo>
                <a:lnTo>
                  <a:pt x="0" y="7835900"/>
                </a:lnTo>
                <a:lnTo>
                  <a:pt x="0" y="7823200"/>
                </a:lnTo>
                <a:lnTo>
                  <a:pt x="0" y="7810500"/>
                </a:lnTo>
                <a:lnTo>
                  <a:pt x="0" y="7797800"/>
                </a:lnTo>
                <a:lnTo>
                  <a:pt x="0" y="7785100"/>
                </a:lnTo>
                <a:lnTo>
                  <a:pt x="0" y="7772400"/>
                </a:lnTo>
                <a:lnTo>
                  <a:pt x="0" y="7759700"/>
                </a:lnTo>
                <a:lnTo>
                  <a:pt x="0" y="7747000"/>
                </a:lnTo>
                <a:lnTo>
                  <a:pt x="0" y="7734300"/>
                </a:lnTo>
                <a:lnTo>
                  <a:pt x="0" y="7721600"/>
                </a:lnTo>
                <a:lnTo>
                  <a:pt x="0" y="7708900"/>
                </a:lnTo>
                <a:lnTo>
                  <a:pt x="0" y="7696200"/>
                </a:lnTo>
                <a:lnTo>
                  <a:pt x="0" y="7683500"/>
                </a:lnTo>
                <a:lnTo>
                  <a:pt x="0" y="7670800"/>
                </a:lnTo>
                <a:lnTo>
                  <a:pt x="0" y="7658100"/>
                </a:lnTo>
                <a:lnTo>
                  <a:pt x="0" y="7645400"/>
                </a:lnTo>
                <a:lnTo>
                  <a:pt x="0" y="7632700"/>
                </a:lnTo>
                <a:lnTo>
                  <a:pt x="0" y="7620000"/>
                </a:lnTo>
                <a:lnTo>
                  <a:pt x="0" y="7607300"/>
                </a:lnTo>
                <a:lnTo>
                  <a:pt x="0" y="7594600"/>
                </a:lnTo>
                <a:lnTo>
                  <a:pt x="0" y="7581900"/>
                </a:lnTo>
                <a:lnTo>
                  <a:pt x="0" y="7569200"/>
                </a:lnTo>
                <a:lnTo>
                  <a:pt x="0" y="7556500"/>
                </a:lnTo>
                <a:lnTo>
                  <a:pt x="0" y="7543800"/>
                </a:lnTo>
                <a:lnTo>
                  <a:pt x="0" y="7531100"/>
                </a:lnTo>
                <a:lnTo>
                  <a:pt x="0" y="7518400"/>
                </a:lnTo>
                <a:lnTo>
                  <a:pt x="0" y="7505700"/>
                </a:lnTo>
                <a:lnTo>
                  <a:pt x="0" y="7493000"/>
                </a:lnTo>
                <a:lnTo>
                  <a:pt x="0" y="7480300"/>
                </a:lnTo>
                <a:lnTo>
                  <a:pt x="0" y="7467600"/>
                </a:lnTo>
                <a:lnTo>
                  <a:pt x="0" y="7454900"/>
                </a:lnTo>
                <a:lnTo>
                  <a:pt x="0" y="7442200"/>
                </a:lnTo>
                <a:lnTo>
                  <a:pt x="0" y="7429500"/>
                </a:lnTo>
                <a:lnTo>
                  <a:pt x="0" y="7416800"/>
                </a:lnTo>
                <a:lnTo>
                  <a:pt x="0" y="7404100"/>
                </a:lnTo>
                <a:lnTo>
                  <a:pt x="0" y="7391400"/>
                </a:lnTo>
                <a:lnTo>
                  <a:pt x="0" y="7378700"/>
                </a:lnTo>
                <a:lnTo>
                  <a:pt x="0" y="7366000"/>
                </a:lnTo>
                <a:lnTo>
                  <a:pt x="0" y="7353300"/>
                </a:lnTo>
                <a:lnTo>
                  <a:pt x="0" y="7340600"/>
                </a:lnTo>
                <a:lnTo>
                  <a:pt x="0" y="7327900"/>
                </a:lnTo>
                <a:lnTo>
                  <a:pt x="0" y="7315200"/>
                </a:lnTo>
                <a:lnTo>
                  <a:pt x="0" y="7302500"/>
                </a:lnTo>
                <a:lnTo>
                  <a:pt x="0" y="7289800"/>
                </a:lnTo>
                <a:lnTo>
                  <a:pt x="0" y="7277100"/>
                </a:lnTo>
                <a:lnTo>
                  <a:pt x="0" y="7264400"/>
                </a:lnTo>
                <a:lnTo>
                  <a:pt x="0" y="7251700"/>
                </a:lnTo>
                <a:lnTo>
                  <a:pt x="0" y="7239000"/>
                </a:lnTo>
                <a:lnTo>
                  <a:pt x="0" y="7226300"/>
                </a:lnTo>
                <a:lnTo>
                  <a:pt x="0" y="7213600"/>
                </a:lnTo>
                <a:lnTo>
                  <a:pt x="0" y="7200900"/>
                </a:lnTo>
                <a:lnTo>
                  <a:pt x="0" y="7188200"/>
                </a:lnTo>
                <a:lnTo>
                  <a:pt x="0" y="7175500"/>
                </a:lnTo>
                <a:lnTo>
                  <a:pt x="0" y="7162800"/>
                </a:lnTo>
                <a:lnTo>
                  <a:pt x="0" y="7150100"/>
                </a:lnTo>
                <a:lnTo>
                  <a:pt x="0" y="7137400"/>
                </a:lnTo>
                <a:lnTo>
                  <a:pt x="0" y="7124700"/>
                </a:lnTo>
                <a:lnTo>
                  <a:pt x="0" y="7112000"/>
                </a:lnTo>
                <a:lnTo>
                  <a:pt x="0" y="7099300"/>
                </a:lnTo>
                <a:lnTo>
                  <a:pt x="0" y="7086600"/>
                </a:lnTo>
                <a:lnTo>
                  <a:pt x="0" y="7073900"/>
                </a:lnTo>
                <a:lnTo>
                  <a:pt x="0" y="7061200"/>
                </a:lnTo>
                <a:lnTo>
                  <a:pt x="0" y="7048500"/>
                </a:lnTo>
                <a:lnTo>
                  <a:pt x="0" y="7035800"/>
                </a:lnTo>
                <a:lnTo>
                  <a:pt x="0" y="7023100"/>
                </a:lnTo>
                <a:lnTo>
                  <a:pt x="0" y="7010400"/>
                </a:lnTo>
                <a:lnTo>
                  <a:pt x="0" y="6997700"/>
                </a:lnTo>
                <a:lnTo>
                  <a:pt x="0" y="6985000"/>
                </a:lnTo>
                <a:lnTo>
                  <a:pt x="0" y="6972300"/>
                </a:lnTo>
                <a:lnTo>
                  <a:pt x="0" y="6959600"/>
                </a:lnTo>
                <a:lnTo>
                  <a:pt x="0" y="6946900"/>
                </a:lnTo>
                <a:lnTo>
                  <a:pt x="0" y="6934200"/>
                </a:lnTo>
                <a:lnTo>
                  <a:pt x="0" y="6921500"/>
                </a:lnTo>
                <a:lnTo>
                  <a:pt x="0" y="6908800"/>
                </a:lnTo>
                <a:lnTo>
                  <a:pt x="0" y="6896100"/>
                </a:lnTo>
                <a:lnTo>
                  <a:pt x="0" y="6883400"/>
                </a:lnTo>
                <a:lnTo>
                  <a:pt x="0" y="6870700"/>
                </a:lnTo>
                <a:lnTo>
                  <a:pt x="0" y="6858000"/>
                </a:lnTo>
                <a:lnTo>
                  <a:pt x="0" y="6845300"/>
                </a:lnTo>
                <a:lnTo>
                  <a:pt x="0" y="6832600"/>
                </a:lnTo>
                <a:lnTo>
                  <a:pt x="0" y="6819900"/>
                </a:lnTo>
                <a:lnTo>
                  <a:pt x="0" y="6807200"/>
                </a:lnTo>
                <a:lnTo>
                  <a:pt x="0" y="6794500"/>
                </a:lnTo>
                <a:lnTo>
                  <a:pt x="0" y="6781800"/>
                </a:lnTo>
                <a:lnTo>
                  <a:pt x="0" y="6769100"/>
                </a:lnTo>
                <a:lnTo>
                  <a:pt x="0" y="6756400"/>
                </a:lnTo>
                <a:lnTo>
                  <a:pt x="0" y="6743700"/>
                </a:lnTo>
                <a:lnTo>
                  <a:pt x="0" y="6731000"/>
                </a:lnTo>
                <a:lnTo>
                  <a:pt x="0" y="6718300"/>
                </a:lnTo>
                <a:lnTo>
                  <a:pt x="0" y="6705600"/>
                </a:lnTo>
                <a:lnTo>
                  <a:pt x="0" y="6692900"/>
                </a:lnTo>
                <a:lnTo>
                  <a:pt x="0" y="6680200"/>
                </a:lnTo>
                <a:lnTo>
                  <a:pt x="0" y="6667500"/>
                </a:lnTo>
                <a:lnTo>
                  <a:pt x="0" y="6654800"/>
                </a:lnTo>
                <a:lnTo>
                  <a:pt x="0" y="6642100"/>
                </a:lnTo>
                <a:lnTo>
                  <a:pt x="0" y="6629400"/>
                </a:lnTo>
                <a:lnTo>
                  <a:pt x="0" y="6616700"/>
                </a:lnTo>
                <a:lnTo>
                  <a:pt x="0" y="6604000"/>
                </a:lnTo>
                <a:lnTo>
                  <a:pt x="0" y="6591300"/>
                </a:lnTo>
                <a:lnTo>
                  <a:pt x="0" y="6578600"/>
                </a:lnTo>
                <a:lnTo>
                  <a:pt x="0" y="6565900"/>
                </a:lnTo>
                <a:lnTo>
                  <a:pt x="0" y="6553200"/>
                </a:lnTo>
                <a:lnTo>
                  <a:pt x="0" y="6540500"/>
                </a:lnTo>
                <a:lnTo>
                  <a:pt x="0" y="6527800"/>
                </a:lnTo>
                <a:lnTo>
                  <a:pt x="0" y="6515100"/>
                </a:lnTo>
                <a:lnTo>
                  <a:pt x="0" y="6502400"/>
                </a:lnTo>
                <a:lnTo>
                  <a:pt x="0" y="6489700"/>
                </a:lnTo>
                <a:lnTo>
                  <a:pt x="0" y="6477000"/>
                </a:lnTo>
                <a:lnTo>
                  <a:pt x="0" y="6464300"/>
                </a:lnTo>
                <a:lnTo>
                  <a:pt x="0" y="6451600"/>
                </a:lnTo>
                <a:lnTo>
                  <a:pt x="0" y="6438900"/>
                </a:lnTo>
                <a:lnTo>
                  <a:pt x="0" y="6426200"/>
                </a:lnTo>
                <a:lnTo>
                  <a:pt x="0" y="6413500"/>
                </a:lnTo>
                <a:lnTo>
                  <a:pt x="0" y="6400800"/>
                </a:lnTo>
                <a:lnTo>
                  <a:pt x="0" y="6388100"/>
                </a:lnTo>
                <a:lnTo>
                  <a:pt x="0" y="6375400"/>
                </a:lnTo>
                <a:lnTo>
                  <a:pt x="0" y="6362700"/>
                </a:lnTo>
                <a:lnTo>
                  <a:pt x="0" y="6350000"/>
                </a:lnTo>
                <a:lnTo>
                  <a:pt x="0" y="6337300"/>
                </a:lnTo>
                <a:lnTo>
                  <a:pt x="0" y="6324600"/>
                </a:lnTo>
                <a:lnTo>
                  <a:pt x="0" y="6311900"/>
                </a:lnTo>
                <a:lnTo>
                  <a:pt x="0" y="6299200"/>
                </a:lnTo>
                <a:lnTo>
                  <a:pt x="0" y="6286500"/>
                </a:lnTo>
                <a:lnTo>
                  <a:pt x="0" y="6273800"/>
                </a:lnTo>
                <a:lnTo>
                  <a:pt x="0" y="6261100"/>
                </a:lnTo>
                <a:lnTo>
                  <a:pt x="0" y="6248400"/>
                </a:lnTo>
                <a:lnTo>
                  <a:pt x="0" y="6235700"/>
                </a:lnTo>
                <a:lnTo>
                  <a:pt x="0" y="6223000"/>
                </a:lnTo>
                <a:lnTo>
                  <a:pt x="0" y="6210300"/>
                </a:lnTo>
                <a:lnTo>
                  <a:pt x="0" y="6197600"/>
                </a:lnTo>
                <a:lnTo>
                  <a:pt x="0" y="6184900"/>
                </a:lnTo>
                <a:lnTo>
                  <a:pt x="0" y="6172200"/>
                </a:lnTo>
                <a:lnTo>
                  <a:pt x="0" y="6159500"/>
                </a:lnTo>
                <a:lnTo>
                  <a:pt x="0" y="6146800"/>
                </a:lnTo>
                <a:lnTo>
                  <a:pt x="0" y="6134100"/>
                </a:lnTo>
                <a:lnTo>
                  <a:pt x="0" y="6121400"/>
                </a:lnTo>
                <a:lnTo>
                  <a:pt x="0" y="6108700"/>
                </a:lnTo>
                <a:lnTo>
                  <a:pt x="0" y="6096000"/>
                </a:lnTo>
                <a:lnTo>
                  <a:pt x="0" y="6083300"/>
                </a:lnTo>
                <a:lnTo>
                  <a:pt x="0" y="6070600"/>
                </a:lnTo>
                <a:lnTo>
                  <a:pt x="0" y="6057900"/>
                </a:lnTo>
                <a:lnTo>
                  <a:pt x="0" y="6045200"/>
                </a:lnTo>
                <a:lnTo>
                  <a:pt x="0" y="6032500"/>
                </a:lnTo>
                <a:lnTo>
                  <a:pt x="0" y="6019800"/>
                </a:lnTo>
                <a:lnTo>
                  <a:pt x="0" y="6007100"/>
                </a:lnTo>
                <a:lnTo>
                  <a:pt x="0" y="5994400"/>
                </a:lnTo>
                <a:lnTo>
                  <a:pt x="0" y="5981700"/>
                </a:lnTo>
                <a:lnTo>
                  <a:pt x="0" y="5969000"/>
                </a:lnTo>
                <a:lnTo>
                  <a:pt x="0" y="5956300"/>
                </a:lnTo>
                <a:lnTo>
                  <a:pt x="0" y="5943600"/>
                </a:lnTo>
                <a:lnTo>
                  <a:pt x="0" y="5930900"/>
                </a:lnTo>
                <a:lnTo>
                  <a:pt x="0" y="5918200"/>
                </a:lnTo>
                <a:lnTo>
                  <a:pt x="0" y="5905500"/>
                </a:lnTo>
                <a:lnTo>
                  <a:pt x="0" y="5892800"/>
                </a:lnTo>
                <a:lnTo>
                  <a:pt x="0" y="5880100"/>
                </a:lnTo>
                <a:lnTo>
                  <a:pt x="0" y="5867400"/>
                </a:lnTo>
                <a:lnTo>
                  <a:pt x="0" y="5854700"/>
                </a:lnTo>
                <a:lnTo>
                  <a:pt x="0" y="5842000"/>
                </a:lnTo>
                <a:lnTo>
                  <a:pt x="0" y="5829300"/>
                </a:lnTo>
                <a:lnTo>
                  <a:pt x="0" y="5816600"/>
                </a:lnTo>
                <a:lnTo>
                  <a:pt x="0" y="5803900"/>
                </a:lnTo>
                <a:lnTo>
                  <a:pt x="0" y="5791200"/>
                </a:lnTo>
                <a:lnTo>
                  <a:pt x="0" y="5778500"/>
                </a:lnTo>
                <a:lnTo>
                  <a:pt x="0" y="5765800"/>
                </a:lnTo>
                <a:lnTo>
                  <a:pt x="0" y="5753100"/>
                </a:lnTo>
                <a:lnTo>
                  <a:pt x="0" y="5740400"/>
                </a:lnTo>
                <a:lnTo>
                  <a:pt x="0" y="5727700"/>
                </a:lnTo>
                <a:lnTo>
                  <a:pt x="0" y="5715000"/>
                </a:lnTo>
                <a:lnTo>
                  <a:pt x="0" y="5702300"/>
                </a:lnTo>
                <a:lnTo>
                  <a:pt x="0" y="5689600"/>
                </a:lnTo>
                <a:lnTo>
                  <a:pt x="0" y="5676900"/>
                </a:lnTo>
                <a:lnTo>
                  <a:pt x="0" y="5664200"/>
                </a:lnTo>
                <a:lnTo>
                  <a:pt x="0" y="5651500"/>
                </a:lnTo>
                <a:lnTo>
                  <a:pt x="0" y="5638800"/>
                </a:lnTo>
                <a:lnTo>
                  <a:pt x="0" y="5626100"/>
                </a:lnTo>
                <a:lnTo>
                  <a:pt x="0" y="5613400"/>
                </a:lnTo>
                <a:lnTo>
                  <a:pt x="0" y="5600700"/>
                </a:lnTo>
                <a:lnTo>
                  <a:pt x="0" y="5588000"/>
                </a:lnTo>
                <a:lnTo>
                  <a:pt x="0" y="5575300"/>
                </a:lnTo>
                <a:lnTo>
                  <a:pt x="0" y="5562600"/>
                </a:lnTo>
                <a:lnTo>
                  <a:pt x="0" y="5549900"/>
                </a:lnTo>
                <a:lnTo>
                  <a:pt x="0" y="5537200"/>
                </a:lnTo>
                <a:lnTo>
                  <a:pt x="0" y="5524500"/>
                </a:lnTo>
                <a:lnTo>
                  <a:pt x="0" y="5511800"/>
                </a:lnTo>
                <a:lnTo>
                  <a:pt x="0" y="5499100"/>
                </a:lnTo>
                <a:lnTo>
                  <a:pt x="0" y="5486400"/>
                </a:lnTo>
                <a:lnTo>
                  <a:pt x="0" y="5473700"/>
                </a:lnTo>
                <a:lnTo>
                  <a:pt x="0" y="5461000"/>
                </a:lnTo>
                <a:lnTo>
                  <a:pt x="0" y="5448300"/>
                </a:lnTo>
                <a:lnTo>
                  <a:pt x="0" y="5435600"/>
                </a:lnTo>
                <a:lnTo>
                  <a:pt x="0" y="5422900"/>
                </a:lnTo>
                <a:lnTo>
                  <a:pt x="0" y="5410200"/>
                </a:lnTo>
                <a:lnTo>
                  <a:pt x="0" y="5397500"/>
                </a:lnTo>
                <a:lnTo>
                  <a:pt x="0" y="5384800"/>
                </a:lnTo>
                <a:lnTo>
                  <a:pt x="0" y="5372100"/>
                </a:lnTo>
                <a:lnTo>
                  <a:pt x="0" y="5359400"/>
                </a:lnTo>
                <a:lnTo>
                  <a:pt x="0" y="5346700"/>
                </a:lnTo>
                <a:lnTo>
                  <a:pt x="0" y="5334000"/>
                </a:lnTo>
                <a:lnTo>
                  <a:pt x="0" y="5321300"/>
                </a:lnTo>
                <a:lnTo>
                  <a:pt x="0" y="5308600"/>
                </a:lnTo>
                <a:lnTo>
                  <a:pt x="0" y="5295900"/>
                </a:lnTo>
                <a:lnTo>
                  <a:pt x="0" y="5283200"/>
                </a:lnTo>
                <a:lnTo>
                  <a:pt x="0" y="5270500"/>
                </a:lnTo>
                <a:lnTo>
                  <a:pt x="0" y="5257800"/>
                </a:lnTo>
                <a:lnTo>
                  <a:pt x="0" y="5245100"/>
                </a:lnTo>
                <a:lnTo>
                  <a:pt x="0" y="5232400"/>
                </a:lnTo>
                <a:lnTo>
                  <a:pt x="0" y="5219700"/>
                </a:lnTo>
                <a:lnTo>
                  <a:pt x="0" y="5207000"/>
                </a:lnTo>
                <a:lnTo>
                  <a:pt x="0" y="5194300"/>
                </a:lnTo>
                <a:lnTo>
                  <a:pt x="0" y="5181600"/>
                </a:lnTo>
                <a:lnTo>
                  <a:pt x="0" y="5168900"/>
                </a:lnTo>
                <a:lnTo>
                  <a:pt x="0" y="5156200"/>
                </a:lnTo>
                <a:lnTo>
                  <a:pt x="0" y="5143500"/>
                </a:lnTo>
                <a:lnTo>
                  <a:pt x="0" y="5130800"/>
                </a:lnTo>
                <a:lnTo>
                  <a:pt x="0" y="5118100"/>
                </a:lnTo>
                <a:lnTo>
                  <a:pt x="0" y="5105400"/>
                </a:lnTo>
                <a:lnTo>
                  <a:pt x="0" y="5092700"/>
                </a:lnTo>
                <a:lnTo>
                  <a:pt x="0" y="5080000"/>
                </a:lnTo>
                <a:lnTo>
                  <a:pt x="0" y="5067300"/>
                </a:lnTo>
                <a:lnTo>
                  <a:pt x="0" y="5054600"/>
                </a:lnTo>
                <a:lnTo>
                  <a:pt x="0" y="5041900"/>
                </a:lnTo>
                <a:lnTo>
                  <a:pt x="0" y="5029200"/>
                </a:lnTo>
                <a:lnTo>
                  <a:pt x="0" y="5016500"/>
                </a:lnTo>
                <a:lnTo>
                  <a:pt x="0" y="5003800"/>
                </a:lnTo>
                <a:lnTo>
                  <a:pt x="0" y="4991100"/>
                </a:lnTo>
                <a:lnTo>
                  <a:pt x="0" y="4978400"/>
                </a:lnTo>
                <a:lnTo>
                  <a:pt x="0" y="4965700"/>
                </a:lnTo>
                <a:lnTo>
                  <a:pt x="0" y="4953000"/>
                </a:lnTo>
                <a:lnTo>
                  <a:pt x="0" y="4940300"/>
                </a:lnTo>
                <a:lnTo>
                  <a:pt x="0" y="4927600"/>
                </a:lnTo>
                <a:lnTo>
                  <a:pt x="0" y="4914900"/>
                </a:lnTo>
                <a:lnTo>
                  <a:pt x="0" y="4902200"/>
                </a:lnTo>
                <a:lnTo>
                  <a:pt x="0" y="4889500"/>
                </a:lnTo>
                <a:lnTo>
                  <a:pt x="0" y="4876800"/>
                </a:lnTo>
                <a:lnTo>
                  <a:pt x="0" y="4864100"/>
                </a:lnTo>
                <a:lnTo>
                  <a:pt x="0" y="4851400"/>
                </a:lnTo>
                <a:lnTo>
                  <a:pt x="0" y="4838700"/>
                </a:lnTo>
                <a:lnTo>
                  <a:pt x="0" y="4826000"/>
                </a:lnTo>
                <a:lnTo>
                  <a:pt x="0" y="4813300"/>
                </a:lnTo>
                <a:lnTo>
                  <a:pt x="0" y="4800600"/>
                </a:lnTo>
                <a:lnTo>
                  <a:pt x="0" y="4787900"/>
                </a:lnTo>
                <a:lnTo>
                  <a:pt x="0" y="4775200"/>
                </a:lnTo>
                <a:lnTo>
                  <a:pt x="0" y="4762500"/>
                </a:lnTo>
                <a:lnTo>
                  <a:pt x="0" y="4749800"/>
                </a:lnTo>
                <a:lnTo>
                  <a:pt x="0" y="4737100"/>
                </a:lnTo>
                <a:lnTo>
                  <a:pt x="0" y="4724400"/>
                </a:lnTo>
                <a:lnTo>
                  <a:pt x="0" y="4711700"/>
                </a:lnTo>
                <a:lnTo>
                  <a:pt x="0" y="4699000"/>
                </a:lnTo>
                <a:lnTo>
                  <a:pt x="0" y="4686300"/>
                </a:lnTo>
                <a:lnTo>
                  <a:pt x="0" y="4673600"/>
                </a:lnTo>
                <a:lnTo>
                  <a:pt x="0" y="4660900"/>
                </a:lnTo>
                <a:lnTo>
                  <a:pt x="0" y="4648200"/>
                </a:lnTo>
                <a:lnTo>
                  <a:pt x="0" y="4635500"/>
                </a:lnTo>
                <a:lnTo>
                  <a:pt x="0" y="4622800"/>
                </a:lnTo>
                <a:lnTo>
                  <a:pt x="0" y="4610100"/>
                </a:lnTo>
                <a:lnTo>
                  <a:pt x="0" y="4597400"/>
                </a:lnTo>
                <a:lnTo>
                  <a:pt x="0" y="4584700"/>
                </a:lnTo>
                <a:lnTo>
                  <a:pt x="0" y="4572000"/>
                </a:lnTo>
              </a:path>
            </a:pathLst>
          </a:custGeom>
          <a:solidFill>
            <a:srgbClr val="373D41"/>
          </a:solidFill>
          <a:ln>
            <a:solidFill>
              <a:srgbClr val="373D4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5"/>
          <p:cNvSpPr/>
          <p:nvPr/>
        </p:nvSpPr>
        <p:spPr>
          <a:xfrm>
            <a:off x="2610458" y="832087"/>
            <a:ext cx="1891084" cy="308995"/>
          </a:xfrm>
          <a:prstGeom prst="rect">
            <a:avLst/>
          </a:prstGeom>
        </p:spPr>
        <p:txBody>
          <a:bodyPr wrap="square">
            <a:spAutoFit/>
          </a:bodyPr>
          <a:lstStyle/>
          <a:p>
            <a:pPr marL="285750" indent="-285750" algn="just">
              <a:lnSpc>
                <a:spcPct val="130000"/>
              </a:lnSpc>
              <a:buFont typeface="Wingdings" charset="2"/>
              <a:buChar char="Ø"/>
            </a:pPr>
            <a:r>
              <a:rPr kumimoji="1" lang="zh-CN" altLang="en-US" sz="1200" dirty="0">
                <a:solidFill>
                  <a:schemeClr val="bg1"/>
                </a:solidFill>
                <a:latin typeface="微软雅黑"/>
                <a:ea typeface="微软雅黑"/>
                <a:cs typeface="微软雅黑"/>
              </a:rPr>
              <a:t>定性研究</a:t>
            </a:r>
            <a:r>
              <a:rPr kumimoji="1" lang="zh-CN" altLang="en-US" sz="1200" dirty="0" smtClean="0">
                <a:solidFill>
                  <a:schemeClr val="bg1"/>
                </a:solidFill>
                <a:latin typeface="微软雅黑"/>
                <a:ea typeface="微软雅黑"/>
                <a:cs typeface="微软雅黑"/>
              </a:rPr>
              <a:t>：深度访谈</a:t>
            </a:r>
            <a:endParaRPr kumimoji="1" lang="en-US" altLang="zh-CN" sz="1200" dirty="0" smtClean="0">
              <a:solidFill>
                <a:schemeClr val="bg1"/>
              </a:solidFill>
              <a:latin typeface="微软雅黑"/>
              <a:ea typeface="微软雅黑"/>
              <a:cs typeface="微软雅黑"/>
            </a:endParaRPr>
          </a:p>
        </p:txBody>
      </p:sp>
      <p:sp>
        <p:nvSpPr>
          <p:cNvPr id="9" name="文本框 8"/>
          <p:cNvSpPr txBox="1"/>
          <p:nvPr/>
        </p:nvSpPr>
        <p:spPr>
          <a:xfrm>
            <a:off x="250825" y="1451064"/>
            <a:ext cx="3080533" cy="553998"/>
          </a:xfrm>
          <a:prstGeom prst="rect">
            <a:avLst/>
          </a:prstGeom>
          <a:noFill/>
        </p:spPr>
        <p:txBody>
          <a:bodyPr wrap="square" rtlCol="0">
            <a:spAutoFit/>
          </a:bodyPr>
          <a:lstStyle/>
          <a:p>
            <a:r>
              <a:rPr lang="zh-CN" altLang="en-US" sz="3000" b="1" dirty="0" smtClean="0">
                <a:solidFill>
                  <a:srgbClr val="373D41"/>
                </a:solidFill>
                <a:latin typeface="Aharoni" panose="02010803020104030203" pitchFamily="2" charset="-79"/>
                <a:ea typeface="Microsoft YaHei UI" panose="020B0503020204020204" pitchFamily="34" charset="-122"/>
                <a:cs typeface="Aharoni" panose="02010803020104030203" pitchFamily="2" charset="-79"/>
              </a:rPr>
              <a:t>重要说明</a:t>
            </a:r>
            <a:endParaRPr lang="zh-CN" altLang="en-US" sz="3000" b="1" dirty="0">
              <a:solidFill>
                <a:srgbClr val="373D41"/>
              </a:solidFill>
              <a:latin typeface="Aharoni" panose="02010803020104030203" pitchFamily="2" charset="-79"/>
              <a:ea typeface="Microsoft YaHei UI" panose="020B0503020204020204" pitchFamily="34" charset="-122"/>
              <a:cs typeface="Aharoni" panose="02010803020104030203" pitchFamily="2" charset="-79"/>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25"/>
            <a:ext cx="764399" cy="493161"/>
          </a:xfrm>
          <a:prstGeom prst="rect">
            <a:avLst/>
          </a:prstGeom>
        </p:spPr>
      </p:pic>
      <p:sp>
        <p:nvSpPr>
          <p:cNvPr id="11" name="文本框 10"/>
          <p:cNvSpPr txBox="1"/>
          <p:nvPr/>
        </p:nvSpPr>
        <p:spPr>
          <a:xfrm>
            <a:off x="4936809" y="1451064"/>
            <a:ext cx="3080533" cy="553998"/>
          </a:xfrm>
          <a:prstGeom prst="rect">
            <a:avLst/>
          </a:prstGeom>
          <a:noFill/>
        </p:spPr>
        <p:txBody>
          <a:bodyPr wrap="square" rtlCol="0">
            <a:spAutoFit/>
          </a:bodyPr>
          <a:lstStyle/>
          <a:p>
            <a:r>
              <a:rPr lang="zh-CN" altLang="en-US" sz="3000" b="1" dirty="0" smtClean="0">
                <a:solidFill>
                  <a:srgbClr val="373D41"/>
                </a:solidFill>
                <a:latin typeface="Aharoni" panose="02010803020104030203" pitchFamily="2" charset="-79"/>
                <a:ea typeface="Microsoft YaHei UI" panose="020B0503020204020204" pitchFamily="34" charset="-122"/>
                <a:cs typeface="Aharoni" panose="02010803020104030203" pitchFamily="2" charset="-79"/>
              </a:rPr>
              <a:t>名词说明</a:t>
            </a:r>
            <a:endParaRPr lang="zh-CN" altLang="en-US" sz="3000" b="1" dirty="0">
              <a:solidFill>
                <a:srgbClr val="373D41"/>
              </a:solidFill>
              <a:latin typeface="Aharoni" panose="02010803020104030203" pitchFamily="2" charset="-79"/>
              <a:ea typeface="Microsoft YaHei UI" panose="020B0503020204020204" pitchFamily="34" charset="-122"/>
              <a:cs typeface="Aharoni" panose="02010803020104030203" pitchFamily="2" charset="-79"/>
            </a:endParaRPr>
          </a:p>
        </p:txBody>
      </p:sp>
      <p:sp>
        <p:nvSpPr>
          <p:cNvPr id="13" name="矩形 12"/>
          <p:cNvSpPr/>
          <p:nvPr/>
        </p:nvSpPr>
        <p:spPr>
          <a:xfrm>
            <a:off x="4855166" y="832087"/>
            <a:ext cx="1891084" cy="308995"/>
          </a:xfrm>
          <a:prstGeom prst="rect">
            <a:avLst/>
          </a:prstGeom>
        </p:spPr>
        <p:txBody>
          <a:bodyPr wrap="square">
            <a:spAutoFit/>
          </a:bodyPr>
          <a:lstStyle/>
          <a:p>
            <a:pPr marL="285750" indent="-285750" algn="just">
              <a:lnSpc>
                <a:spcPct val="130000"/>
              </a:lnSpc>
              <a:buFont typeface="Wingdings" charset="2"/>
              <a:buChar char="Ø"/>
            </a:pPr>
            <a:r>
              <a:rPr kumimoji="1" lang="zh-CN" altLang="en-US" sz="1200" dirty="0" smtClean="0">
                <a:solidFill>
                  <a:schemeClr val="bg1"/>
                </a:solidFill>
                <a:latin typeface="微软雅黑"/>
                <a:ea typeface="微软雅黑"/>
                <a:cs typeface="微软雅黑"/>
              </a:rPr>
              <a:t>定量</a:t>
            </a:r>
            <a:r>
              <a:rPr kumimoji="1" lang="zh-CN" altLang="en-US" sz="1200" dirty="0">
                <a:solidFill>
                  <a:schemeClr val="bg1"/>
                </a:solidFill>
                <a:latin typeface="微软雅黑"/>
                <a:ea typeface="微软雅黑"/>
                <a:cs typeface="微软雅黑"/>
              </a:rPr>
              <a:t>研究</a:t>
            </a:r>
            <a:r>
              <a:rPr kumimoji="1" lang="zh-CN" altLang="en-US" sz="1200" dirty="0" smtClean="0">
                <a:solidFill>
                  <a:schemeClr val="bg1"/>
                </a:solidFill>
                <a:latin typeface="微软雅黑"/>
                <a:ea typeface="微软雅黑"/>
                <a:cs typeface="微软雅黑"/>
              </a:rPr>
              <a:t>：问卷调研</a:t>
            </a:r>
            <a:endParaRPr kumimoji="1" lang="en-US" altLang="zh-CN" sz="1400" dirty="0">
              <a:solidFill>
                <a:schemeClr val="bg1"/>
              </a:solidFill>
              <a:latin typeface="微软雅黑"/>
              <a:ea typeface="微软雅黑"/>
              <a:cs typeface="微软雅黑"/>
            </a:endParaRPr>
          </a:p>
        </p:txBody>
      </p:sp>
      <p:sp>
        <p:nvSpPr>
          <p:cNvPr id="14" name="矩形 13"/>
          <p:cNvSpPr/>
          <p:nvPr/>
        </p:nvSpPr>
        <p:spPr>
          <a:xfrm>
            <a:off x="4936810" y="1984469"/>
            <a:ext cx="3991290" cy="2031325"/>
          </a:xfrm>
          <a:prstGeom prst="rect">
            <a:avLst/>
          </a:prstGeom>
        </p:spPr>
        <p:txBody>
          <a:bodyPr wrap="square">
            <a:spAutoFit/>
          </a:bodyPr>
          <a:lstStyle/>
          <a:p>
            <a:pPr marL="171450" indent="-171450" algn="just">
              <a:lnSpc>
                <a:spcPct val="200000"/>
              </a:lnSpc>
              <a:buFont typeface="Wingdings" panose="05000000000000000000" pitchFamily="2" charset="2"/>
              <a:buChar char="Ø"/>
            </a:pPr>
            <a:r>
              <a:rPr kumimoji="1" lang="zh-CN" altLang="en-US" sz="1050" b="1" dirty="0" smtClean="0">
                <a:latin typeface="微软雅黑" panose="020B0503020204020204" pitchFamily="34" charset="-122"/>
                <a:ea typeface="微软雅黑" panose="020B0503020204020204" pitchFamily="34" charset="-122"/>
                <a:cs typeface="微软雅黑"/>
              </a:rPr>
              <a:t>成功型</a:t>
            </a:r>
            <a:r>
              <a:rPr kumimoji="1" lang="zh-CN" altLang="en-US" sz="1050" b="1" dirty="0">
                <a:latin typeface="微软雅黑" panose="020B0503020204020204" pitchFamily="34" charset="-122"/>
                <a:ea typeface="微软雅黑" panose="020B0503020204020204" pitchFamily="34" charset="-122"/>
                <a:cs typeface="微软雅黑"/>
              </a:rPr>
              <a:t>企业：</a:t>
            </a:r>
            <a:endParaRPr kumimoji="1" lang="en-US" altLang="zh-CN" sz="1050" b="1" dirty="0">
              <a:latin typeface="微软雅黑" panose="020B0503020204020204" pitchFamily="34" charset="-122"/>
              <a:ea typeface="微软雅黑" panose="020B0503020204020204" pitchFamily="34" charset="-122"/>
              <a:cs typeface="微软雅黑"/>
            </a:endParaRPr>
          </a:p>
          <a:p>
            <a:pPr algn="just">
              <a:lnSpc>
                <a:spcPct val="200000"/>
              </a:lnSpc>
            </a:pPr>
            <a:r>
              <a:rPr kumimoji="1" lang="en-US" altLang="zh-CN" sz="1050" b="1" dirty="0" smtClean="0">
                <a:latin typeface="微软雅黑" panose="020B0503020204020204" pitchFamily="34" charset="-122"/>
                <a:ea typeface="微软雅黑" panose="020B0503020204020204" pitchFamily="34" charset="-122"/>
                <a:cs typeface="微软雅黑"/>
              </a:rPr>
              <a:t>    </a:t>
            </a:r>
            <a:r>
              <a:rPr kumimoji="1" lang="zh-CN" altLang="en-US" sz="1050" dirty="0">
                <a:latin typeface="微软雅黑" panose="020B0503020204020204" pitchFamily="34" charset="-122"/>
                <a:ea typeface="微软雅黑" panose="020B0503020204020204" pitchFamily="34" charset="-122"/>
                <a:cs typeface="微软雅黑"/>
              </a:rPr>
              <a:t>处于安装、调试阶段和已经部署完成并正在</a:t>
            </a:r>
            <a:r>
              <a:rPr kumimoji="1" lang="zh-CN" altLang="en-US" sz="1050" dirty="0" smtClean="0">
                <a:latin typeface="微软雅黑" panose="020B0503020204020204" pitchFamily="34" charset="-122"/>
                <a:ea typeface="微软雅黑" panose="020B0503020204020204" pitchFamily="34" charset="-122"/>
                <a:cs typeface="微软雅黑"/>
              </a:rPr>
              <a:t>使用云</a:t>
            </a:r>
            <a:r>
              <a:rPr kumimoji="1" lang="en-US" altLang="zh-CN" sz="1050" dirty="0" smtClean="0">
                <a:latin typeface="微软雅黑" panose="020B0503020204020204" pitchFamily="34" charset="-122"/>
                <a:ea typeface="微软雅黑" panose="020B0503020204020204" pitchFamily="34" charset="-122"/>
                <a:cs typeface="微软雅黑"/>
              </a:rPr>
              <a:t>CRM</a:t>
            </a:r>
            <a:r>
              <a:rPr kumimoji="1" lang="zh-CN" altLang="en-US" sz="1050" dirty="0" smtClean="0">
                <a:latin typeface="微软雅黑" panose="020B0503020204020204" pitchFamily="34" charset="-122"/>
                <a:ea typeface="微软雅黑" panose="020B0503020204020204" pitchFamily="34" charset="-122"/>
                <a:cs typeface="微软雅黑"/>
              </a:rPr>
              <a:t>的</a:t>
            </a:r>
            <a:r>
              <a:rPr kumimoji="1" lang="zh-CN" altLang="en-US" sz="1050" dirty="0">
                <a:latin typeface="微软雅黑" panose="020B0503020204020204" pitchFamily="34" charset="-122"/>
                <a:ea typeface="微软雅黑" panose="020B0503020204020204" pitchFamily="34" charset="-122"/>
                <a:cs typeface="微软雅黑"/>
              </a:rPr>
              <a:t>企业</a:t>
            </a:r>
            <a:endParaRPr kumimoji="1" lang="en-US" altLang="zh-CN" sz="1050" dirty="0">
              <a:latin typeface="微软雅黑" panose="020B0503020204020204" pitchFamily="34" charset="-122"/>
              <a:ea typeface="微软雅黑" panose="020B0503020204020204" pitchFamily="34" charset="-122"/>
              <a:cs typeface="微软雅黑"/>
            </a:endParaRPr>
          </a:p>
          <a:p>
            <a:pPr marL="171450" indent="-171450" algn="just">
              <a:lnSpc>
                <a:spcPct val="200000"/>
              </a:lnSpc>
              <a:buFont typeface="Wingdings" panose="05000000000000000000" pitchFamily="2" charset="2"/>
              <a:buChar char="Ø"/>
            </a:pPr>
            <a:r>
              <a:rPr kumimoji="1" lang="zh-CN" altLang="en-US" sz="1050" b="1" dirty="0">
                <a:latin typeface="微软雅黑" panose="020B0503020204020204" pitchFamily="34" charset="-122"/>
                <a:ea typeface="微软雅黑" panose="020B0503020204020204" pitchFamily="34" charset="-122"/>
                <a:cs typeface="微软雅黑"/>
              </a:rPr>
              <a:t>尝试型</a:t>
            </a:r>
            <a:r>
              <a:rPr kumimoji="1" lang="zh-CN" altLang="en-US" sz="1050" b="1" dirty="0" smtClean="0">
                <a:latin typeface="微软雅黑" panose="020B0503020204020204" pitchFamily="34" charset="-122"/>
                <a:ea typeface="微软雅黑" panose="020B0503020204020204" pitchFamily="34" charset="-122"/>
                <a:cs typeface="微软雅黑"/>
              </a:rPr>
              <a:t>企业</a:t>
            </a:r>
            <a:r>
              <a:rPr kumimoji="1" lang="zh-CN" altLang="en-US" sz="1050" b="1" dirty="0">
                <a:latin typeface="微软雅黑" panose="020B0503020204020204" pitchFamily="34" charset="-122"/>
                <a:ea typeface="微软雅黑" panose="020B0503020204020204" pitchFamily="34" charset="-122"/>
                <a:cs typeface="微软雅黑"/>
              </a:rPr>
              <a:t>：</a:t>
            </a:r>
            <a:endParaRPr kumimoji="1" lang="en-US" altLang="zh-CN" sz="1050" b="1" dirty="0">
              <a:latin typeface="微软雅黑" panose="020B0503020204020204" pitchFamily="34" charset="-122"/>
              <a:ea typeface="微软雅黑" panose="020B0503020204020204" pitchFamily="34" charset="-122"/>
              <a:cs typeface="微软雅黑"/>
            </a:endParaRPr>
          </a:p>
          <a:p>
            <a:pPr algn="just">
              <a:lnSpc>
                <a:spcPct val="200000"/>
              </a:lnSpc>
            </a:pPr>
            <a:r>
              <a:rPr kumimoji="1" lang="zh-CN" altLang="en-US" sz="1050" dirty="0" smtClean="0">
                <a:latin typeface="微软雅黑" panose="020B0503020204020204" pitchFamily="34" charset="-122"/>
                <a:ea typeface="微软雅黑" panose="020B0503020204020204" pitchFamily="34" charset="-122"/>
                <a:cs typeface="微软雅黑"/>
              </a:rPr>
              <a:t>    一年内有引入云</a:t>
            </a:r>
            <a:r>
              <a:rPr kumimoji="1" lang="en-US" altLang="zh-CN" sz="1050" dirty="0" smtClean="0">
                <a:latin typeface="微软雅黑" panose="020B0503020204020204" pitchFamily="34" charset="-122"/>
                <a:ea typeface="微软雅黑" panose="020B0503020204020204" pitchFamily="34" charset="-122"/>
                <a:cs typeface="微软雅黑"/>
              </a:rPr>
              <a:t>CRM</a:t>
            </a:r>
            <a:r>
              <a:rPr kumimoji="1" lang="zh-CN" altLang="en-US" sz="1050" dirty="0" smtClean="0">
                <a:latin typeface="微软雅黑" panose="020B0503020204020204" pitchFamily="34" charset="-122"/>
                <a:ea typeface="微软雅黑" panose="020B0503020204020204" pitchFamily="34" charset="-122"/>
                <a:cs typeface="微软雅黑"/>
              </a:rPr>
              <a:t>计划的企业</a:t>
            </a:r>
            <a:endParaRPr kumimoji="1" lang="en-US" altLang="zh-CN" sz="1050" dirty="0">
              <a:latin typeface="微软雅黑" panose="020B0503020204020204" pitchFamily="34" charset="-122"/>
              <a:ea typeface="微软雅黑" panose="020B0503020204020204" pitchFamily="34" charset="-122"/>
              <a:cs typeface="微软雅黑"/>
            </a:endParaRPr>
          </a:p>
          <a:p>
            <a:pPr marL="171450" indent="-171450" algn="just">
              <a:lnSpc>
                <a:spcPct val="200000"/>
              </a:lnSpc>
              <a:buFont typeface="Wingdings" panose="05000000000000000000" pitchFamily="2" charset="2"/>
              <a:buChar char="Ø"/>
            </a:pPr>
            <a:r>
              <a:rPr kumimoji="1" lang="zh-CN" altLang="en-US" sz="1050" b="1" dirty="0">
                <a:latin typeface="微软雅黑" panose="020B0503020204020204" pitchFamily="34" charset="-122"/>
                <a:ea typeface="微软雅黑" panose="020B0503020204020204" pitchFamily="34" charset="-122"/>
                <a:cs typeface="微软雅黑"/>
              </a:rPr>
              <a:t>观望型企业：</a:t>
            </a:r>
            <a:endParaRPr kumimoji="1" lang="en-US" altLang="zh-CN" sz="1050" b="1" dirty="0">
              <a:latin typeface="微软雅黑" panose="020B0503020204020204" pitchFamily="34" charset="-122"/>
              <a:ea typeface="微软雅黑" panose="020B0503020204020204" pitchFamily="34" charset="-122"/>
              <a:cs typeface="微软雅黑"/>
            </a:endParaRPr>
          </a:p>
          <a:p>
            <a:pPr algn="just">
              <a:lnSpc>
                <a:spcPct val="200000"/>
              </a:lnSpc>
            </a:pPr>
            <a:r>
              <a:rPr kumimoji="1" lang="en-US" altLang="zh-CN" sz="1050" dirty="0" smtClean="0">
                <a:latin typeface="微软雅黑" panose="020B0503020204020204" pitchFamily="34" charset="-122"/>
                <a:ea typeface="微软雅黑" panose="020B0503020204020204" pitchFamily="34" charset="-122"/>
                <a:cs typeface="微软雅黑"/>
              </a:rPr>
              <a:t>    1</a:t>
            </a:r>
            <a:r>
              <a:rPr kumimoji="1" lang="zh-CN" altLang="en-US" sz="1050" dirty="0" smtClean="0">
                <a:latin typeface="微软雅黑" panose="020B0503020204020204" pitchFamily="34" charset="-122"/>
                <a:ea typeface="微软雅黑" panose="020B0503020204020204" pitchFamily="34" charset="-122"/>
                <a:cs typeface="微软雅黑"/>
              </a:rPr>
              <a:t>年内对云</a:t>
            </a:r>
            <a:r>
              <a:rPr kumimoji="1" lang="en-US" altLang="zh-CN" sz="1050" dirty="0" smtClean="0">
                <a:latin typeface="微软雅黑" panose="020B0503020204020204" pitchFamily="34" charset="-122"/>
                <a:ea typeface="微软雅黑" panose="020B0503020204020204" pitchFamily="34" charset="-122"/>
                <a:cs typeface="微软雅黑"/>
              </a:rPr>
              <a:t>CRM</a:t>
            </a:r>
            <a:r>
              <a:rPr kumimoji="1" lang="zh-CN" altLang="en-US" sz="1050" dirty="0" smtClean="0">
                <a:latin typeface="微软雅黑" panose="020B0503020204020204" pitchFamily="34" charset="-122"/>
                <a:ea typeface="微软雅黑" panose="020B0503020204020204" pitchFamily="34" charset="-122"/>
                <a:cs typeface="微软雅黑"/>
              </a:rPr>
              <a:t>无</a:t>
            </a:r>
            <a:r>
              <a:rPr kumimoji="1" lang="zh-CN" altLang="en-US" sz="1050" dirty="0">
                <a:latin typeface="微软雅黑" panose="020B0503020204020204" pitchFamily="34" charset="-122"/>
                <a:ea typeface="微软雅黑" panose="020B0503020204020204" pitchFamily="34" charset="-122"/>
                <a:cs typeface="微软雅黑"/>
              </a:rPr>
              <a:t>规划，处于了解、调研阶段的</a:t>
            </a:r>
            <a:r>
              <a:rPr kumimoji="1" lang="zh-CN" altLang="en-US" sz="1050" dirty="0" smtClean="0">
                <a:latin typeface="微软雅黑" panose="020B0503020204020204" pitchFamily="34" charset="-122"/>
                <a:ea typeface="微软雅黑" panose="020B0503020204020204" pitchFamily="34" charset="-122"/>
                <a:cs typeface="微软雅黑"/>
              </a:rPr>
              <a:t>企业</a:t>
            </a:r>
            <a:endParaRPr kumimoji="1" lang="en-US" altLang="zh-CN" sz="1050" dirty="0">
              <a:latin typeface="微软雅黑" panose="020B0503020204020204" pitchFamily="34" charset="-122"/>
              <a:ea typeface="微软雅黑" panose="020B0503020204020204" pitchFamily="34" charset="-122"/>
              <a:cs typeface="微软雅黑"/>
            </a:endParaRPr>
          </a:p>
        </p:txBody>
      </p:sp>
      <p:sp>
        <p:nvSpPr>
          <p:cNvPr id="15" name="矩形 14"/>
          <p:cNvSpPr/>
          <p:nvPr/>
        </p:nvSpPr>
        <p:spPr>
          <a:xfrm>
            <a:off x="250825" y="1984469"/>
            <a:ext cx="4105275" cy="3323987"/>
          </a:xfrm>
          <a:prstGeom prst="rect">
            <a:avLst/>
          </a:prstGeom>
        </p:spPr>
        <p:txBody>
          <a:bodyPr wrap="square">
            <a:spAutoFit/>
          </a:bodyPr>
          <a:lstStyle/>
          <a:p>
            <a:pPr marL="171450" indent="-171450" algn="just">
              <a:lnSpc>
                <a:spcPct val="200000"/>
              </a:lnSpc>
              <a:buFont typeface="Wingdings" panose="05000000000000000000" pitchFamily="2" charset="2"/>
              <a:buChar char="Ø"/>
            </a:pPr>
            <a:r>
              <a:rPr kumimoji="1" lang="zh-CN" altLang="en-US" sz="1050" dirty="0">
                <a:latin typeface="微软雅黑" panose="020B0503020204020204" pitchFamily="34" charset="-122"/>
                <a:ea typeface="微软雅黑" panose="020B0503020204020204" pitchFamily="34" charset="-122"/>
                <a:cs typeface="微软雅黑"/>
              </a:rPr>
              <a:t>本次报告数据截止至</a:t>
            </a:r>
            <a:r>
              <a:rPr kumimoji="1" lang="en-US" altLang="zh-CN" sz="1050" dirty="0">
                <a:latin typeface="微软雅黑" panose="020B0503020204020204" pitchFamily="34" charset="-122"/>
                <a:ea typeface="微软雅黑" panose="020B0503020204020204" pitchFamily="34" charset="-122"/>
                <a:cs typeface="微软雅黑"/>
              </a:rPr>
              <a:t>2017</a:t>
            </a:r>
            <a:r>
              <a:rPr kumimoji="1" lang="zh-CN" altLang="en-US" sz="1050" dirty="0">
                <a:latin typeface="微软雅黑" panose="020B0503020204020204" pitchFamily="34" charset="-122"/>
                <a:ea typeface="微软雅黑" panose="020B0503020204020204" pitchFamily="34" charset="-122"/>
                <a:cs typeface="微软雅黑"/>
              </a:rPr>
              <a:t>年</a:t>
            </a:r>
            <a:r>
              <a:rPr kumimoji="1" lang="en-US" altLang="zh-CN" sz="1050" dirty="0">
                <a:latin typeface="微软雅黑" panose="020B0503020204020204" pitchFamily="34" charset="-122"/>
                <a:ea typeface="微软雅黑" panose="020B0503020204020204" pitchFamily="34" charset="-122"/>
                <a:cs typeface="微软雅黑"/>
              </a:rPr>
              <a:t>7</a:t>
            </a:r>
            <a:r>
              <a:rPr kumimoji="1" lang="zh-CN" altLang="en-US" sz="1050" dirty="0">
                <a:latin typeface="微软雅黑" panose="020B0503020204020204" pitchFamily="34" charset="-122"/>
                <a:ea typeface="微软雅黑" panose="020B0503020204020204" pitchFamily="34" charset="-122"/>
                <a:cs typeface="微软雅黑"/>
              </a:rPr>
              <a:t>月。</a:t>
            </a:r>
          </a:p>
          <a:p>
            <a:pPr marL="171450" indent="-171450" algn="just">
              <a:lnSpc>
                <a:spcPct val="200000"/>
              </a:lnSpc>
              <a:buFont typeface="Wingdings" panose="05000000000000000000" pitchFamily="2" charset="2"/>
              <a:buChar char="Ø"/>
            </a:pPr>
            <a:r>
              <a:rPr kumimoji="1" lang="zh-CN" altLang="en-US" sz="1050" dirty="0">
                <a:latin typeface="微软雅黑" panose="020B0503020204020204" pitchFamily="34" charset="-122"/>
                <a:ea typeface="微软雅黑" panose="020B0503020204020204" pitchFamily="34" charset="-122"/>
                <a:cs typeface="微软雅黑"/>
              </a:rPr>
              <a:t>调研企业用户有效样样本量</a:t>
            </a:r>
            <a:r>
              <a:rPr kumimoji="1" lang="zh-CN" altLang="en-US" sz="1050" dirty="0" smtClean="0">
                <a:latin typeface="微软雅黑" panose="020B0503020204020204" pitchFamily="34" charset="-122"/>
                <a:ea typeface="微软雅黑" panose="020B0503020204020204" pitchFamily="34" charset="-122"/>
                <a:cs typeface="微软雅黑"/>
              </a:rPr>
              <a:t>为</a:t>
            </a:r>
            <a:r>
              <a:rPr kumimoji="1" lang="en-US" altLang="zh-CN" sz="1050" dirty="0">
                <a:latin typeface="微软雅黑" panose="020B0503020204020204" pitchFamily="34" charset="-122"/>
                <a:ea typeface="微软雅黑" panose="020B0503020204020204" pitchFamily="34" charset="-122"/>
                <a:cs typeface="微软雅黑"/>
              </a:rPr>
              <a:t>8</a:t>
            </a:r>
            <a:r>
              <a:rPr kumimoji="1" lang="en-US" altLang="zh-CN" sz="1050" dirty="0" smtClean="0">
                <a:latin typeface="微软雅黑" panose="020B0503020204020204" pitchFamily="34" charset="-122"/>
                <a:ea typeface="微软雅黑" panose="020B0503020204020204" pitchFamily="34" charset="-122"/>
                <a:cs typeface="微软雅黑"/>
              </a:rPr>
              <a:t>00</a:t>
            </a:r>
            <a:r>
              <a:rPr kumimoji="1" lang="en-US" altLang="zh-CN" sz="1050" dirty="0">
                <a:latin typeface="微软雅黑" panose="020B0503020204020204" pitchFamily="34" charset="-122"/>
                <a:ea typeface="微软雅黑" panose="020B0503020204020204" pitchFamily="34" charset="-122"/>
                <a:cs typeface="微软雅黑"/>
              </a:rPr>
              <a:t>+</a:t>
            </a:r>
            <a:r>
              <a:rPr kumimoji="1" lang="zh-CN" altLang="en-US" sz="1050" dirty="0">
                <a:latin typeface="微软雅黑" panose="020B0503020204020204" pitchFamily="34" charset="-122"/>
                <a:ea typeface="微软雅黑" panose="020B0503020204020204" pitchFamily="34" charset="-122"/>
                <a:cs typeface="微软雅黑"/>
              </a:rPr>
              <a:t>，样本结构详情参见附录。</a:t>
            </a:r>
          </a:p>
          <a:p>
            <a:pPr marL="171450" indent="-171450" algn="just">
              <a:lnSpc>
                <a:spcPct val="200000"/>
              </a:lnSpc>
              <a:buFont typeface="Wingdings" panose="05000000000000000000" pitchFamily="2" charset="2"/>
              <a:buChar char="Ø"/>
            </a:pPr>
            <a:r>
              <a:rPr kumimoji="1" lang="zh-CN" altLang="en-US" sz="1050" dirty="0" smtClean="0">
                <a:latin typeface="微软雅黑" panose="020B0503020204020204" pitchFamily="34" charset="-122"/>
                <a:ea typeface="微软雅黑" panose="020B0503020204020204" pitchFamily="34" charset="-122"/>
                <a:cs typeface="微软雅黑"/>
              </a:rPr>
              <a:t>在</a:t>
            </a:r>
            <a:r>
              <a:rPr kumimoji="1" lang="zh-CN" altLang="en-US" sz="1050" dirty="0">
                <a:latin typeface="微软雅黑" panose="020B0503020204020204" pitchFamily="34" charset="-122"/>
                <a:ea typeface="微软雅黑" panose="020B0503020204020204" pitchFamily="34" charset="-122"/>
                <a:cs typeface="微软雅黑"/>
              </a:rPr>
              <a:t>后继的研究过程中，移动信息化研究中心可能更新部分数据，如果市场没有重大变动，移动信息化研究中心将不再形成单独的报告来说明。</a:t>
            </a:r>
          </a:p>
          <a:p>
            <a:pPr marL="171450" indent="-171450" algn="just">
              <a:lnSpc>
                <a:spcPct val="200000"/>
              </a:lnSpc>
              <a:buFont typeface="Wingdings" panose="05000000000000000000" pitchFamily="2" charset="2"/>
              <a:buChar char="Ø"/>
            </a:pPr>
            <a:r>
              <a:rPr kumimoji="1" lang="zh-CN" altLang="en-US" sz="1050" dirty="0">
                <a:latin typeface="微软雅黑" panose="020B0503020204020204" pitchFamily="34" charset="-122"/>
                <a:ea typeface="微软雅黑" panose="020B0503020204020204" pitchFamily="34" charset="-122"/>
                <a:cs typeface="微软雅黑"/>
              </a:rPr>
              <a:t>本报告中提及的“厂商”，均为云</a:t>
            </a:r>
            <a:r>
              <a:rPr kumimoji="1" lang="en-US" altLang="zh-CN" sz="1050" dirty="0">
                <a:latin typeface="微软雅黑" panose="020B0503020204020204" pitchFamily="34" charset="-122"/>
                <a:ea typeface="微软雅黑" panose="020B0503020204020204" pitchFamily="34" charset="-122"/>
                <a:cs typeface="微软雅黑"/>
              </a:rPr>
              <a:t>CRM</a:t>
            </a:r>
            <a:r>
              <a:rPr kumimoji="1" lang="zh-CN" altLang="en-US" sz="1050" dirty="0">
                <a:latin typeface="微软雅黑" panose="020B0503020204020204" pitchFamily="34" charset="-122"/>
                <a:ea typeface="微软雅黑" panose="020B0503020204020204" pitchFamily="34" charset="-122"/>
                <a:cs typeface="微软雅黑"/>
              </a:rPr>
              <a:t>产品和服务供应商</a:t>
            </a:r>
            <a:r>
              <a:rPr kumimoji="1" lang="zh-CN" altLang="en-US" sz="1050" dirty="0" smtClean="0">
                <a:latin typeface="微软雅黑" panose="020B0503020204020204" pitchFamily="34" charset="-122"/>
                <a:ea typeface="微软雅黑" panose="020B0503020204020204" pitchFamily="34" charset="-122"/>
                <a:cs typeface="微软雅黑"/>
              </a:rPr>
              <a:t>。</a:t>
            </a:r>
            <a:endParaRPr kumimoji="1" lang="en-US" altLang="zh-CN" sz="1050" dirty="0" smtClean="0">
              <a:latin typeface="微软雅黑" panose="020B0503020204020204" pitchFamily="34" charset="-122"/>
              <a:ea typeface="微软雅黑" panose="020B0503020204020204" pitchFamily="34" charset="-122"/>
              <a:cs typeface="微软雅黑"/>
            </a:endParaRPr>
          </a:p>
          <a:p>
            <a:pPr marL="171450" indent="-171450" algn="just">
              <a:lnSpc>
                <a:spcPct val="200000"/>
              </a:lnSpc>
              <a:buFont typeface="Wingdings" panose="05000000000000000000" pitchFamily="2" charset="2"/>
              <a:buChar char="Ø"/>
            </a:pPr>
            <a:r>
              <a:rPr kumimoji="1" lang="zh-CN" altLang="en-US" sz="1050" dirty="0" smtClean="0">
                <a:latin typeface="微软雅黑" panose="020B0503020204020204" pitchFamily="34" charset="-122"/>
                <a:ea typeface="微软雅黑" panose="020B0503020204020204" pitchFamily="34" charset="-122"/>
                <a:cs typeface="微软雅黑"/>
              </a:rPr>
              <a:t>用户行业</a:t>
            </a:r>
            <a:r>
              <a:rPr kumimoji="1" lang="zh-CN" altLang="en-US" sz="1050" dirty="0">
                <a:latin typeface="微软雅黑" panose="020B0503020204020204" pitchFamily="34" charset="-122"/>
                <a:ea typeface="微软雅黑" panose="020B0503020204020204" pitchFamily="34" charset="-122"/>
                <a:cs typeface="微软雅黑"/>
              </a:rPr>
              <a:t>指数：设定企业用户数量最多</a:t>
            </a:r>
            <a:r>
              <a:rPr kumimoji="1" lang="zh-CN" altLang="en-US" sz="1050" dirty="0" smtClean="0">
                <a:latin typeface="微软雅黑" panose="020B0503020204020204" pitchFamily="34" charset="-122"/>
                <a:ea typeface="微软雅黑" panose="020B0503020204020204" pitchFamily="34" charset="-122"/>
                <a:cs typeface="微软雅黑"/>
              </a:rPr>
              <a:t>的行业为参照系，指数</a:t>
            </a:r>
            <a:r>
              <a:rPr kumimoji="1" lang="zh-CN" altLang="en-US" sz="1050" dirty="0">
                <a:latin typeface="微软雅黑" panose="020B0503020204020204" pitchFamily="34" charset="-122"/>
                <a:ea typeface="微软雅黑" panose="020B0503020204020204" pitchFamily="34" charset="-122"/>
                <a:cs typeface="微软雅黑"/>
              </a:rPr>
              <a:t>为</a:t>
            </a:r>
            <a:r>
              <a:rPr kumimoji="1" lang="en-US" altLang="zh-CN" sz="1050" dirty="0" smtClean="0">
                <a:latin typeface="微软雅黑" panose="020B0503020204020204" pitchFamily="34" charset="-122"/>
                <a:ea typeface="微软雅黑" panose="020B0503020204020204" pitchFamily="34" charset="-122"/>
                <a:cs typeface="微软雅黑"/>
              </a:rPr>
              <a:t>10.0</a:t>
            </a:r>
            <a:r>
              <a:rPr kumimoji="1" lang="zh-CN" altLang="en-US" sz="1050" dirty="0" smtClean="0">
                <a:latin typeface="微软雅黑" panose="020B0503020204020204" pitchFamily="34" charset="-122"/>
                <a:ea typeface="微软雅黑" panose="020B0503020204020204" pitchFamily="34" charset="-122"/>
                <a:cs typeface="微软雅黑"/>
              </a:rPr>
              <a:t>；其它行业指数</a:t>
            </a:r>
            <a:r>
              <a:rPr kumimoji="1" lang="en-US" altLang="zh-CN" sz="1050" dirty="0">
                <a:latin typeface="微软雅黑" panose="020B0503020204020204" pitchFamily="34" charset="-122"/>
                <a:ea typeface="微软雅黑" panose="020B0503020204020204" pitchFamily="34" charset="-122"/>
                <a:cs typeface="微软雅黑"/>
              </a:rPr>
              <a:t>=</a:t>
            </a:r>
            <a:r>
              <a:rPr kumimoji="1" lang="zh-CN" altLang="en-US" sz="1050" dirty="0">
                <a:latin typeface="微软雅黑" panose="020B0503020204020204" pitchFamily="34" charset="-122"/>
                <a:ea typeface="微软雅黑" panose="020B0503020204020204" pitchFamily="34" charset="-122"/>
                <a:cs typeface="微软雅黑"/>
              </a:rPr>
              <a:t>（</a:t>
            </a:r>
            <a:r>
              <a:rPr kumimoji="1" lang="zh-CN" altLang="en-US" sz="1050" dirty="0" smtClean="0">
                <a:latin typeface="微软雅黑" panose="020B0503020204020204" pitchFamily="34" charset="-122"/>
                <a:ea typeface="微软雅黑" panose="020B0503020204020204" pitchFamily="34" charset="-122"/>
                <a:cs typeface="微软雅黑"/>
              </a:rPr>
              <a:t>本行业企业</a:t>
            </a:r>
            <a:r>
              <a:rPr kumimoji="1" lang="zh-CN" altLang="en-US" sz="1050" dirty="0">
                <a:latin typeface="微软雅黑" panose="020B0503020204020204" pitchFamily="34" charset="-122"/>
                <a:ea typeface="微软雅黑" panose="020B0503020204020204" pitchFamily="34" charset="-122"/>
                <a:cs typeface="微软雅黑"/>
              </a:rPr>
              <a:t>用户数量</a:t>
            </a:r>
            <a:r>
              <a:rPr kumimoji="1" lang="en-US" altLang="zh-CN" sz="1050" dirty="0">
                <a:latin typeface="微软雅黑" panose="020B0503020204020204" pitchFamily="34" charset="-122"/>
                <a:ea typeface="微软雅黑" panose="020B0503020204020204" pitchFamily="34" charset="-122"/>
                <a:cs typeface="微软雅黑"/>
              </a:rPr>
              <a:t>/</a:t>
            </a:r>
            <a:r>
              <a:rPr kumimoji="1" lang="zh-CN" altLang="en-US" sz="1050" dirty="0" smtClean="0">
                <a:latin typeface="微软雅黑" panose="020B0503020204020204" pitchFamily="34" charset="-122"/>
                <a:ea typeface="微软雅黑" panose="020B0503020204020204" pitchFamily="34" charset="-122"/>
                <a:cs typeface="微软雅黑"/>
              </a:rPr>
              <a:t>参照系行业用户</a:t>
            </a:r>
            <a:r>
              <a:rPr kumimoji="1" lang="zh-CN" altLang="en-US" sz="1050" dirty="0">
                <a:latin typeface="微软雅黑" panose="020B0503020204020204" pitchFamily="34" charset="-122"/>
                <a:ea typeface="微软雅黑" panose="020B0503020204020204" pitchFamily="34" charset="-122"/>
                <a:cs typeface="微软雅黑"/>
              </a:rPr>
              <a:t>数量）*</a:t>
            </a:r>
            <a:r>
              <a:rPr kumimoji="1" lang="en-US" altLang="zh-CN" sz="1050" dirty="0" smtClean="0">
                <a:latin typeface="微软雅黑" panose="020B0503020204020204" pitchFamily="34" charset="-122"/>
                <a:ea typeface="微软雅黑" panose="020B0503020204020204" pitchFamily="34" charset="-122"/>
                <a:cs typeface="微软雅黑"/>
              </a:rPr>
              <a:t>10.0</a:t>
            </a:r>
            <a:r>
              <a:rPr kumimoji="1" lang="zh-CN" altLang="en-US" sz="1050" dirty="0" smtClean="0">
                <a:latin typeface="微软雅黑" panose="020B0503020204020204" pitchFamily="34" charset="-122"/>
                <a:ea typeface="微软雅黑" panose="020B0503020204020204" pitchFamily="34" charset="-122"/>
                <a:cs typeface="微软雅黑"/>
              </a:rPr>
              <a:t>。</a:t>
            </a:r>
            <a:endParaRPr kumimoji="1" lang="zh-CN" altLang="en-US" sz="1050" dirty="0">
              <a:latin typeface="微软雅黑" panose="020B0503020204020204" pitchFamily="34" charset="-122"/>
              <a:ea typeface="微软雅黑" panose="020B0503020204020204" pitchFamily="34" charset="-122"/>
              <a:cs typeface="微软雅黑"/>
            </a:endParaRPr>
          </a:p>
          <a:p>
            <a:pPr marL="171450" indent="-171450" algn="just">
              <a:lnSpc>
                <a:spcPct val="200000"/>
              </a:lnSpc>
              <a:buFont typeface="Wingdings" panose="05000000000000000000" pitchFamily="2" charset="2"/>
              <a:buChar char="Ø"/>
            </a:pPr>
            <a:endParaRPr kumimoji="1" lang="zh-CN" altLang="en-US" sz="1050" dirty="0">
              <a:solidFill>
                <a:srgbClr val="D13E3E"/>
              </a:solidFill>
              <a:latin typeface="微软雅黑" panose="020B0503020204020204" pitchFamily="34" charset="-122"/>
              <a:ea typeface="微软雅黑" panose="020B0503020204020204" pitchFamily="34" charset="-122"/>
              <a:cs typeface="微软雅黑"/>
            </a:endParaRPr>
          </a:p>
        </p:txBody>
      </p:sp>
      <p:sp>
        <p:nvSpPr>
          <p:cNvPr id="16" name="文本框 15"/>
          <p:cNvSpPr txBox="1"/>
          <p:nvPr/>
        </p:nvSpPr>
        <p:spPr>
          <a:xfrm>
            <a:off x="250826" y="694197"/>
            <a:ext cx="2385198" cy="553998"/>
          </a:xfrm>
          <a:prstGeom prst="rect">
            <a:avLst/>
          </a:prstGeom>
          <a:noFill/>
        </p:spPr>
        <p:txBody>
          <a:bodyPr wrap="square" rtlCol="0">
            <a:spAutoFit/>
          </a:bodyPr>
          <a:lstStyle/>
          <a:p>
            <a:r>
              <a:rPr lang="zh-CN" altLang="en-US" sz="3000" b="1" dirty="0" smtClean="0">
                <a:solidFill>
                  <a:schemeClr val="bg1"/>
                </a:solidFill>
                <a:latin typeface="Aharoni" panose="02010803020104030203" pitchFamily="2" charset="-79"/>
                <a:ea typeface="Microsoft YaHei UI" panose="020B0503020204020204" pitchFamily="34" charset="-122"/>
                <a:cs typeface="Aharoni" panose="02010803020104030203" pitchFamily="2" charset="-79"/>
              </a:rPr>
              <a:t>研究</a:t>
            </a:r>
            <a:r>
              <a:rPr lang="zh-CN" altLang="en-US" sz="3000" b="1" dirty="0">
                <a:solidFill>
                  <a:schemeClr val="bg1"/>
                </a:solidFill>
                <a:latin typeface="Aharoni" panose="02010803020104030203" pitchFamily="2" charset="-79"/>
                <a:ea typeface="Microsoft YaHei UI" panose="020B0503020204020204" pitchFamily="34" charset="-122"/>
                <a:cs typeface="Aharoni" panose="02010803020104030203" pitchFamily="2" charset="-79"/>
              </a:rPr>
              <a:t>方法</a:t>
            </a:r>
          </a:p>
        </p:txBody>
      </p:sp>
    </p:spTree>
    <p:extLst>
      <p:ext uri="{BB962C8B-B14F-4D97-AF65-F5344CB8AC3E}">
        <p14:creationId xmlns:p14="http://schemas.microsoft.com/office/powerpoint/2010/main" val="8323740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“社交”将成为云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厂商打开新蓝海市场的“钥匙”</a:t>
            </a:r>
            <a:endParaRPr kumimoji="1" lang="zh-CN" altLang="en-US" sz="1800" b="1" dirty="0">
              <a:latin typeface="微软雅黑"/>
              <a:ea typeface="微软雅黑"/>
              <a:cs typeface="微软雅黑"/>
            </a:endParaRPr>
          </a:p>
        </p:txBody>
      </p:sp>
      <p:sp>
        <p:nvSpPr>
          <p:cNvPr id="2" name="文本框 1"/>
          <p:cNvSpPr txBox="1"/>
          <p:nvPr/>
        </p:nvSpPr>
        <p:spPr>
          <a:xfrm>
            <a:off x="4817180" y="1774753"/>
            <a:ext cx="3789695" cy="307777"/>
          </a:xfrm>
          <a:prstGeom prst="rect">
            <a:avLst/>
          </a:prstGeom>
          <a:noFill/>
        </p:spPr>
        <p:txBody>
          <a:bodyPr wrap="square" rtlCol="0">
            <a:spAutoFit/>
          </a:bodyPr>
          <a:lstStyle/>
          <a:p>
            <a:pPr algn="ctr"/>
            <a:r>
              <a:rPr lang="zh-CN" altLang="en-US" sz="1400" b="1" dirty="0">
                <a:solidFill>
                  <a:srgbClr val="D13E3E"/>
                </a:solidFill>
                <a:latin typeface="微软雅黑" panose="020B0503020204020204" pitchFamily="34" charset="-122"/>
                <a:ea typeface="微软雅黑" panose="020B0503020204020204" pitchFamily="34" charset="-122"/>
              </a:rPr>
              <a:t>尝试型</a:t>
            </a:r>
            <a:r>
              <a:rPr lang="zh-CN" altLang="en-US" sz="1200" b="1" dirty="0" smtClean="0">
                <a:latin typeface="微软雅黑" panose="020B0503020204020204" pitchFamily="34" charset="-122"/>
                <a:ea typeface="微软雅黑" panose="020B0503020204020204" pitchFamily="34" charset="-122"/>
              </a:rPr>
              <a:t>企业</a:t>
            </a:r>
            <a:r>
              <a:rPr lang="zh-CN" altLang="en-US" sz="1200" b="1" dirty="0">
                <a:latin typeface="微软雅黑" panose="020B0503020204020204" pitchFamily="34" charset="-122"/>
                <a:ea typeface="微软雅黑" panose="020B0503020204020204" pitchFamily="34" charset="-122"/>
              </a:rPr>
              <a:t>对云</a:t>
            </a:r>
            <a:r>
              <a:rPr lang="en-US" altLang="zh-CN" sz="1200" b="1" dirty="0">
                <a:latin typeface="微软雅黑" panose="020B0503020204020204" pitchFamily="34" charset="-122"/>
                <a:ea typeface="微软雅黑" panose="020B0503020204020204" pitchFamily="34" charset="-122"/>
              </a:rPr>
              <a:t>CRM</a:t>
            </a:r>
            <a:r>
              <a:rPr lang="zh-CN" altLang="en-US" sz="1400" b="1" dirty="0" smtClean="0">
                <a:solidFill>
                  <a:srgbClr val="D13E3E"/>
                </a:solidFill>
                <a:latin typeface="微软雅黑" panose="020B0503020204020204" pitchFamily="34" charset="-122"/>
                <a:ea typeface="微软雅黑" panose="020B0503020204020204" pitchFamily="34" charset="-122"/>
              </a:rPr>
              <a:t>社交能力</a:t>
            </a:r>
            <a:r>
              <a:rPr lang="zh-CN" altLang="en-US" sz="1200" b="1" dirty="0" smtClean="0">
                <a:latin typeface="微软雅黑" panose="020B0503020204020204" pitchFamily="34" charset="-122"/>
                <a:ea typeface="微软雅黑" panose="020B0503020204020204" pitchFamily="34" charset="-122"/>
              </a:rPr>
              <a:t>的展望</a:t>
            </a:r>
          </a:p>
        </p:txBody>
      </p:sp>
      <p:sp>
        <p:nvSpPr>
          <p:cNvPr id="149" name="文本框 148"/>
          <p:cNvSpPr txBox="1"/>
          <p:nvPr/>
        </p:nvSpPr>
        <p:spPr>
          <a:xfrm>
            <a:off x="925904" y="1539285"/>
            <a:ext cx="3138011" cy="715581"/>
          </a:xfrm>
          <a:prstGeom prst="rect">
            <a:avLst/>
          </a:prstGeom>
          <a:noFill/>
        </p:spPr>
        <p:txBody>
          <a:bodyPr wrap="square" rtlCol="0">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50.6</a:t>
            </a:r>
            <a:r>
              <a:rPr lang="en-US" altLang="zh-CN" sz="12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的企业认为云</a:t>
            </a:r>
            <a:r>
              <a:rPr lang="en-US" altLang="zh-CN" sz="1100" b="1" dirty="0" smtClean="0">
                <a:latin typeface="微软雅黑" panose="020B0503020204020204" pitchFamily="34" charset="-122"/>
                <a:ea typeface="微软雅黑" panose="020B0503020204020204" pitchFamily="34" charset="-122"/>
              </a:rPr>
              <a:t>CRM</a:t>
            </a:r>
            <a:r>
              <a:rPr lang="zh-CN" altLang="en-US" sz="1100" b="1" dirty="0" smtClean="0">
                <a:latin typeface="微软雅黑" panose="020B0503020204020204" pitchFamily="34" charset="-122"/>
                <a:ea typeface="微软雅黑" panose="020B0503020204020204" pitchFamily="34" charset="-122"/>
              </a:rPr>
              <a:t>应具备</a:t>
            </a:r>
            <a:endParaRPr lang="en-US" altLang="zh-CN" sz="1100" b="1" dirty="0" smtClean="0">
              <a:latin typeface="微软雅黑" panose="020B0503020204020204" pitchFamily="34" charset="-122"/>
              <a:ea typeface="微软雅黑" panose="020B0503020204020204" pitchFamily="34" charset="-122"/>
            </a:endParaRPr>
          </a:p>
          <a:p>
            <a:pPr>
              <a:lnSpc>
                <a:spcPct val="150000"/>
              </a:lnSpc>
            </a:pPr>
            <a:r>
              <a:rPr lang="zh-CN" altLang="en-US" sz="1100" b="1" dirty="0" smtClean="0">
                <a:latin typeface="微软雅黑" panose="020B0503020204020204" pitchFamily="34" charset="-122"/>
                <a:ea typeface="微软雅黑" panose="020B0503020204020204" pitchFamily="34" charset="-122"/>
              </a:rPr>
              <a:t>支持企业内外部社交以及即时沟通的能力</a:t>
            </a:r>
          </a:p>
        </p:txBody>
      </p:sp>
      <p:grpSp>
        <p:nvGrpSpPr>
          <p:cNvPr id="3" name="组合 2"/>
          <p:cNvGrpSpPr/>
          <p:nvPr/>
        </p:nvGrpSpPr>
        <p:grpSpPr>
          <a:xfrm>
            <a:off x="422241" y="2319604"/>
            <a:ext cx="3650927" cy="2505179"/>
            <a:chOff x="220023" y="1900917"/>
            <a:chExt cx="3912023" cy="2684337"/>
          </a:xfrm>
        </p:grpSpPr>
        <p:sp>
          <p:nvSpPr>
            <p:cNvPr id="83" name="Freeform 6"/>
            <p:cNvSpPr>
              <a:spLocks/>
            </p:cNvSpPr>
            <p:nvPr/>
          </p:nvSpPr>
          <p:spPr bwMode="auto">
            <a:xfrm>
              <a:off x="359230" y="2366538"/>
              <a:ext cx="766095" cy="759030"/>
            </a:xfrm>
            <a:custGeom>
              <a:avLst/>
              <a:gdLst>
                <a:gd name="T0" fmla="*/ 8 w 542"/>
                <a:gd name="T1" fmla="*/ 537 h 537"/>
                <a:gd name="T2" fmla="*/ 0 w 542"/>
                <a:gd name="T3" fmla="*/ 529 h 537"/>
                <a:gd name="T4" fmla="*/ 534 w 542"/>
                <a:gd name="T5" fmla="*/ 0 h 537"/>
                <a:gd name="T6" fmla="*/ 542 w 542"/>
                <a:gd name="T7" fmla="*/ 8 h 537"/>
                <a:gd name="T8" fmla="*/ 8 w 542"/>
                <a:gd name="T9" fmla="*/ 537 h 537"/>
              </a:gdLst>
              <a:ahLst/>
              <a:cxnLst>
                <a:cxn ang="0">
                  <a:pos x="T0" y="T1"/>
                </a:cxn>
                <a:cxn ang="0">
                  <a:pos x="T2" y="T3"/>
                </a:cxn>
                <a:cxn ang="0">
                  <a:pos x="T4" y="T5"/>
                </a:cxn>
                <a:cxn ang="0">
                  <a:pos x="T6" y="T7"/>
                </a:cxn>
                <a:cxn ang="0">
                  <a:pos x="T8" y="T9"/>
                </a:cxn>
              </a:cxnLst>
              <a:rect l="0" t="0" r="r" b="b"/>
              <a:pathLst>
                <a:path w="542" h="537">
                  <a:moveTo>
                    <a:pt x="8" y="537"/>
                  </a:moveTo>
                  <a:lnTo>
                    <a:pt x="0" y="529"/>
                  </a:lnTo>
                  <a:lnTo>
                    <a:pt x="534" y="0"/>
                  </a:lnTo>
                  <a:lnTo>
                    <a:pt x="542" y="8"/>
                  </a:lnTo>
                  <a:lnTo>
                    <a:pt x="8" y="537"/>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84" name="Freeform 7"/>
            <p:cNvSpPr>
              <a:spLocks/>
            </p:cNvSpPr>
            <p:nvPr/>
          </p:nvSpPr>
          <p:spPr bwMode="auto">
            <a:xfrm>
              <a:off x="393153" y="2133317"/>
              <a:ext cx="1625480" cy="1003557"/>
            </a:xfrm>
            <a:custGeom>
              <a:avLst/>
              <a:gdLst>
                <a:gd name="T0" fmla="*/ 0 w 1150"/>
                <a:gd name="T1" fmla="*/ 710 h 710"/>
                <a:gd name="T2" fmla="*/ 0 w 1150"/>
                <a:gd name="T3" fmla="*/ 702 h 710"/>
                <a:gd name="T4" fmla="*/ 1150 w 1150"/>
                <a:gd name="T5" fmla="*/ 0 h 710"/>
                <a:gd name="T6" fmla="*/ 1150 w 1150"/>
                <a:gd name="T7" fmla="*/ 0 h 710"/>
                <a:gd name="T8" fmla="*/ 0 w 1150"/>
                <a:gd name="T9" fmla="*/ 710 h 710"/>
              </a:gdLst>
              <a:ahLst/>
              <a:cxnLst>
                <a:cxn ang="0">
                  <a:pos x="T0" y="T1"/>
                </a:cxn>
                <a:cxn ang="0">
                  <a:pos x="T2" y="T3"/>
                </a:cxn>
                <a:cxn ang="0">
                  <a:pos x="T4" y="T5"/>
                </a:cxn>
                <a:cxn ang="0">
                  <a:pos x="T6" y="T7"/>
                </a:cxn>
                <a:cxn ang="0">
                  <a:pos x="T8" y="T9"/>
                </a:cxn>
              </a:cxnLst>
              <a:rect l="0" t="0" r="r" b="b"/>
              <a:pathLst>
                <a:path w="1150" h="710">
                  <a:moveTo>
                    <a:pt x="0" y="710"/>
                  </a:moveTo>
                  <a:lnTo>
                    <a:pt x="0" y="702"/>
                  </a:lnTo>
                  <a:lnTo>
                    <a:pt x="1150" y="0"/>
                  </a:lnTo>
                  <a:lnTo>
                    <a:pt x="1150" y="0"/>
                  </a:lnTo>
                  <a:lnTo>
                    <a:pt x="0" y="710"/>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85" name="Freeform 8"/>
            <p:cNvSpPr>
              <a:spLocks/>
            </p:cNvSpPr>
            <p:nvPr/>
          </p:nvSpPr>
          <p:spPr bwMode="auto">
            <a:xfrm>
              <a:off x="393153" y="3183519"/>
              <a:ext cx="313788" cy="643126"/>
            </a:xfrm>
            <a:custGeom>
              <a:avLst/>
              <a:gdLst>
                <a:gd name="T0" fmla="*/ 214 w 222"/>
                <a:gd name="T1" fmla="*/ 455 h 455"/>
                <a:gd name="T2" fmla="*/ 0 w 222"/>
                <a:gd name="T3" fmla="*/ 0 h 455"/>
                <a:gd name="T4" fmla="*/ 0 w 222"/>
                <a:gd name="T5" fmla="*/ 0 h 455"/>
                <a:gd name="T6" fmla="*/ 222 w 222"/>
                <a:gd name="T7" fmla="*/ 455 h 455"/>
                <a:gd name="T8" fmla="*/ 214 w 222"/>
                <a:gd name="T9" fmla="*/ 455 h 455"/>
              </a:gdLst>
              <a:ahLst/>
              <a:cxnLst>
                <a:cxn ang="0">
                  <a:pos x="T0" y="T1"/>
                </a:cxn>
                <a:cxn ang="0">
                  <a:pos x="T2" y="T3"/>
                </a:cxn>
                <a:cxn ang="0">
                  <a:pos x="T4" y="T5"/>
                </a:cxn>
                <a:cxn ang="0">
                  <a:pos x="T6" y="T7"/>
                </a:cxn>
                <a:cxn ang="0">
                  <a:pos x="T8" y="T9"/>
                </a:cxn>
              </a:cxnLst>
              <a:rect l="0" t="0" r="r" b="b"/>
              <a:pathLst>
                <a:path w="222" h="455">
                  <a:moveTo>
                    <a:pt x="214" y="455"/>
                  </a:moveTo>
                  <a:lnTo>
                    <a:pt x="0" y="0"/>
                  </a:lnTo>
                  <a:lnTo>
                    <a:pt x="0" y="0"/>
                  </a:lnTo>
                  <a:lnTo>
                    <a:pt x="222" y="455"/>
                  </a:lnTo>
                  <a:lnTo>
                    <a:pt x="214" y="455"/>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86" name="Freeform 9"/>
            <p:cNvSpPr>
              <a:spLocks/>
            </p:cNvSpPr>
            <p:nvPr/>
          </p:nvSpPr>
          <p:spPr bwMode="auto">
            <a:xfrm>
              <a:off x="359230" y="3125568"/>
              <a:ext cx="1764000" cy="1238192"/>
            </a:xfrm>
            <a:custGeom>
              <a:avLst/>
              <a:gdLst>
                <a:gd name="T0" fmla="*/ 1240 w 1248"/>
                <a:gd name="T1" fmla="*/ 876 h 876"/>
                <a:gd name="T2" fmla="*/ 0 w 1248"/>
                <a:gd name="T3" fmla="*/ 8 h 876"/>
                <a:gd name="T4" fmla="*/ 8 w 1248"/>
                <a:gd name="T5" fmla="*/ 0 h 876"/>
                <a:gd name="T6" fmla="*/ 1248 w 1248"/>
                <a:gd name="T7" fmla="*/ 867 h 876"/>
                <a:gd name="T8" fmla="*/ 1240 w 1248"/>
                <a:gd name="T9" fmla="*/ 876 h 876"/>
              </a:gdLst>
              <a:ahLst/>
              <a:cxnLst>
                <a:cxn ang="0">
                  <a:pos x="T0" y="T1"/>
                </a:cxn>
                <a:cxn ang="0">
                  <a:pos x="T2" y="T3"/>
                </a:cxn>
                <a:cxn ang="0">
                  <a:pos x="T4" y="T5"/>
                </a:cxn>
                <a:cxn ang="0">
                  <a:pos x="T6" y="T7"/>
                </a:cxn>
                <a:cxn ang="0">
                  <a:pos x="T8" y="T9"/>
                </a:cxn>
              </a:cxnLst>
              <a:rect l="0" t="0" r="r" b="b"/>
              <a:pathLst>
                <a:path w="1248" h="876">
                  <a:moveTo>
                    <a:pt x="1240" y="876"/>
                  </a:moveTo>
                  <a:lnTo>
                    <a:pt x="0" y="8"/>
                  </a:lnTo>
                  <a:lnTo>
                    <a:pt x="8" y="0"/>
                  </a:lnTo>
                  <a:lnTo>
                    <a:pt x="1248" y="867"/>
                  </a:lnTo>
                  <a:lnTo>
                    <a:pt x="1240" y="876"/>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93" name="Freeform 25"/>
            <p:cNvSpPr>
              <a:spLocks/>
            </p:cNvSpPr>
            <p:nvPr/>
          </p:nvSpPr>
          <p:spPr bwMode="auto">
            <a:xfrm>
              <a:off x="695634" y="3347481"/>
              <a:ext cx="882000" cy="479163"/>
            </a:xfrm>
            <a:custGeom>
              <a:avLst/>
              <a:gdLst>
                <a:gd name="T0" fmla="*/ 8 w 624"/>
                <a:gd name="T1" fmla="*/ 339 h 339"/>
                <a:gd name="T2" fmla="*/ 0 w 624"/>
                <a:gd name="T3" fmla="*/ 339 h 339"/>
                <a:gd name="T4" fmla="*/ 624 w 624"/>
                <a:gd name="T5" fmla="*/ 0 h 339"/>
                <a:gd name="T6" fmla="*/ 624 w 624"/>
                <a:gd name="T7" fmla="*/ 0 h 339"/>
                <a:gd name="T8" fmla="*/ 8 w 624"/>
                <a:gd name="T9" fmla="*/ 339 h 339"/>
              </a:gdLst>
              <a:ahLst/>
              <a:cxnLst>
                <a:cxn ang="0">
                  <a:pos x="T0" y="T1"/>
                </a:cxn>
                <a:cxn ang="0">
                  <a:pos x="T2" y="T3"/>
                </a:cxn>
                <a:cxn ang="0">
                  <a:pos x="T4" y="T5"/>
                </a:cxn>
                <a:cxn ang="0">
                  <a:pos x="T6" y="T7"/>
                </a:cxn>
                <a:cxn ang="0">
                  <a:pos x="T8" y="T9"/>
                </a:cxn>
              </a:cxnLst>
              <a:rect l="0" t="0" r="r" b="b"/>
              <a:pathLst>
                <a:path w="624" h="339">
                  <a:moveTo>
                    <a:pt x="8" y="339"/>
                  </a:moveTo>
                  <a:lnTo>
                    <a:pt x="0" y="339"/>
                  </a:lnTo>
                  <a:lnTo>
                    <a:pt x="624" y="0"/>
                  </a:lnTo>
                  <a:lnTo>
                    <a:pt x="624" y="0"/>
                  </a:lnTo>
                  <a:lnTo>
                    <a:pt x="8" y="339"/>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94" name="Freeform 26"/>
            <p:cNvSpPr>
              <a:spLocks/>
            </p:cNvSpPr>
            <p:nvPr/>
          </p:nvSpPr>
          <p:spPr bwMode="auto">
            <a:xfrm>
              <a:off x="684326" y="2377846"/>
              <a:ext cx="441000" cy="1424769"/>
            </a:xfrm>
            <a:custGeom>
              <a:avLst/>
              <a:gdLst>
                <a:gd name="T0" fmla="*/ 8 w 312"/>
                <a:gd name="T1" fmla="*/ 1008 h 1008"/>
                <a:gd name="T2" fmla="*/ 0 w 312"/>
                <a:gd name="T3" fmla="*/ 1000 h 1008"/>
                <a:gd name="T4" fmla="*/ 304 w 312"/>
                <a:gd name="T5" fmla="*/ 0 h 1008"/>
                <a:gd name="T6" fmla="*/ 312 w 312"/>
                <a:gd name="T7" fmla="*/ 0 h 1008"/>
                <a:gd name="T8" fmla="*/ 8 w 312"/>
                <a:gd name="T9" fmla="*/ 1008 h 1008"/>
              </a:gdLst>
              <a:ahLst/>
              <a:cxnLst>
                <a:cxn ang="0">
                  <a:pos x="T0" y="T1"/>
                </a:cxn>
                <a:cxn ang="0">
                  <a:pos x="T2" y="T3"/>
                </a:cxn>
                <a:cxn ang="0">
                  <a:pos x="T4" y="T5"/>
                </a:cxn>
                <a:cxn ang="0">
                  <a:pos x="T6" y="T7"/>
                </a:cxn>
                <a:cxn ang="0">
                  <a:pos x="T8" y="T9"/>
                </a:cxn>
              </a:cxnLst>
              <a:rect l="0" t="0" r="r" b="b"/>
              <a:pathLst>
                <a:path w="312" h="1008">
                  <a:moveTo>
                    <a:pt x="8" y="1008"/>
                  </a:moveTo>
                  <a:lnTo>
                    <a:pt x="0" y="1000"/>
                  </a:lnTo>
                  <a:lnTo>
                    <a:pt x="304" y="0"/>
                  </a:lnTo>
                  <a:lnTo>
                    <a:pt x="312" y="0"/>
                  </a:lnTo>
                  <a:lnTo>
                    <a:pt x="8" y="1008"/>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95" name="Freeform 28"/>
            <p:cNvSpPr>
              <a:spLocks/>
            </p:cNvSpPr>
            <p:nvPr/>
          </p:nvSpPr>
          <p:spPr bwMode="auto">
            <a:xfrm>
              <a:off x="695634" y="3826644"/>
              <a:ext cx="1427597" cy="537115"/>
            </a:xfrm>
            <a:custGeom>
              <a:avLst/>
              <a:gdLst>
                <a:gd name="T0" fmla="*/ 1010 w 1010"/>
                <a:gd name="T1" fmla="*/ 380 h 380"/>
                <a:gd name="T2" fmla="*/ 0 w 1010"/>
                <a:gd name="T3" fmla="*/ 8 h 380"/>
                <a:gd name="T4" fmla="*/ 0 w 1010"/>
                <a:gd name="T5" fmla="*/ 0 h 380"/>
                <a:gd name="T6" fmla="*/ 1010 w 1010"/>
                <a:gd name="T7" fmla="*/ 371 h 380"/>
                <a:gd name="T8" fmla="*/ 1010 w 1010"/>
                <a:gd name="T9" fmla="*/ 380 h 380"/>
              </a:gdLst>
              <a:ahLst/>
              <a:cxnLst>
                <a:cxn ang="0">
                  <a:pos x="T0" y="T1"/>
                </a:cxn>
                <a:cxn ang="0">
                  <a:pos x="T2" y="T3"/>
                </a:cxn>
                <a:cxn ang="0">
                  <a:pos x="T4" y="T5"/>
                </a:cxn>
                <a:cxn ang="0">
                  <a:pos x="T6" y="T7"/>
                </a:cxn>
                <a:cxn ang="0">
                  <a:pos x="T8" y="T9"/>
                </a:cxn>
              </a:cxnLst>
              <a:rect l="0" t="0" r="r" b="b"/>
              <a:pathLst>
                <a:path w="1010" h="380">
                  <a:moveTo>
                    <a:pt x="1010" y="380"/>
                  </a:moveTo>
                  <a:lnTo>
                    <a:pt x="0" y="8"/>
                  </a:lnTo>
                  <a:lnTo>
                    <a:pt x="0" y="0"/>
                  </a:lnTo>
                  <a:lnTo>
                    <a:pt x="1010" y="371"/>
                  </a:lnTo>
                  <a:lnTo>
                    <a:pt x="1010" y="380"/>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97" name="Freeform 30"/>
            <p:cNvSpPr>
              <a:spLocks/>
            </p:cNvSpPr>
            <p:nvPr/>
          </p:nvSpPr>
          <p:spPr bwMode="auto">
            <a:xfrm>
              <a:off x="2123230" y="4188489"/>
              <a:ext cx="1033241" cy="175269"/>
            </a:xfrm>
            <a:custGeom>
              <a:avLst/>
              <a:gdLst>
                <a:gd name="T0" fmla="*/ 0 w 731"/>
                <a:gd name="T1" fmla="*/ 124 h 124"/>
                <a:gd name="T2" fmla="*/ 0 w 731"/>
                <a:gd name="T3" fmla="*/ 115 h 124"/>
                <a:gd name="T4" fmla="*/ 731 w 731"/>
                <a:gd name="T5" fmla="*/ 0 h 124"/>
                <a:gd name="T6" fmla="*/ 731 w 731"/>
                <a:gd name="T7" fmla="*/ 8 h 124"/>
                <a:gd name="T8" fmla="*/ 0 w 731"/>
                <a:gd name="T9" fmla="*/ 124 h 124"/>
              </a:gdLst>
              <a:ahLst/>
              <a:cxnLst>
                <a:cxn ang="0">
                  <a:pos x="T0" y="T1"/>
                </a:cxn>
                <a:cxn ang="0">
                  <a:pos x="T2" y="T3"/>
                </a:cxn>
                <a:cxn ang="0">
                  <a:pos x="T4" y="T5"/>
                </a:cxn>
                <a:cxn ang="0">
                  <a:pos x="T6" y="T7"/>
                </a:cxn>
                <a:cxn ang="0">
                  <a:pos x="T8" y="T9"/>
                </a:cxn>
              </a:cxnLst>
              <a:rect l="0" t="0" r="r" b="b"/>
              <a:pathLst>
                <a:path w="731" h="124">
                  <a:moveTo>
                    <a:pt x="0" y="124"/>
                  </a:moveTo>
                  <a:lnTo>
                    <a:pt x="0" y="115"/>
                  </a:lnTo>
                  <a:lnTo>
                    <a:pt x="731" y="0"/>
                  </a:lnTo>
                  <a:lnTo>
                    <a:pt x="731" y="8"/>
                  </a:lnTo>
                  <a:lnTo>
                    <a:pt x="0" y="124"/>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98" name="Freeform 31"/>
            <p:cNvSpPr>
              <a:spLocks/>
            </p:cNvSpPr>
            <p:nvPr/>
          </p:nvSpPr>
          <p:spPr bwMode="auto">
            <a:xfrm>
              <a:off x="2866711" y="3347481"/>
              <a:ext cx="289761" cy="841011"/>
            </a:xfrm>
            <a:custGeom>
              <a:avLst/>
              <a:gdLst>
                <a:gd name="T0" fmla="*/ 205 w 205"/>
                <a:gd name="T1" fmla="*/ 595 h 595"/>
                <a:gd name="T2" fmla="*/ 0 w 205"/>
                <a:gd name="T3" fmla="*/ 0 h 595"/>
                <a:gd name="T4" fmla="*/ 0 w 205"/>
                <a:gd name="T5" fmla="*/ 0 h 595"/>
                <a:gd name="T6" fmla="*/ 205 w 205"/>
                <a:gd name="T7" fmla="*/ 595 h 595"/>
                <a:gd name="T8" fmla="*/ 205 w 205"/>
                <a:gd name="T9" fmla="*/ 595 h 595"/>
              </a:gdLst>
              <a:ahLst/>
              <a:cxnLst>
                <a:cxn ang="0">
                  <a:pos x="T0" y="T1"/>
                </a:cxn>
                <a:cxn ang="0">
                  <a:pos x="T2" y="T3"/>
                </a:cxn>
                <a:cxn ang="0">
                  <a:pos x="T4" y="T5"/>
                </a:cxn>
                <a:cxn ang="0">
                  <a:pos x="T6" y="T7"/>
                </a:cxn>
                <a:cxn ang="0">
                  <a:pos x="T8" y="T9"/>
                </a:cxn>
              </a:cxnLst>
              <a:rect l="0" t="0" r="r" b="b"/>
              <a:pathLst>
                <a:path w="205" h="595">
                  <a:moveTo>
                    <a:pt x="205" y="595"/>
                  </a:moveTo>
                  <a:lnTo>
                    <a:pt x="0" y="0"/>
                  </a:lnTo>
                  <a:lnTo>
                    <a:pt x="0" y="0"/>
                  </a:lnTo>
                  <a:lnTo>
                    <a:pt x="205" y="595"/>
                  </a:lnTo>
                  <a:lnTo>
                    <a:pt x="205" y="595"/>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99" name="Freeform 32"/>
            <p:cNvSpPr>
              <a:spLocks/>
            </p:cNvSpPr>
            <p:nvPr/>
          </p:nvSpPr>
          <p:spPr bwMode="auto">
            <a:xfrm>
              <a:off x="2111922" y="3347481"/>
              <a:ext cx="754789" cy="1016279"/>
            </a:xfrm>
            <a:custGeom>
              <a:avLst/>
              <a:gdLst>
                <a:gd name="T0" fmla="*/ 8 w 534"/>
                <a:gd name="T1" fmla="*/ 719 h 719"/>
                <a:gd name="T2" fmla="*/ 0 w 534"/>
                <a:gd name="T3" fmla="*/ 710 h 719"/>
                <a:gd name="T4" fmla="*/ 534 w 534"/>
                <a:gd name="T5" fmla="*/ 0 h 719"/>
                <a:gd name="T6" fmla="*/ 534 w 534"/>
                <a:gd name="T7" fmla="*/ 0 h 719"/>
                <a:gd name="T8" fmla="*/ 8 w 534"/>
                <a:gd name="T9" fmla="*/ 719 h 719"/>
              </a:gdLst>
              <a:ahLst/>
              <a:cxnLst>
                <a:cxn ang="0">
                  <a:pos x="T0" y="T1"/>
                </a:cxn>
                <a:cxn ang="0">
                  <a:pos x="T2" y="T3"/>
                </a:cxn>
                <a:cxn ang="0">
                  <a:pos x="T4" y="T5"/>
                </a:cxn>
                <a:cxn ang="0">
                  <a:pos x="T6" y="T7"/>
                </a:cxn>
                <a:cxn ang="0">
                  <a:pos x="T8" y="T9"/>
                </a:cxn>
              </a:cxnLst>
              <a:rect l="0" t="0" r="r" b="b"/>
              <a:pathLst>
                <a:path w="534" h="719">
                  <a:moveTo>
                    <a:pt x="8" y="719"/>
                  </a:moveTo>
                  <a:lnTo>
                    <a:pt x="0" y="710"/>
                  </a:lnTo>
                  <a:lnTo>
                    <a:pt x="534" y="0"/>
                  </a:lnTo>
                  <a:lnTo>
                    <a:pt x="534" y="0"/>
                  </a:lnTo>
                  <a:lnTo>
                    <a:pt x="8" y="719"/>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0" name="Freeform 33"/>
            <p:cNvSpPr>
              <a:spLocks/>
            </p:cNvSpPr>
            <p:nvPr/>
          </p:nvSpPr>
          <p:spPr bwMode="auto">
            <a:xfrm>
              <a:off x="1833470" y="3230164"/>
              <a:ext cx="289761" cy="1133596"/>
            </a:xfrm>
            <a:custGeom>
              <a:avLst/>
              <a:gdLst>
                <a:gd name="T0" fmla="*/ 197 w 205"/>
                <a:gd name="T1" fmla="*/ 802 h 802"/>
                <a:gd name="T2" fmla="*/ 0 w 205"/>
                <a:gd name="T3" fmla="*/ 0 h 802"/>
                <a:gd name="T4" fmla="*/ 0 w 205"/>
                <a:gd name="T5" fmla="*/ 0 h 802"/>
                <a:gd name="T6" fmla="*/ 205 w 205"/>
                <a:gd name="T7" fmla="*/ 793 h 802"/>
                <a:gd name="T8" fmla="*/ 197 w 205"/>
                <a:gd name="T9" fmla="*/ 802 h 802"/>
              </a:gdLst>
              <a:ahLst/>
              <a:cxnLst>
                <a:cxn ang="0">
                  <a:pos x="T0" y="T1"/>
                </a:cxn>
                <a:cxn ang="0">
                  <a:pos x="T2" y="T3"/>
                </a:cxn>
                <a:cxn ang="0">
                  <a:pos x="T4" y="T5"/>
                </a:cxn>
                <a:cxn ang="0">
                  <a:pos x="T6" y="T7"/>
                </a:cxn>
                <a:cxn ang="0">
                  <a:pos x="T8" y="T9"/>
                </a:cxn>
              </a:cxnLst>
              <a:rect l="0" t="0" r="r" b="b"/>
              <a:pathLst>
                <a:path w="205" h="802">
                  <a:moveTo>
                    <a:pt x="197" y="802"/>
                  </a:moveTo>
                  <a:lnTo>
                    <a:pt x="0" y="0"/>
                  </a:lnTo>
                  <a:lnTo>
                    <a:pt x="0" y="0"/>
                  </a:lnTo>
                  <a:lnTo>
                    <a:pt x="205" y="793"/>
                  </a:lnTo>
                  <a:lnTo>
                    <a:pt x="197" y="802"/>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1" name="Freeform 34"/>
            <p:cNvSpPr>
              <a:spLocks/>
            </p:cNvSpPr>
            <p:nvPr/>
          </p:nvSpPr>
          <p:spPr bwMode="auto">
            <a:xfrm>
              <a:off x="1833470" y="3230164"/>
              <a:ext cx="1033241" cy="117317"/>
            </a:xfrm>
            <a:custGeom>
              <a:avLst/>
              <a:gdLst>
                <a:gd name="T0" fmla="*/ 731 w 731"/>
                <a:gd name="T1" fmla="*/ 83 h 83"/>
                <a:gd name="T2" fmla="*/ 0 w 731"/>
                <a:gd name="T3" fmla="*/ 9 h 83"/>
                <a:gd name="T4" fmla="*/ 0 w 731"/>
                <a:gd name="T5" fmla="*/ 0 h 83"/>
                <a:gd name="T6" fmla="*/ 731 w 731"/>
                <a:gd name="T7" fmla="*/ 83 h 83"/>
                <a:gd name="T8" fmla="*/ 731 w 731"/>
                <a:gd name="T9" fmla="*/ 83 h 83"/>
              </a:gdLst>
              <a:ahLst/>
              <a:cxnLst>
                <a:cxn ang="0">
                  <a:pos x="T0" y="T1"/>
                </a:cxn>
                <a:cxn ang="0">
                  <a:pos x="T2" y="T3"/>
                </a:cxn>
                <a:cxn ang="0">
                  <a:pos x="T4" y="T5"/>
                </a:cxn>
                <a:cxn ang="0">
                  <a:pos x="T6" y="T7"/>
                </a:cxn>
                <a:cxn ang="0">
                  <a:pos x="T8" y="T9"/>
                </a:cxn>
              </a:cxnLst>
              <a:rect l="0" t="0" r="r" b="b"/>
              <a:pathLst>
                <a:path w="731" h="83">
                  <a:moveTo>
                    <a:pt x="731" y="83"/>
                  </a:moveTo>
                  <a:lnTo>
                    <a:pt x="0" y="9"/>
                  </a:lnTo>
                  <a:lnTo>
                    <a:pt x="0" y="0"/>
                  </a:lnTo>
                  <a:lnTo>
                    <a:pt x="731" y="83"/>
                  </a:lnTo>
                  <a:lnTo>
                    <a:pt x="731" y="83"/>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2" name="Freeform 35"/>
            <p:cNvSpPr>
              <a:spLocks/>
            </p:cNvSpPr>
            <p:nvPr/>
          </p:nvSpPr>
          <p:spPr bwMode="auto">
            <a:xfrm>
              <a:off x="2866711" y="3125568"/>
              <a:ext cx="1033241" cy="221914"/>
            </a:xfrm>
            <a:custGeom>
              <a:avLst/>
              <a:gdLst>
                <a:gd name="T0" fmla="*/ 0 w 731"/>
                <a:gd name="T1" fmla="*/ 157 h 157"/>
                <a:gd name="T2" fmla="*/ 0 w 731"/>
                <a:gd name="T3" fmla="*/ 157 h 157"/>
                <a:gd name="T4" fmla="*/ 731 w 731"/>
                <a:gd name="T5" fmla="*/ 0 h 157"/>
                <a:gd name="T6" fmla="*/ 731 w 731"/>
                <a:gd name="T7" fmla="*/ 8 h 157"/>
                <a:gd name="T8" fmla="*/ 0 w 731"/>
                <a:gd name="T9" fmla="*/ 157 h 157"/>
              </a:gdLst>
              <a:ahLst/>
              <a:cxnLst>
                <a:cxn ang="0">
                  <a:pos x="T0" y="T1"/>
                </a:cxn>
                <a:cxn ang="0">
                  <a:pos x="T2" y="T3"/>
                </a:cxn>
                <a:cxn ang="0">
                  <a:pos x="T4" y="T5"/>
                </a:cxn>
                <a:cxn ang="0">
                  <a:pos x="T6" y="T7"/>
                </a:cxn>
                <a:cxn ang="0">
                  <a:pos x="T8" y="T9"/>
                </a:cxn>
              </a:cxnLst>
              <a:rect l="0" t="0" r="r" b="b"/>
              <a:pathLst>
                <a:path w="731" h="157">
                  <a:moveTo>
                    <a:pt x="0" y="157"/>
                  </a:moveTo>
                  <a:lnTo>
                    <a:pt x="0" y="157"/>
                  </a:lnTo>
                  <a:lnTo>
                    <a:pt x="731" y="0"/>
                  </a:lnTo>
                  <a:lnTo>
                    <a:pt x="731" y="8"/>
                  </a:lnTo>
                  <a:lnTo>
                    <a:pt x="0" y="157"/>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3" name="Freeform 36"/>
            <p:cNvSpPr>
              <a:spLocks/>
            </p:cNvSpPr>
            <p:nvPr/>
          </p:nvSpPr>
          <p:spPr bwMode="auto">
            <a:xfrm>
              <a:off x="3169193" y="3125568"/>
              <a:ext cx="730760" cy="1062922"/>
            </a:xfrm>
            <a:custGeom>
              <a:avLst/>
              <a:gdLst>
                <a:gd name="T0" fmla="*/ 0 w 517"/>
                <a:gd name="T1" fmla="*/ 752 h 752"/>
                <a:gd name="T2" fmla="*/ 0 w 517"/>
                <a:gd name="T3" fmla="*/ 752 h 752"/>
                <a:gd name="T4" fmla="*/ 517 w 517"/>
                <a:gd name="T5" fmla="*/ 0 h 752"/>
                <a:gd name="T6" fmla="*/ 517 w 517"/>
                <a:gd name="T7" fmla="*/ 8 h 752"/>
                <a:gd name="T8" fmla="*/ 0 w 517"/>
                <a:gd name="T9" fmla="*/ 752 h 752"/>
              </a:gdLst>
              <a:ahLst/>
              <a:cxnLst>
                <a:cxn ang="0">
                  <a:pos x="T0" y="T1"/>
                </a:cxn>
                <a:cxn ang="0">
                  <a:pos x="T2" y="T3"/>
                </a:cxn>
                <a:cxn ang="0">
                  <a:pos x="T4" y="T5"/>
                </a:cxn>
                <a:cxn ang="0">
                  <a:pos x="T6" y="T7"/>
                </a:cxn>
                <a:cxn ang="0">
                  <a:pos x="T8" y="T9"/>
                </a:cxn>
              </a:cxnLst>
              <a:rect l="0" t="0" r="r" b="b"/>
              <a:pathLst>
                <a:path w="517" h="752">
                  <a:moveTo>
                    <a:pt x="0" y="752"/>
                  </a:moveTo>
                  <a:lnTo>
                    <a:pt x="0" y="752"/>
                  </a:lnTo>
                  <a:lnTo>
                    <a:pt x="517" y="0"/>
                  </a:lnTo>
                  <a:lnTo>
                    <a:pt x="517" y="8"/>
                  </a:lnTo>
                  <a:lnTo>
                    <a:pt x="0" y="752"/>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4" name="Freeform 37"/>
            <p:cNvSpPr>
              <a:spLocks/>
            </p:cNvSpPr>
            <p:nvPr/>
          </p:nvSpPr>
          <p:spPr bwMode="auto">
            <a:xfrm>
              <a:off x="2111922" y="3125568"/>
              <a:ext cx="1776721" cy="1238192"/>
            </a:xfrm>
            <a:custGeom>
              <a:avLst/>
              <a:gdLst>
                <a:gd name="T0" fmla="*/ 8 w 1257"/>
                <a:gd name="T1" fmla="*/ 876 h 876"/>
                <a:gd name="T2" fmla="*/ 0 w 1257"/>
                <a:gd name="T3" fmla="*/ 867 h 876"/>
                <a:gd name="T4" fmla="*/ 1257 w 1257"/>
                <a:gd name="T5" fmla="*/ 0 h 876"/>
                <a:gd name="T6" fmla="*/ 1257 w 1257"/>
                <a:gd name="T7" fmla="*/ 8 h 876"/>
                <a:gd name="T8" fmla="*/ 8 w 1257"/>
                <a:gd name="T9" fmla="*/ 876 h 876"/>
              </a:gdLst>
              <a:ahLst/>
              <a:cxnLst>
                <a:cxn ang="0">
                  <a:pos x="T0" y="T1"/>
                </a:cxn>
                <a:cxn ang="0">
                  <a:pos x="T2" y="T3"/>
                </a:cxn>
                <a:cxn ang="0">
                  <a:pos x="T4" y="T5"/>
                </a:cxn>
                <a:cxn ang="0">
                  <a:pos x="T6" y="T7"/>
                </a:cxn>
                <a:cxn ang="0">
                  <a:pos x="T8" y="T9"/>
                </a:cxn>
              </a:cxnLst>
              <a:rect l="0" t="0" r="r" b="b"/>
              <a:pathLst>
                <a:path w="1257" h="876">
                  <a:moveTo>
                    <a:pt x="8" y="876"/>
                  </a:moveTo>
                  <a:lnTo>
                    <a:pt x="0" y="867"/>
                  </a:lnTo>
                  <a:lnTo>
                    <a:pt x="1257" y="0"/>
                  </a:lnTo>
                  <a:lnTo>
                    <a:pt x="1257" y="8"/>
                  </a:lnTo>
                  <a:lnTo>
                    <a:pt x="8" y="876"/>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5" name="Freeform 38"/>
            <p:cNvSpPr>
              <a:spLocks/>
            </p:cNvSpPr>
            <p:nvPr/>
          </p:nvSpPr>
          <p:spPr bwMode="auto">
            <a:xfrm>
              <a:off x="1136634" y="2133317"/>
              <a:ext cx="882000" cy="244530"/>
            </a:xfrm>
            <a:custGeom>
              <a:avLst/>
              <a:gdLst>
                <a:gd name="T0" fmla="*/ 0 w 624"/>
                <a:gd name="T1" fmla="*/ 173 h 173"/>
                <a:gd name="T2" fmla="*/ 0 w 624"/>
                <a:gd name="T3" fmla="*/ 165 h 173"/>
                <a:gd name="T4" fmla="*/ 624 w 624"/>
                <a:gd name="T5" fmla="*/ 0 h 173"/>
                <a:gd name="T6" fmla="*/ 624 w 624"/>
                <a:gd name="T7" fmla="*/ 8 h 173"/>
                <a:gd name="T8" fmla="*/ 0 w 624"/>
                <a:gd name="T9" fmla="*/ 173 h 173"/>
              </a:gdLst>
              <a:ahLst/>
              <a:cxnLst>
                <a:cxn ang="0">
                  <a:pos x="T0" y="T1"/>
                </a:cxn>
                <a:cxn ang="0">
                  <a:pos x="T2" y="T3"/>
                </a:cxn>
                <a:cxn ang="0">
                  <a:pos x="T4" y="T5"/>
                </a:cxn>
                <a:cxn ang="0">
                  <a:pos x="T6" y="T7"/>
                </a:cxn>
                <a:cxn ang="0">
                  <a:pos x="T8" y="T9"/>
                </a:cxn>
              </a:cxnLst>
              <a:rect l="0" t="0" r="r" b="b"/>
              <a:pathLst>
                <a:path w="624" h="173">
                  <a:moveTo>
                    <a:pt x="0" y="173"/>
                  </a:moveTo>
                  <a:lnTo>
                    <a:pt x="0" y="165"/>
                  </a:lnTo>
                  <a:lnTo>
                    <a:pt x="624" y="0"/>
                  </a:lnTo>
                  <a:lnTo>
                    <a:pt x="624" y="8"/>
                  </a:lnTo>
                  <a:lnTo>
                    <a:pt x="0" y="173"/>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6" name="Freeform 39"/>
            <p:cNvSpPr>
              <a:spLocks/>
            </p:cNvSpPr>
            <p:nvPr/>
          </p:nvSpPr>
          <p:spPr bwMode="auto">
            <a:xfrm>
              <a:off x="1125326" y="2366538"/>
              <a:ext cx="696837" cy="852318"/>
            </a:xfrm>
            <a:custGeom>
              <a:avLst/>
              <a:gdLst>
                <a:gd name="T0" fmla="*/ 493 w 493"/>
                <a:gd name="T1" fmla="*/ 603 h 603"/>
                <a:gd name="T2" fmla="*/ 0 w 493"/>
                <a:gd name="T3" fmla="*/ 8 h 603"/>
                <a:gd name="T4" fmla="*/ 8 w 493"/>
                <a:gd name="T5" fmla="*/ 0 h 603"/>
                <a:gd name="T6" fmla="*/ 493 w 493"/>
                <a:gd name="T7" fmla="*/ 603 h 603"/>
                <a:gd name="T8" fmla="*/ 493 w 493"/>
                <a:gd name="T9" fmla="*/ 603 h 603"/>
              </a:gdLst>
              <a:ahLst/>
              <a:cxnLst>
                <a:cxn ang="0">
                  <a:pos x="T0" y="T1"/>
                </a:cxn>
                <a:cxn ang="0">
                  <a:pos x="T2" y="T3"/>
                </a:cxn>
                <a:cxn ang="0">
                  <a:pos x="T4" y="T5"/>
                </a:cxn>
                <a:cxn ang="0">
                  <a:pos x="T6" y="T7"/>
                </a:cxn>
                <a:cxn ang="0">
                  <a:pos x="T8" y="T9"/>
                </a:cxn>
              </a:cxnLst>
              <a:rect l="0" t="0" r="r" b="b"/>
              <a:pathLst>
                <a:path w="493" h="603">
                  <a:moveTo>
                    <a:pt x="493" y="603"/>
                  </a:moveTo>
                  <a:lnTo>
                    <a:pt x="0" y="8"/>
                  </a:lnTo>
                  <a:lnTo>
                    <a:pt x="8" y="0"/>
                  </a:lnTo>
                  <a:lnTo>
                    <a:pt x="493" y="603"/>
                  </a:lnTo>
                  <a:lnTo>
                    <a:pt x="493" y="603"/>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7" name="Freeform 40"/>
            <p:cNvSpPr>
              <a:spLocks/>
            </p:cNvSpPr>
            <p:nvPr/>
          </p:nvSpPr>
          <p:spPr bwMode="auto">
            <a:xfrm>
              <a:off x="1810854" y="2133317"/>
              <a:ext cx="207779" cy="1085538"/>
            </a:xfrm>
            <a:custGeom>
              <a:avLst/>
              <a:gdLst>
                <a:gd name="T0" fmla="*/ 8 w 147"/>
                <a:gd name="T1" fmla="*/ 768 h 768"/>
                <a:gd name="T2" fmla="*/ 0 w 147"/>
                <a:gd name="T3" fmla="*/ 768 h 768"/>
                <a:gd name="T4" fmla="*/ 139 w 147"/>
                <a:gd name="T5" fmla="*/ 0 h 768"/>
                <a:gd name="T6" fmla="*/ 147 w 147"/>
                <a:gd name="T7" fmla="*/ 0 h 768"/>
                <a:gd name="T8" fmla="*/ 8 w 147"/>
                <a:gd name="T9" fmla="*/ 768 h 768"/>
              </a:gdLst>
              <a:ahLst/>
              <a:cxnLst>
                <a:cxn ang="0">
                  <a:pos x="T0" y="T1"/>
                </a:cxn>
                <a:cxn ang="0">
                  <a:pos x="T2" y="T3"/>
                </a:cxn>
                <a:cxn ang="0">
                  <a:pos x="T4" y="T5"/>
                </a:cxn>
                <a:cxn ang="0">
                  <a:pos x="T6" y="T7"/>
                </a:cxn>
                <a:cxn ang="0">
                  <a:pos x="T8" y="T9"/>
                </a:cxn>
              </a:cxnLst>
              <a:rect l="0" t="0" r="r" b="b"/>
              <a:pathLst>
                <a:path w="147" h="768">
                  <a:moveTo>
                    <a:pt x="8" y="768"/>
                  </a:moveTo>
                  <a:lnTo>
                    <a:pt x="0" y="768"/>
                  </a:lnTo>
                  <a:lnTo>
                    <a:pt x="139" y="0"/>
                  </a:lnTo>
                  <a:lnTo>
                    <a:pt x="147" y="0"/>
                  </a:lnTo>
                  <a:lnTo>
                    <a:pt x="8" y="768"/>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8" name="Freeform 41"/>
            <p:cNvSpPr>
              <a:spLocks/>
            </p:cNvSpPr>
            <p:nvPr/>
          </p:nvSpPr>
          <p:spPr bwMode="auto">
            <a:xfrm>
              <a:off x="2018633" y="2133317"/>
              <a:ext cx="1057270" cy="104596"/>
            </a:xfrm>
            <a:custGeom>
              <a:avLst/>
              <a:gdLst>
                <a:gd name="T0" fmla="*/ 748 w 748"/>
                <a:gd name="T1" fmla="*/ 74 h 74"/>
                <a:gd name="T2" fmla="*/ 0 w 748"/>
                <a:gd name="T3" fmla="*/ 8 h 74"/>
                <a:gd name="T4" fmla="*/ 0 w 748"/>
                <a:gd name="T5" fmla="*/ 0 h 74"/>
                <a:gd name="T6" fmla="*/ 748 w 748"/>
                <a:gd name="T7" fmla="*/ 66 h 74"/>
                <a:gd name="T8" fmla="*/ 748 w 748"/>
                <a:gd name="T9" fmla="*/ 74 h 74"/>
              </a:gdLst>
              <a:ahLst/>
              <a:cxnLst>
                <a:cxn ang="0">
                  <a:pos x="T0" y="T1"/>
                </a:cxn>
                <a:cxn ang="0">
                  <a:pos x="T2" y="T3"/>
                </a:cxn>
                <a:cxn ang="0">
                  <a:pos x="T4" y="T5"/>
                </a:cxn>
                <a:cxn ang="0">
                  <a:pos x="T6" y="T7"/>
                </a:cxn>
                <a:cxn ang="0">
                  <a:pos x="T8" y="T9"/>
                </a:cxn>
              </a:cxnLst>
              <a:rect l="0" t="0" r="r" b="b"/>
              <a:pathLst>
                <a:path w="748" h="74">
                  <a:moveTo>
                    <a:pt x="748" y="74"/>
                  </a:moveTo>
                  <a:lnTo>
                    <a:pt x="0" y="8"/>
                  </a:lnTo>
                  <a:lnTo>
                    <a:pt x="0" y="0"/>
                  </a:lnTo>
                  <a:lnTo>
                    <a:pt x="748" y="66"/>
                  </a:lnTo>
                  <a:lnTo>
                    <a:pt x="748" y="74"/>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09" name="Freeform 42"/>
            <p:cNvSpPr>
              <a:spLocks/>
            </p:cNvSpPr>
            <p:nvPr/>
          </p:nvSpPr>
          <p:spPr bwMode="auto">
            <a:xfrm>
              <a:off x="2866711" y="2237914"/>
              <a:ext cx="209193" cy="1085538"/>
            </a:xfrm>
            <a:custGeom>
              <a:avLst/>
              <a:gdLst>
                <a:gd name="T0" fmla="*/ 0 w 148"/>
                <a:gd name="T1" fmla="*/ 768 h 768"/>
                <a:gd name="T2" fmla="*/ 0 w 148"/>
                <a:gd name="T3" fmla="*/ 768 h 768"/>
                <a:gd name="T4" fmla="*/ 148 w 148"/>
                <a:gd name="T5" fmla="*/ 0 h 768"/>
                <a:gd name="T6" fmla="*/ 148 w 148"/>
                <a:gd name="T7" fmla="*/ 0 h 768"/>
                <a:gd name="T8" fmla="*/ 0 w 148"/>
                <a:gd name="T9" fmla="*/ 768 h 768"/>
              </a:gdLst>
              <a:ahLst/>
              <a:cxnLst>
                <a:cxn ang="0">
                  <a:pos x="T0" y="T1"/>
                </a:cxn>
                <a:cxn ang="0">
                  <a:pos x="T2" y="T3"/>
                </a:cxn>
                <a:cxn ang="0">
                  <a:pos x="T4" y="T5"/>
                </a:cxn>
                <a:cxn ang="0">
                  <a:pos x="T6" y="T7"/>
                </a:cxn>
                <a:cxn ang="0">
                  <a:pos x="T8" y="T9"/>
                </a:cxn>
              </a:cxnLst>
              <a:rect l="0" t="0" r="r" b="b"/>
              <a:pathLst>
                <a:path w="148" h="768">
                  <a:moveTo>
                    <a:pt x="0" y="768"/>
                  </a:moveTo>
                  <a:lnTo>
                    <a:pt x="0" y="768"/>
                  </a:lnTo>
                  <a:lnTo>
                    <a:pt x="148" y="0"/>
                  </a:lnTo>
                  <a:lnTo>
                    <a:pt x="148" y="0"/>
                  </a:lnTo>
                  <a:lnTo>
                    <a:pt x="0" y="768"/>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0" name="Freeform 43"/>
            <p:cNvSpPr>
              <a:spLocks/>
            </p:cNvSpPr>
            <p:nvPr/>
          </p:nvSpPr>
          <p:spPr bwMode="auto">
            <a:xfrm>
              <a:off x="3075904" y="2237914"/>
              <a:ext cx="812742" cy="876346"/>
            </a:xfrm>
            <a:custGeom>
              <a:avLst/>
              <a:gdLst>
                <a:gd name="T0" fmla="*/ 567 w 575"/>
                <a:gd name="T1" fmla="*/ 620 h 620"/>
                <a:gd name="T2" fmla="*/ 0 w 575"/>
                <a:gd name="T3" fmla="*/ 8 h 620"/>
                <a:gd name="T4" fmla="*/ 0 w 575"/>
                <a:gd name="T5" fmla="*/ 0 h 620"/>
                <a:gd name="T6" fmla="*/ 575 w 575"/>
                <a:gd name="T7" fmla="*/ 620 h 620"/>
                <a:gd name="T8" fmla="*/ 567 w 575"/>
                <a:gd name="T9" fmla="*/ 620 h 620"/>
              </a:gdLst>
              <a:ahLst/>
              <a:cxnLst>
                <a:cxn ang="0">
                  <a:pos x="T0" y="T1"/>
                </a:cxn>
                <a:cxn ang="0">
                  <a:pos x="T2" y="T3"/>
                </a:cxn>
                <a:cxn ang="0">
                  <a:pos x="T4" y="T5"/>
                </a:cxn>
                <a:cxn ang="0">
                  <a:pos x="T6" y="T7"/>
                </a:cxn>
                <a:cxn ang="0">
                  <a:pos x="T8" y="T9"/>
                </a:cxn>
              </a:cxnLst>
              <a:rect l="0" t="0" r="r" b="b"/>
              <a:pathLst>
                <a:path w="575" h="620">
                  <a:moveTo>
                    <a:pt x="567" y="620"/>
                  </a:moveTo>
                  <a:lnTo>
                    <a:pt x="0" y="8"/>
                  </a:lnTo>
                  <a:lnTo>
                    <a:pt x="0" y="0"/>
                  </a:lnTo>
                  <a:lnTo>
                    <a:pt x="575" y="620"/>
                  </a:lnTo>
                  <a:lnTo>
                    <a:pt x="567" y="620"/>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1" name="Freeform 44"/>
            <p:cNvSpPr>
              <a:spLocks/>
            </p:cNvSpPr>
            <p:nvPr/>
          </p:nvSpPr>
          <p:spPr bwMode="auto">
            <a:xfrm>
              <a:off x="1856086" y="2237914"/>
              <a:ext cx="1219818" cy="945605"/>
            </a:xfrm>
            <a:custGeom>
              <a:avLst/>
              <a:gdLst>
                <a:gd name="T0" fmla="*/ 9 w 863"/>
                <a:gd name="T1" fmla="*/ 669 h 669"/>
                <a:gd name="T2" fmla="*/ 0 w 863"/>
                <a:gd name="T3" fmla="*/ 669 h 669"/>
                <a:gd name="T4" fmla="*/ 863 w 863"/>
                <a:gd name="T5" fmla="*/ 0 h 669"/>
                <a:gd name="T6" fmla="*/ 863 w 863"/>
                <a:gd name="T7" fmla="*/ 8 h 669"/>
                <a:gd name="T8" fmla="*/ 9 w 863"/>
                <a:gd name="T9" fmla="*/ 669 h 669"/>
              </a:gdLst>
              <a:ahLst/>
              <a:cxnLst>
                <a:cxn ang="0">
                  <a:pos x="T0" y="T1"/>
                </a:cxn>
                <a:cxn ang="0">
                  <a:pos x="T2" y="T3"/>
                </a:cxn>
                <a:cxn ang="0">
                  <a:pos x="T4" y="T5"/>
                </a:cxn>
                <a:cxn ang="0">
                  <a:pos x="T6" y="T7"/>
                </a:cxn>
                <a:cxn ang="0">
                  <a:pos x="T8" y="T9"/>
                </a:cxn>
              </a:cxnLst>
              <a:rect l="0" t="0" r="r" b="b"/>
              <a:pathLst>
                <a:path w="863" h="669">
                  <a:moveTo>
                    <a:pt x="9" y="669"/>
                  </a:moveTo>
                  <a:lnTo>
                    <a:pt x="0" y="669"/>
                  </a:lnTo>
                  <a:lnTo>
                    <a:pt x="863" y="0"/>
                  </a:lnTo>
                  <a:lnTo>
                    <a:pt x="863" y="8"/>
                  </a:lnTo>
                  <a:lnTo>
                    <a:pt x="9" y="669"/>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2" name="Freeform 45"/>
            <p:cNvSpPr>
              <a:spLocks/>
            </p:cNvSpPr>
            <p:nvPr/>
          </p:nvSpPr>
          <p:spPr bwMode="auto">
            <a:xfrm>
              <a:off x="2007326" y="2133317"/>
              <a:ext cx="859385" cy="1214163"/>
            </a:xfrm>
            <a:custGeom>
              <a:avLst/>
              <a:gdLst>
                <a:gd name="T0" fmla="*/ 608 w 608"/>
                <a:gd name="T1" fmla="*/ 859 h 859"/>
                <a:gd name="T2" fmla="*/ 0 w 608"/>
                <a:gd name="T3" fmla="*/ 0 h 859"/>
                <a:gd name="T4" fmla="*/ 8 w 608"/>
                <a:gd name="T5" fmla="*/ 0 h 859"/>
                <a:gd name="T6" fmla="*/ 608 w 608"/>
                <a:gd name="T7" fmla="*/ 859 h 859"/>
                <a:gd name="T8" fmla="*/ 608 w 608"/>
                <a:gd name="T9" fmla="*/ 859 h 859"/>
              </a:gdLst>
              <a:ahLst/>
              <a:cxnLst>
                <a:cxn ang="0">
                  <a:pos x="T0" y="T1"/>
                </a:cxn>
                <a:cxn ang="0">
                  <a:pos x="T2" y="T3"/>
                </a:cxn>
                <a:cxn ang="0">
                  <a:pos x="T4" y="T5"/>
                </a:cxn>
                <a:cxn ang="0">
                  <a:pos x="T6" y="T7"/>
                </a:cxn>
                <a:cxn ang="0">
                  <a:pos x="T8" y="T9"/>
                </a:cxn>
              </a:cxnLst>
              <a:rect l="0" t="0" r="r" b="b"/>
              <a:pathLst>
                <a:path w="608" h="859">
                  <a:moveTo>
                    <a:pt x="608" y="859"/>
                  </a:moveTo>
                  <a:lnTo>
                    <a:pt x="0" y="0"/>
                  </a:lnTo>
                  <a:lnTo>
                    <a:pt x="8" y="0"/>
                  </a:lnTo>
                  <a:lnTo>
                    <a:pt x="608" y="859"/>
                  </a:lnTo>
                  <a:lnTo>
                    <a:pt x="608" y="859"/>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3" name="Freeform 46"/>
            <p:cNvSpPr>
              <a:spLocks/>
            </p:cNvSpPr>
            <p:nvPr/>
          </p:nvSpPr>
          <p:spPr bwMode="auto">
            <a:xfrm>
              <a:off x="3075904" y="2237914"/>
              <a:ext cx="104596" cy="1915240"/>
            </a:xfrm>
            <a:custGeom>
              <a:avLst/>
              <a:gdLst>
                <a:gd name="T0" fmla="*/ 66 w 74"/>
                <a:gd name="T1" fmla="*/ 1355 h 1355"/>
                <a:gd name="T2" fmla="*/ 0 w 74"/>
                <a:gd name="T3" fmla="*/ 8 h 1355"/>
                <a:gd name="T4" fmla="*/ 0 w 74"/>
                <a:gd name="T5" fmla="*/ 0 h 1355"/>
                <a:gd name="T6" fmla="*/ 74 w 74"/>
                <a:gd name="T7" fmla="*/ 1355 h 1355"/>
                <a:gd name="T8" fmla="*/ 66 w 74"/>
                <a:gd name="T9" fmla="*/ 1355 h 1355"/>
              </a:gdLst>
              <a:ahLst/>
              <a:cxnLst>
                <a:cxn ang="0">
                  <a:pos x="T0" y="T1"/>
                </a:cxn>
                <a:cxn ang="0">
                  <a:pos x="T2" y="T3"/>
                </a:cxn>
                <a:cxn ang="0">
                  <a:pos x="T4" y="T5"/>
                </a:cxn>
                <a:cxn ang="0">
                  <a:pos x="T6" y="T7"/>
                </a:cxn>
                <a:cxn ang="0">
                  <a:pos x="T8" y="T9"/>
                </a:cxn>
              </a:cxnLst>
              <a:rect l="0" t="0" r="r" b="b"/>
              <a:pathLst>
                <a:path w="74" h="1355">
                  <a:moveTo>
                    <a:pt x="66" y="1355"/>
                  </a:moveTo>
                  <a:lnTo>
                    <a:pt x="0" y="8"/>
                  </a:lnTo>
                  <a:lnTo>
                    <a:pt x="0" y="0"/>
                  </a:lnTo>
                  <a:lnTo>
                    <a:pt x="74" y="1355"/>
                  </a:lnTo>
                  <a:lnTo>
                    <a:pt x="66" y="1355"/>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4" name="Freeform 47"/>
            <p:cNvSpPr>
              <a:spLocks/>
            </p:cNvSpPr>
            <p:nvPr/>
          </p:nvSpPr>
          <p:spPr bwMode="auto">
            <a:xfrm>
              <a:off x="2111922" y="2237914"/>
              <a:ext cx="963981" cy="2125846"/>
            </a:xfrm>
            <a:custGeom>
              <a:avLst/>
              <a:gdLst>
                <a:gd name="T0" fmla="*/ 8 w 682"/>
                <a:gd name="T1" fmla="*/ 1504 h 1504"/>
                <a:gd name="T2" fmla="*/ 0 w 682"/>
                <a:gd name="T3" fmla="*/ 1495 h 1504"/>
                <a:gd name="T4" fmla="*/ 682 w 682"/>
                <a:gd name="T5" fmla="*/ 0 h 1504"/>
                <a:gd name="T6" fmla="*/ 682 w 682"/>
                <a:gd name="T7" fmla="*/ 8 h 1504"/>
                <a:gd name="T8" fmla="*/ 8 w 682"/>
                <a:gd name="T9" fmla="*/ 1504 h 1504"/>
              </a:gdLst>
              <a:ahLst/>
              <a:cxnLst>
                <a:cxn ang="0">
                  <a:pos x="T0" y="T1"/>
                </a:cxn>
                <a:cxn ang="0">
                  <a:pos x="T2" y="T3"/>
                </a:cxn>
                <a:cxn ang="0">
                  <a:pos x="T4" y="T5"/>
                </a:cxn>
                <a:cxn ang="0">
                  <a:pos x="T6" y="T7"/>
                </a:cxn>
                <a:cxn ang="0">
                  <a:pos x="T8" y="T9"/>
                </a:cxn>
              </a:cxnLst>
              <a:rect l="0" t="0" r="r" b="b"/>
              <a:pathLst>
                <a:path w="682" h="1504">
                  <a:moveTo>
                    <a:pt x="8" y="1504"/>
                  </a:moveTo>
                  <a:lnTo>
                    <a:pt x="0" y="1495"/>
                  </a:lnTo>
                  <a:lnTo>
                    <a:pt x="682" y="0"/>
                  </a:lnTo>
                  <a:lnTo>
                    <a:pt x="682" y="8"/>
                  </a:lnTo>
                  <a:lnTo>
                    <a:pt x="8" y="1504"/>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5" name="Freeform 48"/>
            <p:cNvSpPr>
              <a:spLocks/>
            </p:cNvSpPr>
            <p:nvPr/>
          </p:nvSpPr>
          <p:spPr bwMode="auto">
            <a:xfrm>
              <a:off x="2018633" y="2133317"/>
              <a:ext cx="1881317" cy="1003557"/>
            </a:xfrm>
            <a:custGeom>
              <a:avLst/>
              <a:gdLst>
                <a:gd name="T0" fmla="*/ 1331 w 1331"/>
                <a:gd name="T1" fmla="*/ 710 h 710"/>
                <a:gd name="T2" fmla="*/ 0 w 1331"/>
                <a:gd name="T3" fmla="*/ 0 h 710"/>
                <a:gd name="T4" fmla="*/ 0 w 1331"/>
                <a:gd name="T5" fmla="*/ 0 h 710"/>
                <a:gd name="T6" fmla="*/ 1331 w 1331"/>
                <a:gd name="T7" fmla="*/ 702 h 710"/>
                <a:gd name="T8" fmla="*/ 1331 w 1331"/>
                <a:gd name="T9" fmla="*/ 710 h 710"/>
              </a:gdLst>
              <a:ahLst/>
              <a:cxnLst>
                <a:cxn ang="0">
                  <a:pos x="T0" y="T1"/>
                </a:cxn>
                <a:cxn ang="0">
                  <a:pos x="T2" y="T3"/>
                </a:cxn>
                <a:cxn ang="0">
                  <a:pos x="T4" y="T5"/>
                </a:cxn>
                <a:cxn ang="0">
                  <a:pos x="T6" y="T7"/>
                </a:cxn>
                <a:cxn ang="0">
                  <a:pos x="T8" y="T9"/>
                </a:cxn>
              </a:cxnLst>
              <a:rect l="0" t="0" r="r" b="b"/>
              <a:pathLst>
                <a:path w="1331" h="710">
                  <a:moveTo>
                    <a:pt x="1331" y="710"/>
                  </a:moveTo>
                  <a:lnTo>
                    <a:pt x="0" y="0"/>
                  </a:lnTo>
                  <a:lnTo>
                    <a:pt x="0" y="0"/>
                  </a:lnTo>
                  <a:lnTo>
                    <a:pt x="1331" y="702"/>
                  </a:lnTo>
                  <a:lnTo>
                    <a:pt x="1331" y="710"/>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6" name="Freeform 49"/>
            <p:cNvSpPr>
              <a:spLocks/>
            </p:cNvSpPr>
            <p:nvPr/>
          </p:nvSpPr>
          <p:spPr bwMode="auto">
            <a:xfrm>
              <a:off x="1798134" y="3125568"/>
              <a:ext cx="2101819" cy="104596"/>
            </a:xfrm>
            <a:custGeom>
              <a:avLst/>
              <a:gdLst>
                <a:gd name="T0" fmla="*/ 0 w 1487"/>
                <a:gd name="T1" fmla="*/ 74 h 74"/>
                <a:gd name="T2" fmla="*/ 0 w 1487"/>
                <a:gd name="T3" fmla="*/ 66 h 74"/>
                <a:gd name="T4" fmla="*/ 1487 w 1487"/>
                <a:gd name="T5" fmla="*/ 0 h 74"/>
                <a:gd name="T6" fmla="*/ 1487 w 1487"/>
                <a:gd name="T7" fmla="*/ 8 h 74"/>
                <a:gd name="T8" fmla="*/ 0 w 1487"/>
                <a:gd name="T9" fmla="*/ 74 h 74"/>
              </a:gdLst>
              <a:ahLst/>
              <a:cxnLst>
                <a:cxn ang="0">
                  <a:pos x="T0" y="T1"/>
                </a:cxn>
                <a:cxn ang="0">
                  <a:pos x="T2" y="T3"/>
                </a:cxn>
                <a:cxn ang="0">
                  <a:pos x="T4" y="T5"/>
                </a:cxn>
                <a:cxn ang="0">
                  <a:pos x="T6" y="T7"/>
                </a:cxn>
                <a:cxn ang="0">
                  <a:pos x="T8" y="T9"/>
                </a:cxn>
              </a:cxnLst>
              <a:rect l="0" t="0" r="r" b="b"/>
              <a:pathLst>
                <a:path w="1487" h="74">
                  <a:moveTo>
                    <a:pt x="0" y="74"/>
                  </a:moveTo>
                  <a:lnTo>
                    <a:pt x="0" y="66"/>
                  </a:lnTo>
                  <a:lnTo>
                    <a:pt x="1487" y="0"/>
                  </a:lnTo>
                  <a:lnTo>
                    <a:pt x="1487" y="8"/>
                  </a:lnTo>
                  <a:lnTo>
                    <a:pt x="0" y="74"/>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7" name="Freeform 50"/>
            <p:cNvSpPr>
              <a:spLocks/>
            </p:cNvSpPr>
            <p:nvPr/>
          </p:nvSpPr>
          <p:spPr bwMode="auto">
            <a:xfrm>
              <a:off x="695634" y="3826644"/>
              <a:ext cx="2460837" cy="373154"/>
            </a:xfrm>
            <a:custGeom>
              <a:avLst/>
              <a:gdLst>
                <a:gd name="T0" fmla="*/ 1741 w 1741"/>
                <a:gd name="T1" fmla="*/ 264 h 264"/>
                <a:gd name="T2" fmla="*/ 0 w 1741"/>
                <a:gd name="T3" fmla="*/ 8 h 264"/>
                <a:gd name="T4" fmla="*/ 0 w 1741"/>
                <a:gd name="T5" fmla="*/ 0 h 264"/>
                <a:gd name="T6" fmla="*/ 1741 w 1741"/>
                <a:gd name="T7" fmla="*/ 256 h 264"/>
                <a:gd name="T8" fmla="*/ 1741 w 1741"/>
                <a:gd name="T9" fmla="*/ 264 h 264"/>
              </a:gdLst>
              <a:ahLst/>
              <a:cxnLst>
                <a:cxn ang="0">
                  <a:pos x="T0" y="T1"/>
                </a:cxn>
                <a:cxn ang="0">
                  <a:pos x="T2" y="T3"/>
                </a:cxn>
                <a:cxn ang="0">
                  <a:pos x="T4" y="T5"/>
                </a:cxn>
                <a:cxn ang="0">
                  <a:pos x="T6" y="T7"/>
                </a:cxn>
                <a:cxn ang="0">
                  <a:pos x="T8" y="T9"/>
                </a:cxn>
              </a:cxnLst>
              <a:rect l="0" t="0" r="r" b="b"/>
              <a:pathLst>
                <a:path w="1741" h="264">
                  <a:moveTo>
                    <a:pt x="1741" y="264"/>
                  </a:moveTo>
                  <a:lnTo>
                    <a:pt x="0" y="8"/>
                  </a:lnTo>
                  <a:lnTo>
                    <a:pt x="0" y="0"/>
                  </a:lnTo>
                  <a:lnTo>
                    <a:pt x="1741" y="256"/>
                  </a:lnTo>
                  <a:lnTo>
                    <a:pt x="1741" y="264"/>
                  </a:lnTo>
                  <a:close/>
                </a:path>
              </a:pathLst>
            </a:custGeom>
            <a:solidFill>
              <a:srgbClr val="373D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100"/>
            </a:p>
          </p:txBody>
        </p:sp>
        <p:sp>
          <p:nvSpPr>
            <p:cNvPr id="118" name="RelativeShape1"/>
            <p:cNvSpPr/>
            <p:nvPr/>
          </p:nvSpPr>
          <p:spPr>
            <a:xfrm>
              <a:off x="1377398" y="2774798"/>
              <a:ext cx="888114" cy="888114"/>
            </a:xfrm>
            <a:prstGeom prst="ellipse">
              <a:avLst/>
            </a:prstGeom>
            <a:solidFill>
              <a:srgbClr val="D13E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100"/>
            </a:p>
          </p:txBody>
        </p:sp>
        <p:sp>
          <p:nvSpPr>
            <p:cNvPr id="119" name="RelativeShape2"/>
            <p:cNvSpPr/>
            <p:nvPr/>
          </p:nvSpPr>
          <p:spPr>
            <a:xfrm>
              <a:off x="3580596" y="2865376"/>
              <a:ext cx="551450" cy="551449"/>
            </a:xfrm>
            <a:prstGeom prst="ellipse">
              <a:avLst/>
            </a:prstGeom>
            <a:solidFill>
              <a:srgbClr val="373D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100"/>
            </a:p>
          </p:txBody>
        </p:sp>
        <p:sp>
          <p:nvSpPr>
            <p:cNvPr id="122" name="RelativeShape5"/>
            <p:cNvSpPr/>
            <p:nvPr/>
          </p:nvSpPr>
          <p:spPr>
            <a:xfrm>
              <a:off x="1762321" y="1900917"/>
              <a:ext cx="501317" cy="501317"/>
            </a:xfrm>
            <a:prstGeom prst="ellipse">
              <a:avLst/>
            </a:prstGeom>
            <a:solidFill>
              <a:srgbClr val="373D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100"/>
            </a:p>
          </p:txBody>
        </p:sp>
        <p:sp>
          <p:nvSpPr>
            <p:cNvPr id="123" name="Oval 142"/>
            <p:cNvSpPr>
              <a:spLocks/>
            </p:cNvSpPr>
            <p:nvPr/>
          </p:nvSpPr>
          <p:spPr bwMode="auto">
            <a:xfrm>
              <a:off x="2662882" y="3143652"/>
              <a:ext cx="407658" cy="407658"/>
            </a:xfrm>
            <a:prstGeom prst="ellipse">
              <a:avLst/>
            </a:prstGeom>
            <a:solidFill>
              <a:srgbClr val="95989A"/>
            </a:solidFill>
            <a:ln>
              <a:noFill/>
            </a:ln>
            <a:extLst/>
          </p:spPr>
          <p:txBody>
            <a:bodyPr anchor="ctr"/>
            <a:lstStyle/>
            <a:p>
              <a:pPr algn="ctr"/>
              <a:endParaRPr sz="1100"/>
            </a:p>
          </p:txBody>
        </p:sp>
        <p:sp>
          <p:nvSpPr>
            <p:cNvPr id="124" name="Oval 21"/>
            <p:cNvSpPr>
              <a:spLocks/>
            </p:cNvSpPr>
            <p:nvPr/>
          </p:nvSpPr>
          <p:spPr bwMode="auto">
            <a:xfrm>
              <a:off x="2979531" y="3996869"/>
              <a:ext cx="390630" cy="393136"/>
            </a:xfrm>
            <a:prstGeom prst="ellipse">
              <a:avLst/>
            </a:prstGeom>
            <a:solidFill>
              <a:srgbClr val="373D41"/>
            </a:solidFill>
            <a:ln>
              <a:noFill/>
            </a:ln>
            <a:extLst/>
          </p:spPr>
          <p:txBody>
            <a:bodyPr anchor="ctr"/>
            <a:lstStyle/>
            <a:p>
              <a:pPr algn="ctr"/>
              <a:endParaRPr sz="1100"/>
            </a:p>
          </p:txBody>
        </p:sp>
        <p:sp>
          <p:nvSpPr>
            <p:cNvPr id="125" name="Oval 22"/>
            <p:cNvSpPr>
              <a:spLocks/>
            </p:cNvSpPr>
            <p:nvPr/>
          </p:nvSpPr>
          <p:spPr bwMode="auto">
            <a:xfrm>
              <a:off x="220023" y="2986361"/>
              <a:ext cx="289722" cy="289722"/>
            </a:xfrm>
            <a:prstGeom prst="ellipse">
              <a:avLst/>
            </a:prstGeom>
            <a:solidFill>
              <a:srgbClr val="95989A"/>
            </a:solidFill>
            <a:ln>
              <a:noFill/>
            </a:ln>
            <a:extLst/>
          </p:spPr>
          <p:txBody>
            <a:bodyPr anchor="ctr"/>
            <a:lstStyle/>
            <a:p>
              <a:pPr algn="ctr"/>
              <a:endParaRPr sz="1100"/>
            </a:p>
          </p:txBody>
        </p:sp>
        <p:sp>
          <p:nvSpPr>
            <p:cNvPr id="126" name="Oval 141"/>
            <p:cNvSpPr>
              <a:spLocks/>
            </p:cNvSpPr>
            <p:nvPr/>
          </p:nvSpPr>
          <p:spPr bwMode="auto">
            <a:xfrm>
              <a:off x="1890925" y="4128131"/>
              <a:ext cx="454717" cy="457123"/>
            </a:xfrm>
            <a:prstGeom prst="ellipse">
              <a:avLst/>
            </a:prstGeom>
            <a:solidFill>
              <a:srgbClr val="373D41"/>
            </a:solidFill>
            <a:ln>
              <a:noFill/>
            </a:ln>
            <a:extLst/>
          </p:spPr>
          <p:txBody>
            <a:bodyPr anchor="ctr"/>
            <a:lstStyle/>
            <a:p>
              <a:pPr algn="ctr"/>
              <a:endParaRPr sz="1100"/>
            </a:p>
          </p:txBody>
        </p:sp>
        <p:sp>
          <p:nvSpPr>
            <p:cNvPr id="127" name="Oval 143"/>
            <p:cNvSpPr>
              <a:spLocks/>
            </p:cNvSpPr>
            <p:nvPr/>
          </p:nvSpPr>
          <p:spPr bwMode="auto">
            <a:xfrm>
              <a:off x="2923998" y="2086009"/>
              <a:ext cx="303810" cy="303810"/>
            </a:xfrm>
            <a:prstGeom prst="ellipse">
              <a:avLst/>
            </a:prstGeom>
            <a:solidFill>
              <a:srgbClr val="95989A"/>
            </a:solidFill>
            <a:ln>
              <a:noFill/>
            </a:ln>
            <a:extLst/>
          </p:spPr>
          <p:txBody>
            <a:bodyPr anchor="ctr"/>
            <a:lstStyle/>
            <a:p>
              <a:pPr algn="ctr"/>
              <a:endParaRPr sz="1100"/>
            </a:p>
          </p:txBody>
        </p:sp>
        <p:sp>
          <p:nvSpPr>
            <p:cNvPr id="128" name="Oval 23"/>
            <p:cNvSpPr>
              <a:spLocks/>
            </p:cNvSpPr>
            <p:nvPr/>
          </p:nvSpPr>
          <p:spPr bwMode="auto">
            <a:xfrm>
              <a:off x="978959" y="2218090"/>
              <a:ext cx="316762" cy="319514"/>
            </a:xfrm>
            <a:prstGeom prst="ellipse">
              <a:avLst/>
            </a:prstGeom>
            <a:solidFill>
              <a:srgbClr val="95989A"/>
            </a:solidFill>
            <a:ln>
              <a:noFill/>
            </a:ln>
            <a:extLst/>
          </p:spPr>
          <p:txBody>
            <a:bodyPr anchor="ctr"/>
            <a:lstStyle/>
            <a:p>
              <a:pPr algn="ctr"/>
              <a:endParaRPr sz="1100"/>
            </a:p>
          </p:txBody>
        </p:sp>
        <p:sp>
          <p:nvSpPr>
            <p:cNvPr id="129" name="Oval 20"/>
            <p:cNvSpPr>
              <a:spLocks/>
            </p:cNvSpPr>
            <p:nvPr/>
          </p:nvSpPr>
          <p:spPr bwMode="auto">
            <a:xfrm>
              <a:off x="523730" y="3652894"/>
              <a:ext cx="355117" cy="357396"/>
            </a:xfrm>
            <a:prstGeom prst="ellipse">
              <a:avLst/>
            </a:prstGeom>
            <a:solidFill>
              <a:srgbClr val="373D41"/>
            </a:solidFill>
            <a:ln>
              <a:noFill/>
            </a:ln>
            <a:extLst/>
          </p:spPr>
          <p:txBody>
            <a:bodyPr anchor="ctr"/>
            <a:lstStyle/>
            <a:p>
              <a:pPr algn="ctr"/>
              <a:endParaRPr sz="1100"/>
            </a:p>
          </p:txBody>
        </p:sp>
        <p:sp>
          <p:nvSpPr>
            <p:cNvPr id="130" name="multiple-connector-points_14951"/>
            <p:cNvSpPr>
              <a:spLocks noChangeAspect="1"/>
            </p:cNvSpPr>
            <p:nvPr/>
          </p:nvSpPr>
          <p:spPr bwMode="auto">
            <a:xfrm>
              <a:off x="1865722" y="2010254"/>
              <a:ext cx="294516" cy="282644"/>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6" h="842">
                  <a:moveTo>
                    <a:pt x="758" y="362"/>
                  </a:moveTo>
                  <a:lnTo>
                    <a:pt x="758" y="400"/>
                  </a:lnTo>
                  <a:lnTo>
                    <a:pt x="674" y="400"/>
                  </a:lnTo>
                  <a:cubicBezTo>
                    <a:pt x="684" y="393"/>
                    <a:pt x="693" y="384"/>
                    <a:pt x="701" y="375"/>
                  </a:cubicBezTo>
                  <a:cubicBezTo>
                    <a:pt x="740" y="330"/>
                    <a:pt x="749" y="274"/>
                    <a:pt x="751" y="239"/>
                  </a:cubicBezTo>
                  <a:lnTo>
                    <a:pt x="817" y="239"/>
                  </a:lnTo>
                  <a:cubicBezTo>
                    <a:pt x="834" y="239"/>
                    <a:pt x="848" y="225"/>
                    <a:pt x="848" y="208"/>
                  </a:cubicBezTo>
                  <a:lnTo>
                    <a:pt x="848" y="31"/>
                  </a:lnTo>
                  <a:cubicBezTo>
                    <a:pt x="848" y="14"/>
                    <a:pt x="834" y="0"/>
                    <a:pt x="817" y="0"/>
                  </a:cubicBezTo>
                  <a:lnTo>
                    <a:pt x="641" y="0"/>
                  </a:lnTo>
                  <a:cubicBezTo>
                    <a:pt x="623" y="0"/>
                    <a:pt x="609" y="14"/>
                    <a:pt x="609" y="31"/>
                  </a:cubicBezTo>
                  <a:lnTo>
                    <a:pt x="609" y="208"/>
                  </a:lnTo>
                  <a:cubicBezTo>
                    <a:pt x="609" y="225"/>
                    <a:pt x="623" y="239"/>
                    <a:pt x="641" y="239"/>
                  </a:cubicBezTo>
                  <a:lnTo>
                    <a:pt x="709" y="239"/>
                  </a:lnTo>
                  <a:cubicBezTo>
                    <a:pt x="708" y="268"/>
                    <a:pt x="700" y="313"/>
                    <a:pt x="670" y="348"/>
                  </a:cubicBezTo>
                  <a:cubicBezTo>
                    <a:pt x="644" y="377"/>
                    <a:pt x="607" y="394"/>
                    <a:pt x="558" y="399"/>
                  </a:cubicBezTo>
                  <a:lnTo>
                    <a:pt x="558" y="333"/>
                  </a:lnTo>
                  <a:cubicBezTo>
                    <a:pt x="558" y="316"/>
                    <a:pt x="544" y="302"/>
                    <a:pt x="526" y="302"/>
                  </a:cubicBezTo>
                  <a:lnTo>
                    <a:pt x="350" y="302"/>
                  </a:lnTo>
                  <a:cubicBezTo>
                    <a:pt x="333" y="302"/>
                    <a:pt x="319" y="316"/>
                    <a:pt x="319" y="333"/>
                  </a:cubicBezTo>
                  <a:lnTo>
                    <a:pt x="319" y="400"/>
                  </a:lnTo>
                  <a:lnTo>
                    <a:pt x="118" y="400"/>
                  </a:lnTo>
                  <a:lnTo>
                    <a:pt x="118" y="362"/>
                  </a:lnTo>
                  <a:lnTo>
                    <a:pt x="0" y="362"/>
                  </a:lnTo>
                  <a:lnTo>
                    <a:pt x="0" y="480"/>
                  </a:lnTo>
                  <a:lnTo>
                    <a:pt x="118" y="480"/>
                  </a:lnTo>
                  <a:lnTo>
                    <a:pt x="118" y="442"/>
                  </a:lnTo>
                  <a:lnTo>
                    <a:pt x="216" y="442"/>
                  </a:lnTo>
                  <a:cubicBezTo>
                    <a:pt x="156" y="488"/>
                    <a:pt x="136" y="562"/>
                    <a:pt x="130" y="603"/>
                  </a:cubicBezTo>
                  <a:lnTo>
                    <a:pt x="59" y="603"/>
                  </a:lnTo>
                  <a:cubicBezTo>
                    <a:pt x="42" y="603"/>
                    <a:pt x="28" y="617"/>
                    <a:pt x="28" y="634"/>
                  </a:cubicBezTo>
                  <a:lnTo>
                    <a:pt x="28" y="811"/>
                  </a:lnTo>
                  <a:cubicBezTo>
                    <a:pt x="28" y="828"/>
                    <a:pt x="42" y="842"/>
                    <a:pt x="59" y="842"/>
                  </a:cubicBezTo>
                  <a:lnTo>
                    <a:pt x="236" y="842"/>
                  </a:lnTo>
                  <a:cubicBezTo>
                    <a:pt x="253" y="842"/>
                    <a:pt x="267" y="828"/>
                    <a:pt x="267" y="811"/>
                  </a:cubicBezTo>
                  <a:lnTo>
                    <a:pt x="267" y="634"/>
                  </a:lnTo>
                  <a:cubicBezTo>
                    <a:pt x="267" y="617"/>
                    <a:pt x="253" y="603"/>
                    <a:pt x="236" y="603"/>
                  </a:cubicBezTo>
                  <a:lnTo>
                    <a:pt x="171" y="603"/>
                  </a:lnTo>
                  <a:cubicBezTo>
                    <a:pt x="180" y="553"/>
                    <a:pt x="210" y="459"/>
                    <a:pt x="319" y="444"/>
                  </a:cubicBezTo>
                  <a:lnTo>
                    <a:pt x="319" y="509"/>
                  </a:lnTo>
                  <a:cubicBezTo>
                    <a:pt x="319" y="527"/>
                    <a:pt x="333" y="541"/>
                    <a:pt x="350" y="541"/>
                  </a:cubicBezTo>
                  <a:lnTo>
                    <a:pt x="526" y="541"/>
                  </a:lnTo>
                  <a:cubicBezTo>
                    <a:pt x="544" y="541"/>
                    <a:pt x="558" y="527"/>
                    <a:pt x="558" y="509"/>
                  </a:cubicBezTo>
                  <a:lnTo>
                    <a:pt x="558" y="442"/>
                  </a:lnTo>
                  <a:lnTo>
                    <a:pt x="758" y="442"/>
                  </a:lnTo>
                  <a:lnTo>
                    <a:pt x="758" y="480"/>
                  </a:lnTo>
                  <a:lnTo>
                    <a:pt x="876" y="480"/>
                  </a:lnTo>
                  <a:lnTo>
                    <a:pt x="876" y="362"/>
                  </a:lnTo>
                  <a:lnTo>
                    <a:pt x="758" y="362"/>
                  </a:lnTo>
                  <a:lnTo>
                    <a:pt x="758" y="362"/>
                  </a:lnTo>
                  <a:close/>
                  <a:moveTo>
                    <a:pt x="672" y="63"/>
                  </a:moveTo>
                  <a:lnTo>
                    <a:pt x="786" y="63"/>
                  </a:lnTo>
                  <a:lnTo>
                    <a:pt x="786" y="177"/>
                  </a:lnTo>
                  <a:lnTo>
                    <a:pt x="672" y="177"/>
                  </a:lnTo>
                  <a:lnTo>
                    <a:pt x="672" y="63"/>
                  </a:lnTo>
                  <a:close/>
                  <a:moveTo>
                    <a:pt x="204" y="780"/>
                  </a:moveTo>
                  <a:lnTo>
                    <a:pt x="90" y="780"/>
                  </a:lnTo>
                  <a:lnTo>
                    <a:pt x="90" y="665"/>
                  </a:lnTo>
                  <a:lnTo>
                    <a:pt x="204" y="665"/>
                  </a:lnTo>
                  <a:lnTo>
                    <a:pt x="204" y="780"/>
                  </a:lnTo>
                  <a:close/>
                  <a:moveTo>
                    <a:pt x="495" y="478"/>
                  </a:moveTo>
                  <a:lnTo>
                    <a:pt x="381" y="478"/>
                  </a:lnTo>
                  <a:lnTo>
                    <a:pt x="381" y="364"/>
                  </a:lnTo>
                  <a:lnTo>
                    <a:pt x="495" y="364"/>
                  </a:lnTo>
                  <a:lnTo>
                    <a:pt x="495" y="478"/>
                  </a:lnTo>
                  <a:close/>
                </a:path>
              </a:pathLst>
            </a:custGeom>
            <a:solidFill>
              <a:srgbClr val="F2F2F2"/>
            </a:solidFill>
            <a:ln>
              <a:noFill/>
            </a:ln>
          </p:spPr>
        </p:sp>
        <p:sp>
          <p:nvSpPr>
            <p:cNvPr id="134" name="yen-currency-sign-on-monitor-screen_60901"/>
            <p:cNvSpPr>
              <a:spLocks noChangeAspect="1"/>
            </p:cNvSpPr>
            <p:nvPr/>
          </p:nvSpPr>
          <p:spPr bwMode="auto">
            <a:xfrm>
              <a:off x="3734620" y="3039021"/>
              <a:ext cx="243403" cy="204159"/>
            </a:xfrm>
            <a:custGeom>
              <a:avLst/>
              <a:gdLst>
                <a:gd name="connsiteX0" fmla="*/ 215268 w 607497"/>
                <a:gd name="connsiteY0" fmla="*/ 383805 h 509553"/>
                <a:gd name="connsiteX1" fmla="*/ 392256 w 607497"/>
                <a:gd name="connsiteY1" fmla="*/ 383805 h 509553"/>
                <a:gd name="connsiteX2" fmla="*/ 406973 w 607497"/>
                <a:gd name="connsiteY2" fmla="*/ 475737 h 509553"/>
                <a:gd name="connsiteX3" fmla="*/ 424329 w 607497"/>
                <a:gd name="connsiteY3" fmla="*/ 475737 h 509553"/>
                <a:gd name="connsiteX4" fmla="*/ 440610 w 607497"/>
                <a:gd name="connsiteY4" fmla="*/ 491986 h 509553"/>
                <a:gd name="connsiteX5" fmla="*/ 440610 w 607497"/>
                <a:gd name="connsiteY5" fmla="*/ 493304 h 509553"/>
                <a:gd name="connsiteX6" fmla="*/ 424329 w 607497"/>
                <a:gd name="connsiteY6" fmla="*/ 509553 h 509553"/>
                <a:gd name="connsiteX7" fmla="*/ 183146 w 607497"/>
                <a:gd name="connsiteY7" fmla="*/ 509553 h 509553"/>
                <a:gd name="connsiteX8" fmla="*/ 166816 w 607497"/>
                <a:gd name="connsiteY8" fmla="*/ 493304 h 509553"/>
                <a:gd name="connsiteX9" fmla="*/ 166816 w 607497"/>
                <a:gd name="connsiteY9" fmla="*/ 491986 h 509553"/>
                <a:gd name="connsiteX10" fmla="*/ 183146 w 607497"/>
                <a:gd name="connsiteY10" fmla="*/ 475737 h 509553"/>
                <a:gd name="connsiteX11" fmla="*/ 200454 w 607497"/>
                <a:gd name="connsiteY11" fmla="*/ 475737 h 509553"/>
                <a:gd name="connsiteX12" fmla="*/ 381965 w 607497"/>
                <a:gd name="connsiteY12" fmla="*/ 42204 h 509553"/>
                <a:gd name="connsiteX13" fmla="*/ 369719 w 607497"/>
                <a:gd name="connsiteY13" fmla="*/ 50764 h 509553"/>
                <a:gd name="connsiteX14" fmla="*/ 304018 w 607497"/>
                <a:gd name="connsiteY14" fmla="*/ 153805 h 509553"/>
                <a:gd name="connsiteX15" fmla="*/ 238316 w 607497"/>
                <a:gd name="connsiteY15" fmla="*/ 50862 h 509553"/>
                <a:gd name="connsiteX16" fmla="*/ 211331 w 607497"/>
                <a:gd name="connsiteY16" fmla="*/ 44858 h 509553"/>
                <a:gd name="connsiteX17" fmla="*/ 205318 w 607497"/>
                <a:gd name="connsiteY17" fmla="*/ 71802 h 509553"/>
                <a:gd name="connsiteX18" fmla="*/ 270482 w 607497"/>
                <a:gd name="connsiteY18" fmla="*/ 173915 h 509553"/>
                <a:gd name="connsiteX19" fmla="*/ 246040 w 607497"/>
                <a:gd name="connsiteY19" fmla="*/ 173915 h 509553"/>
                <a:gd name="connsiteX20" fmla="*/ 226485 w 607497"/>
                <a:gd name="connsiteY20" fmla="*/ 193440 h 509553"/>
                <a:gd name="connsiteX21" fmla="*/ 246040 w 607497"/>
                <a:gd name="connsiteY21" fmla="*/ 212965 h 509553"/>
                <a:gd name="connsiteX22" fmla="*/ 284463 w 607497"/>
                <a:gd name="connsiteY22" fmla="*/ 212965 h 509553"/>
                <a:gd name="connsiteX23" fmla="*/ 284463 w 607497"/>
                <a:gd name="connsiteY23" fmla="*/ 231366 h 509553"/>
                <a:gd name="connsiteX24" fmla="*/ 246040 w 607497"/>
                <a:gd name="connsiteY24" fmla="*/ 231366 h 509553"/>
                <a:gd name="connsiteX25" fmla="*/ 226485 w 607497"/>
                <a:gd name="connsiteY25" fmla="*/ 250891 h 509553"/>
                <a:gd name="connsiteX26" fmla="*/ 246040 w 607497"/>
                <a:gd name="connsiteY26" fmla="*/ 270416 h 509553"/>
                <a:gd name="connsiteX27" fmla="*/ 284463 w 607497"/>
                <a:gd name="connsiteY27" fmla="*/ 270416 h 509553"/>
                <a:gd name="connsiteX28" fmla="*/ 284463 w 607497"/>
                <a:gd name="connsiteY28" fmla="*/ 279348 h 509553"/>
                <a:gd name="connsiteX29" fmla="*/ 284463 w 607497"/>
                <a:gd name="connsiteY29" fmla="*/ 301801 h 509553"/>
                <a:gd name="connsiteX30" fmla="*/ 304018 w 607497"/>
                <a:gd name="connsiteY30" fmla="*/ 321326 h 509553"/>
                <a:gd name="connsiteX31" fmla="*/ 323572 w 607497"/>
                <a:gd name="connsiteY31" fmla="*/ 301801 h 509553"/>
                <a:gd name="connsiteX32" fmla="*/ 323572 w 607497"/>
                <a:gd name="connsiteY32" fmla="*/ 279348 h 509553"/>
                <a:gd name="connsiteX33" fmla="*/ 323572 w 607497"/>
                <a:gd name="connsiteY33" fmla="*/ 270416 h 509553"/>
                <a:gd name="connsiteX34" fmla="*/ 361947 w 607497"/>
                <a:gd name="connsiteY34" fmla="*/ 270416 h 509553"/>
                <a:gd name="connsiteX35" fmla="*/ 381501 w 607497"/>
                <a:gd name="connsiteY35" fmla="*/ 250891 h 509553"/>
                <a:gd name="connsiteX36" fmla="*/ 361947 w 607497"/>
                <a:gd name="connsiteY36" fmla="*/ 231366 h 509553"/>
                <a:gd name="connsiteX37" fmla="*/ 323572 w 607497"/>
                <a:gd name="connsiteY37" fmla="*/ 231366 h 509553"/>
                <a:gd name="connsiteX38" fmla="*/ 323572 w 607497"/>
                <a:gd name="connsiteY38" fmla="*/ 212965 h 509553"/>
                <a:gd name="connsiteX39" fmla="*/ 361947 w 607497"/>
                <a:gd name="connsiteY39" fmla="*/ 212965 h 509553"/>
                <a:gd name="connsiteX40" fmla="*/ 381501 w 607497"/>
                <a:gd name="connsiteY40" fmla="*/ 193440 h 509553"/>
                <a:gd name="connsiteX41" fmla="*/ 361947 w 607497"/>
                <a:gd name="connsiteY41" fmla="*/ 173915 h 509553"/>
                <a:gd name="connsiteX42" fmla="*/ 337504 w 607497"/>
                <a:gd name="connsiteY42" fmla="*/ 173915 h 509553"/>
                <a:gd name="connsiteX43" fmla="*/ 402668 w 607497"/>
                <a:gd name="connsiteY43" fmla="*/ 71802 h 509553"/>
                <a:gd name="connsiteX44" fmla="*/ 396704 w 607497"/>
                <a:gd name="connsiteY44" fmla="*/ 44809 h 509553"/>
                <a:gd name="connsiteX45" fmla="*/ 381965 w 607497"/>
                <a:gd name="connsiteY45" fmla="*/ 42204 h 509553"/>
                <a:gd name="connsiteX46" fmla="*/ 32606 w 607497"/>
                <a:gd name="connsiteY46" fmla="*/ 0 h 509553"/>
                <a:gd name="connsiteX47" fmla="*/ 574891 w 607497"/>
                <a:gd name="connsiteY47" fmla="*/ 0 h 509553"/>
                <a:gd name="connsiteX48" fmla="*/ 607497 w 607497"/>
                <a:gd name="connsiteY48" fmla="*/ 32557 h 509553"/>
                <a:gd name="connsiteX49" fmla="*/ 607497 w 607497"/>
                <a:gd name="connsiteY49" fmla="*/ 331723 h 509553"/>
                <a:gd name="connsiteX50" fmla="*/ 574940 w 607497"/>
                <a:gd name="connsiteY50" fmla="*/ 364329 h 509553"/>
                <a:gd name="connsiteX51" fmla="*/ 389127 w 607497"/>
                <a:gd name="connsiteY51" fmla="*/ 364329 h 509553"/>
                <a:gd name="connsiteX52" fmla="*/ 218419 w 607497"/>
                <a:gd name="connsiteY52" fmla="*/ 364329 h 509553"/>
                <a:gd name="connsiteX53" fmla="*/ 32606 w 607497"/>
                <a:gd name="connsiteY53" fmla="*/ 364329 h 509553"/>
                <a:gd name="connsiteX54" fmla="*/ 0 w 607497"/>
                <a:gd name="connsiteY54" fmla="*/ 331821 h 509553"/>
                <a:gd name="connsiteX55" fmla="*/ 0 w 607497"/>
                <a:gd name="connsiteY55" fmla="*/ 32557 h 509553"/>
                <a:gd name="connsiteX56" fmla="*/ 32606 w 607497"/>
                <a:gd name="connsiteY56" fmla="*/ 0 h 5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497" h="509553">
                  <a:moveTo>
                    <a:pt x="215268" y="383805"/>
                  </a:moveTo>
                  <a:lnTo>
                    <a:pt x="392256" y="383805"/>
                  </a:lnTo>
                  <a:lnTo>
                    <a:pt x="406973" y="475737"/>
                  </a:lnTo>
                  <a:lnTo>
                    <a:pt x="424329" y="475737"/>
                  </a:lnTo>
                  <a:cubicBezTo>
                    <a:pt x="433325" y="475737"/>
                    <a:pt x="440610" y="483008"/>
                    <a:pt x="440610" y="491986"/>
                  </a:cubicBezTo>
                  <a:lnTo>
                    <a:pt x="440610" y="493304"/>
                  </a:lnTo>
                  <a:cubicBezTo>
                    <a:pt x="440610" y="502282"/>
                    <a:pt x="433325" y="509553"/>
                    <a:pt x="424329" y="509553"/>
                  </a:cubicBezTo>
                  <a:lnTo>
                    <a:pt x="183146" y="509553"/>
                  </a:lnTo>
                  <a:cubicBezTo>
                    <a:pt x="174150" y="509553"/>
                    <a:pt x="166816" y="502282"/>
                    <a:pt x="166816" y="493304"/>
                  </a:cubicBezTo>
                  <a:lnTo>
                    <a:pt x="166816" y="491986"/>
                  </a:lnTo>
                  <a:cubicBezTo>
                    <a:pt x="166816" y="483008"/>
                    <a:pt x="174150" y="475737"/>
                    <a:pt x="183146" y="475737"/>
                  </a:cubicBezTo>
                  <a:lnTo>
                    <a:pt x="200454" y="475737"/>
                  </a:lnTo>
                  <a:close/>
                  <a:moveTo>
                    <a:pt x="381965" y="42204"/>
                  </a:moveTo>
                  <a:cubicBezTo>
                    <a:pt x="377076" y="43284"/>
                    <a:pt x="372603" y="46225"/>
                    <a:pt x="369719" y="50764"/>
                  </a:cubicBezTo>
                  <a:lnTo>
                    <a:pt x="304018" y="153805"/>
                  </a:lnTo>
                  <a:lnTo>
                    <a:pt x="238316" y="50862"/>
                  </a:lnTo>
                  <a:cubicBezTo>
                    <a:pt x="232498" y="41734"/>
                    <a:pt x="220424" y="39049"/>
                    <a:pt x="211331" y="44858"/>
                  </a:cubicBezTo>
                  <a:cubicBezTo>
                    <a:pt x="202190" y="50666"/>
                    <a:pt x="199501" y="62674"/>
                    <a:pt x="205318" y="71802"/>
                  </a:cubicBezTo>
                  <a:lnTo>
                    <a:pt x="270482" y="173915"/>
                  </a:lnTo>
                  <a:lnTo>
                    <a:pt x="246040" y="173915"/>
                  </a:lnTo>
                  <a:cubicBezTo>
                    <a:pt x="235236" y="173915"/>
                    <a:pt x="226485" y="182653"/>
                    <a:pt x="226485" y="193440"/>
                  </a:cubicBezTo>
                  <a:cubicBezTo>
                    <a:pt x="226485" y="204227"/>
                    <a:pt x="235236" y="212965"/>
                    <a:pt x="246040" y="212965"/>
                  </a:cubicBezTo>
                  <a:lnTo>
                    <a:pt x="284463" y="212965"/>
                  </a:lnTo>
                  <a:lnTo>
                    <a:pt x="284463" y="231366"/>
                  </a:lnTo>
                  <a:lnTo>
                    <a:pt x="246040" y="231366"/>
                  </a:lnTo>
                  <a:cubicBezTo>
                    <a:pt x="235236" y="231366"/>
                    <a:pt x="226485" y="240104"/>
                    <a:pt x="226485" y="250891"/>
                  </a:cubicBezTo>
                  <a:cubicBezTo>
                    <a:pt x="226485" y="261727"/>
                    <a:pt x="235236" y="270416"/>
                    <a:pt x="246040" y="270416"/>
                  </a:cubicBezTo>
                  <a:lnTo>
                    <a:pt x="284463" y="270416"/>
                  </a:lnTo>
                  <a:lnTo>
                    <a:pt x="284463" y="279348"/>
                  </a:lnTo>
                  <a:lnTo>
                    <a:pt x="284463" y="301801"/>
                  </a:lnTo>
                  <a:cubicBezTo>
                    <a:pt x="284463" y="312589"/>
                    <a:pt x="293165" y="321326"/>
                    <a:pt x="304018" y="321326"/>
                  </a:cubicBezTo>
                  <a:cubicBezTo>
                    <a:pt x="314821" y="321326"/>
                    <a:pt x="323572" y="312589"/>
                    <a:pt x="323572" y="301801"/>
                  </a:cubicBezTo>
                  <a:lnTo>
                    <a:pt x="323572" y="279348"/>
                  </a:lnTo>
                  <a:lnTo>
                    <a:pt x="323572" y="270416"/>
                  </a:lnTo>
                  <a:lnTo>
                    <a:pt x="361947" y="270416"/>
                  </a:lnTo>
                  <a:cubicBezTo>
                    <a:pt x="372750" y="270416"/>
                    <a:pt x="381501" y="261727"/>
                    <a:pt x="381501" y="250891"/>
                  </a:cubicBezTo>
                  <a:cubicBezTo>
                    <a:pt x="381501" y="240104"/>
                    <a:pt x="372750" y="231366"/>
                    <a:pt x="361947" y="231366"/>
                  </a:cubicBezTo>
                  <a:lnTo>
                    <a:pt x="323572" y="231366"/>
                  </a:lnTo>
                  <a:lnTo>
                    <a:pt x="323572" y="212965"/>
                  </a:lnTo>
                  <a:lnTo>
                    <a:pt x="361947" y="212965"/>
                  </a:lnTo>
                  <a:cubicBezTo>
                    <a:pt x="372750" y="212965"/>
                    <a:pt x="381501" y="204227"/>
                    <a:pt x="381501" y="193440"/>
                  </a:cubicBezTo>
                  <a:cubicBezTo>
                    <a:pt x="381501" y="182653"/>
                    <a:pt x="372750" y="173915"/>
                    <a:pt x="361947" y="173915"/>
                  </a:cubicBezTo>
                  <a:lnTo>
                    <a:pt x="337504" y="173915"/>
                  </a:lnTo>
                  <a:lnTo>
                    <a:pt x="402668" y="71802"/>
                  </a:lnTo>
                  <a:cubicBezTo>
                    <a:pt x="408485" y="62674"/>
                    <a:pt x="405797" y="50569"/>
                    <a:pt x="396704" y="44809"/>
                  </a:cubicBezTo>
                  <a:cubicBezTo>
                    <a:pt x="392158" y="41905"/>
                    <a:pt x="386854" y="41124"/>
                    <a:pt x="381965" y="42204"/>
                  </a:cubicBezTo>
                  <a:close/>
                  <a:moveTo>
                    <a:pt x="32606" y="0"/>
                  </a:moveTo>
                  <a:lnTo>
                    <a:pt x="574891" y="0"/>
                  </a:lnTo>
                  <a:cubicBezTo>
                    <a:pt x="592880" y="0"/>
                    <a:pt x="607497" y="14595"/>
                    <a:pt x="607497" y="32557"/>
                  </a:cubicBezTo>
                  <a:lnTo>
                    <a:pt x="607497" y="331723"/>
                  </a:lnTo>
                  <a:cubicBezTo>
                    <a:pt x="607497" y="349686"/>
                    <a:pt x="592880" y="364280"/>
                    <a:pt x="574940" y="364329"/>
                  </a:cubicBezTo>
                  <a:lnTo>
                    <a:pt x="389127" y="364329"/>
                  </a:lnTo>
                  <a:lnTo>
                    <a:pt x="218419" y="364329"/>
                  </a:lnTo>
                  <a:lnTo>
                    <a:pt x="32606" y="364329"/>
                  </a:lnTo>
                  <a:cubicBezTo>
                    <a:pt x="14617" y="364329"/>
                    <a:pt x="0" y="349783"/>
                    <a:pt x="0" y="331821"/>
                  </a:cubicBezTo>
                  <a:lnTo>
                    <a:pt x="0" y="32557"/>
                  </a:lnTo>
                  <a:cubicBezTo>
                    <a:pt x="0" y="14595"/>
                    <a:pt x="14617" y="0"/>
                    <a:pt x="32606" y="0"/>
                  </a:cubicBezTo>
                  <a:close/>
                </a:path>
              </a:pathLst>
            </a:custGeom>
            <a:solidFill>
              <a:srgbClr val="F2F2F2"/>
            </a:solidFill>
            <a:ln>
              <a:noFill/>
            </a:ln>
          </p:spPr>
        </p:sp>
        <p:sp>
          <p:nvSpPr>
            <p:cNvPr id="137" name="online-graduation_46344"/>
            <p:cNvSpPr>
              <a:spLocks noChangeAspect="1"/>
            </p:cNvSpPr>
            <p:nvPr/>
          </p:nvSpPr>
          <p:spPr bwMode="auto">
            <a:xfrm>
              <a:off x="1984413" y="4276905"/>
              <a:ext cx="267742" cy="159575"/>
            </a:xfrm>
            <a:custGeom>
              <a:avLst/>
              <a:gdLst>
                <a:gd name="connsiteX0" fmla="*/ 234148 w 574179"/>
                <a:gd name="connsiteY0" fmla="*/ 307821 h 342214"/>
                <a:gd name="connsiteX1" fmla="*/ 234148 w 574179"/>
                <a:gd name="connsiteY1" fmla="*/ 325877 h 342214"/>
                <a:gd name="connsiteX2" fmla="*/ 340031 w 574179"/>
                <a:gd name="connsiteY2" fmla="*/ 325877 h 342214"/>
                <a:gd name="connsiteX3" fmla="*/ 340031 w 574179"/>
                <a:gd name="connsiteY3" fmla="*/ 307821 h 342214"/>
                <a:gd name="connsiteX4" fmla="*/ 288418 w 574179"/>
                <a:gd name="connsiteY4" fmla="*/ 215801 h 342214"/>
                <a:gd name="connsiteX5" fmla="*/ 359898 w 574179"/>
                <a:gd name="connsiteY5" fmla="*/ 230377 h 342214"/>
                <a:gd name="connsiteX6" fmla="*/ 288418 w 574179"/>
                <a:gd name="connsiteY6" fmla="*/ 244952 h 342214"/>
                <a:gd name="connsiteX7" fmla="*/ 216077 w 574179"/>
                <a:gd name="connsiteY7" fmla="*/ 230377 h 342214"/>
                <a:gd name="connsiteX8" fmla="*/ 288418 w 574179"/>
                <a:gd name="connsiteY8" fmla="*/ 215801 h 342214"/>
                <a:gd name="connsiteX9" fmla="*/ 278912 w 574179"/>
                <a:gd name="connsiteY9" fmla="*/ 68787 h 342214"/>
                <a:gd name="connsiteX10" fmla="*/ 149786 w 574179"/>
                <a:gd name="connsiteY10" fmla="*/ 133275 h 342214"/>
                <a:gd name="connsiteX11" fmla="*/ 149786 w 574179"/>
                <a:gd name="connsiteY11" fmla="*/ 141873 h 342214"/>
                <a:gd name="connsiteX12" fmla="*/ 157533 w 574179"/>
                <a:gd name="connsiteY12" fmla="*/ 146172 h 342214"/>
                <a:gd name="connsiteX13" fmla="*/ 157533 w 574179"/>
                <a:gd name="connsiteY13" fmla="*/ 172827 h 342214"/>
                <a:gd name="connsiteX14" fmla="*/ 153229 w 574179"/>
                <a:gd name="connsiteY14" fmla="*/ 177986 h 342214"/>
                <a:gd name="connsiteX15" fmla="*/ 155812 w 574179"/>
                <a:gd name="connsiteY15" fmla="*/ 183145 h 342214"/>
                <a:gd name="connsiteX16" fmla="*/ 144621 w 574179"/>
                <a:gd name="connsiteY16" fmla="*/ 223557 h 342214"/>
                <a:gd name="connsiteX17" fmla="*/ 144621 w 574179"/>
                <a:gd name="connsiteY17" fmla="*/ 225277 h 342214"/>
                <a:gd name="connsiteX18" fmla="*/ 158394 w 574179"/>
                <a:gd name="connsiteY18" fmla="*/ 232155 h 342214"/>
                <a:gd name="connsiteX19" fmla="*/ 173028 w 574179"/>
                <a:gd name="connsiteY19" fmla="*/ 225277 h 342214"/>
                <a:gd name="connsiteX20" fmla="*/ 173028 w 574179"/>
                <a:gd name="connsiteY20" fmla="*/ 223557 h 342214"/>
                <a:gd name="connsiteX21" fmla="*/ 161838 w 574179"/>
                <a:gd name="connsiteY21" fmla="*/ 183145 h 342214"/>
                <a:gd name="connsiteX22" fmla="*/ 164420 w 574179"/>
                <a:gd name="connsiteY22" fmla="*/ 177986 h 342214"/>
                <a:gd name="connsiteX23" fmla="*/ 160116 w 574179"/>
                <a:gd name="connsiteY23" fmla="*/ 172827 h 342214"/>
                <a:gd name="connsiteX24" fmla="*/ 160116 w 574179"/>
                <a:gd name="connsiteY24" fmla="*/ 147032 h 342214"/>
                <a:gd name="connsiteX25" fmla="*/ 211766 w 574179"/>
                <a:gd name="connsiteY25" fmla="*/ 172827 h 342214"/>
                <a:gd name="connsiteX26" fmla="*/ 210905 w 574179"/>
                <a:gd name="connsiteY26" fmla="*/ 176266 h 342214"/>
                <a:gd name="connsiteX27" fmla="*/ 210905 w 574179"/>
                <a:gd name="connsiteY27" fmla="*/ 230436 h 342214"/>
                <a:gd name="connsiteX28" fmla="*/ 288381 w 574179"/>
                <a:gd name="connsiteY28" fmla="*/ 249352 h 342214"/>
                <a:gd name="connsiteX29" fmla="*/ 364995 w 574179"/>
                <a:gd name="connsiteY29" fmla="*/ 230436 h 342214"/>
                <a:gd name="connsiteX30" fmla="*/ 364995 w 574179"/>
                <a:gd name="connsiteY30" fmla="*/ 176266 h 342214"/>
                <a:gd name="connsiteX31" fmla="*/ 364134 w 574179"/>
                <a:gd name="connsiteY31" fmla="*/ 172827 h 342214"/>
                <a:gd name="connsiteX32" fmla="*/ 426115 w 574179"/>
                <a:gd name="connsiteY32" fmla="*/ 141873 h 342214"/>
                <a:gd name="connsiteX33" fmla="*/ 426115 w 574179"/>
                <a:gd name="connsiteY33" fmla="*/ 133275 h 342214"/>
                <a:gd name="connsiteX34" fmla="*/ 296989 w 574179"/>
                <a:gd name="connsiteY34" fmla="*/ 68787 h 342214"/>
                <a:gd name="connsiteX35" fmla="*/ 278912 w 574179"/>
                <a:gd name="connsiteY35" fmla="*/ 68787 h 342214"/>
                <a:gd name="connsiteX36" fmla="*/ 81780 w 574179"/>
                <a:gd name="connsiteY36" fmla="*/ 0 h 342214"/>
                <a:gd name="connsiteX37" fmla="*/ 492399 w 574179"/>
                <a:gd name="connsiteY37" fmla="*/ 0 h 342214"/>
                <a:gd name="connsiteX38" fmla="*/ 526833 w 574179"/>
                <a:gd name="connsiteY38" fmla="*/ 35253 h 342214"/>
                <a:gd name="connsiteX39" fmla="*/ 526833 w 574179"/>
                <a:gd name="connsiteY39" fmla="*/ 273428 h 342214"/>
                <a:gd name="connsiteX40" fmla="*/ 505312 w 574179"/>
                <a:gd name="connsiteY40" fmla="*/ 305241 h 342214"/>
                <a:gd name="connsiteX41" fmla="*/ 574179 w 574179"/>
                <a:gd name="connsiteY41" fmla="*/ 305241 h 342214"/>
                <a:gd name="connsiteX42" fmla="*/ 548354 w 574179"/>
                <a:gd name="connsiteY42" fmla="*/ 342214 h 342214"/>
                <a:gd name="connsiteX43" fmla="*/ 25825 w 574179"/>
                <a:gd name="connsiteY43" fmla="*/ 342214 h 342214"/>
                <a:gd name="connsiteX44" fmla="*/ 0 w 574179"/>
                <a:gd name="connsiteY44" fmla="*/ 305241 h 342214"/>
                <a:gd name="connsiteX45" fmla="*/ 68867 w 574179"/>
                <a:gd name="connsiteY45" fmla="*/ 305241 h 342214"/>
                <a:gd name="connsiteX46" fmla="*/ 46485 w 574179"/>
                <a:gd name="connsiteY46" fmla="*/ 273428 h 342214"/>
                <a:gd name="connsiteX47" fmla="*/ 46485 w 574179"/>
                <a:gd name="connsiteY47" fmla="*/ 35253 h 342214"/>
                <a:gd name="connsiteX48" fmla="*/ 81780 w 574179"/>
                <a:gd name="connsiteY48" fmla="*/ 0 h 34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4179" h="342214">
                  <a:moveTo>
                    <a:pt x="234148" y="307821"/>
                  </a:moveTo>
                  <a:lnTo>
                    <a:pt x="234148" y="325877"/>
                  </a:lnTo>
                  <a:lnTo>
                    <a:pt x="340031" y="325877"/>
                  </a:lnTo>
                  <a:lnTo>
                    <a:pt x="340031" y="307821"/>
                  </a:lnTo>
                  <a:close/>
                  <a:moveTo>
                    <a:pt x="288418" y="215801"/>
                  </a:moveTo>
                  <a:cubicBezTo>
                    <a:pt x="335784" y="215801"/>
                    <a:pt x="359898" y="226090"/>
                    <a:pt x="359898" y="230377"/>
                  </a:cubicBezTo>
                  <a:cubicBezTo>
                    <a:pt x="359898" y="234664"/>
                    <a:pt x="334923" y="244952"/>
                    <a:pt x="288418" y="244952"/>
                  </a:cubicBezTo>
                  <a:cubicBezTo>
                    <a:pt x="241052" y="244952"/>
                    <a:pt x="216077" y="234664"/>
                    <a:pt x="216077" y="230377"/>
                  </a:cubicBezTo>
                  <a:cubicBezTo>
                    <a:pt x="216077" y="226090"/>
                    <a:pt x="240191" y="215801"/>
                    <a:pt x="288418" y="215801"/>
                  </a:cubicBezTo>
                  <a:close/>
                  <a:moveTo>
                    <a:pt x="278912" y="68787"/>
                  </a:moveTo>
                  <a:lnTo>
                    <a:pt x="149786" y="133275"/>
                  </a:lnTo>
                  <a:cubicBezTo>
                    <a:pt x="145482" y="135854"/>
                    <a:pt x="145482" y="140153"/>
                    <a:pt x="149786" y="141873"/>
                  </a:cubicBezTo>
                  <a:lnTo>
                    <a:pt x="157533" y="146172"/>
                  </a:lnTo>
                  <a:lnTo>
                    <a:pt x="157533" y="172827"/>
                  </a:lnTo>
                  <a:cubicBezTo>
                    <a:pt x="154951" y="173687"/>
                    <a:pt x="153229" y="175406"/>
                    <a:pt x="153229" y="177986"/>
                  </a:cubicBezTo>
                  <a:cubicBezTo>
                    <a:pt x="153229" y="180565"/>
                    <a:pt x="154090" y="182285"/>
                    <a:pt x="155812" y="183145"/>
                  </a:cubicBezTo>
                  <a:lnTo>
                    <a:pt x="144621" y="223557"/>
                  </a:lnTo>
                  <a:cubicBezTo>
                    <a:pt x="144621" y="224417"/>
                    <a:pt x="144621" y="225277"/>
                    <a:pt x="144621" y="225277"/>
                  </a:cubicBezTo>
                  <a:cubicBezTo>
                    <a:pt x="144621" y="229576"/>
                    <a:pt x="150647" y="232155"/>
                    <a:pt x="158394" y="232155"/>
                  </a:cubicBezTo>
                  <a:cubicBezTo>
                    <a:pt x="167003" y="232155"/>
                    <a:pt x="173028" y="229576"/>
                    <a:pt x="173028" y="225277"/>
                  </a:cubicBezTo>
                  <a:cubicBezTo>
                    <a:pt x="173028" y="225277"/>
                    <a:pt x="173028" y="224417"/>
                    <a:pt x="173028" y="223557"/>
                  </a:cubicBezTo>
                  <a:lnTo>
                    <a:pt x="161838" y="183145"/>
                  </a:lnTo>
                  <a:cubicBezTo>
                    <a:pt x="163559" y="182285"/>
                    <a:pt x="164420" y="180565"/>
                    <a:pt x="164420" y="177986"/>
                  </a:cubicBezTo>
                  <a:cubicBezTo>
                    <a:pt x="164420" y="175406"/>
                    <a:pt x="162698" y="173687"/>
                    <a:pt x="160116" y="172827"/>
                  </a:cubicBezTo>
                  <a:lnTo>
                    <a:pt x="160116" y="147032"/>
                  </a:lnTo>
                  <a:lnTo>
                    <a:pt x="211766" y="172827"/>
                  </a:lnTo>
                  <a:cubicBezTo>
                    <a:pt x="211766" y="173687"/>
                    <a:pt x="210905" y="175406"/>
                    <a:pt x="210905" y="176266"/>
                  </a:cubicBezTo>
                  <a:lnTo>
                    <a:pt x="210905" y="230436"/>
                  </a:lnTo>
                  <a:cubicBezTo>
                    <a:pt x="210905" y="240754"/>
                    <a:pt x="245339" y="249352"/>
                    <a:pt x="288381" y="249352"/>
                  </a:cubicBezTo>
                  <a:cubicBezTo>
                    <a:pt x="330562" y="249352"/>
                    <a:pt x="364995" y="240754"/>
                    <a:pt x="364995" y="230436"/>
                  </a:cubicBezTo>
                  <a:lnTo>
                    <a:pt x="364995" y="176266"/>
                  </a:lnTo>
                  <a:cubicBezTo>
                    <a:pt x="364995" y="175406"/>
                    <a:pt x="364134" y="173687"/>
                    <a:pt x="364134" y="172827"/>
                  </a:cubicBezTo>
                  <a:lnTo>
                    <a:pt x="426115" y="141873"/>
                  </a:lnTo>
                  <a:cubicBezTo>
                    <a:pt x="430419" y="140153"/>
                    <a:pt x="430419" y="135854"/>
                    <a:pt x="426115" y="133275"/>
                  </a:cubicBezTo>
                  <a:lnTo>
                    <a:pt x="296989" y="68787"/>
                  </a:lnTo>
                  <a:cubicBezTo>
                    <a:pt x="291824" y="66207"/>
                    <a:pt x="284077" y="66207"/>
                    <a:pt x="278912" y="68787"/>
                  </a:cubicBezTo>
                  <a:close/>
                  <a:moveTo>
                    <a:pt x="81780" y="0"/>
                  </a:moveTo>
                  <a:lnTo>
                    <a:pt x="492399" y="0"/>
                  </a:lnTo>
                  <a:cubicBezTo>
                    <a:pt x="511338" y="0"/>
                    <a:pt x="526833" y="16337"/>
                    <a:pt x="526833" y="35253"/>
                  </a:cubicBezTo>
                  <a:lnTo>
                    <a:pt x="526833" y="273428"/>
                  </a:lnTo>
                  <a:cubicBezTo>
                    <a:pt x="526833" y="288045"/>
                    <a:pt x="518225" y="300082"/>
                    <a:pt x="505312" y="305241"/>
                  </a:cubicBezTo>
                  <a:lnTo>
                    <a:pt x="574179" y="305241"/>
                  </a:lnTo>
                  <a:cubicBezTo>
                    <a:pt x="574179" y="334476"/>
                    <a:pt x="562127" y="342214"/>
                    <a:pt x="548354" y="342214"/>
                  </a:cubicBezTo>
                  <a:lnTo>
                    <a:pt x="25825" y="342214"/>
                  </a:lnTo>
                  <a:cubicBezTo>
                    <a:pt x="11191" y="342214"/>
                    <a:pt x="0" y="334476"/>
                    <a:pt x="0" y="305241"/>
                  </a:cubicBezTo>
                  <a:lnTo>
                    <a:pt x="68867" y="305241"/>
                  </a:lnTo>
                  <a:cubicBezTo>
                    <a:pt x="55954" y="300082"/>
                    <a:pt x="46485" y="288045"/>
                    <a:pt x="46485" y="273428"/>
                  </a:cubicBezTo>
                  <a:lnTo>
                    <a:pt x="46485" y="35253"/>
                  </a:lnTo>
                  <a:cubicBezTo>
                    <a:pt x="46485" y="16337"/>
                    <a:pt x="61980" y="0"/>
                    <a:pt x="81780" y="0"/>
                  </a:cubicBezTo>
                  <a:close/>
                </a:path>
              </a:pathLst>
            </a:custGeom>
            <a:solidFill>
              <a:srgbClr val="F2F2F2"/>
            </a:solidFill>
            <a:ln>
              <a:noFill/>
            </a:ln>
          </p:spPr>
        </p:sp>
        <p:sp>
          <p:nvSpPr>
            <p:cNvPr id="140" name="molecular_87125"/>
            <p:cNvSpPr>
              <a:spLocks noChangeAspect="1"/>
            </p:cNvSpPr>
            <p:nvPr/>
          </p:nvSpPr>
          <p:spPr bwMode="auto">
            <a:xfrm>
              <a:off x="3053145" y="4075095"/>
              <a:ext cx="243403" cy="23668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157" h="589433">
                  <a:moveTo>
                    <a:pt x="265770" y="535758"/>
                  </a:moveTo>
                  <a:cubicBezTo>
                    <a:pt x="259956" y="537033"/>
                    <a:pt x="255701" y="542131"/>
                    <a:pt x="255701" y="548362"/>
                  </a:cubicBezTo>
                  <a:cubicBezTo>
                    <a:pt x="255701" y="555302"/>
                    <a:pt x="261374" y="561108"/>
                    <a:pt x="268323" y="561108"/>
                  </a:cubicBezTo>
                  <a:cubicBezTo>
                    <a:pt x="275414" y="561108"/>
                    <a:pt x="281087" y="555302"/>
                    <a:pt x="281087" y="548362"/>
                  </a:cubicBezTo>
                  <a:cubicBezTo>
                    <a:pt x="281087" y="542131"/>
                    <a:pt x="276832" y="537033"/>
                    <a:pt x="271018" y="535758"/>
                  </a:cubicBezTo>
                  <a:cubicBezTo>
                    <a:pt x="270167" y="536041"/>
                    <a:pt x="269316" y="536041"/>
                    <a:pt x="268323" y="536041"/>
                  </a:cubicBezTo>
                  <a:cubicBezTo>
                    <a:pt x="267472" y="536041"/>
                    <a:pt x="266621" y="536041"/>
                    <a:pt x="265770" y="535758"/>
                  </a:cubicBezTo>
                  <a:close/>
                  <a:moveTo>
                    <a:pt x="57017" y="493288"/>
                  </a:moveTo>
                  <a:cubicBezTo>
                    <a:pt x="41274" y="493288"/>
                    <a:pt x="28367" y="506178"/>
                    <a:pt x="28367" y="521902"/>
                  </a:cubicBezTo>
                  <a:cubicBezTo>
                    <a:pt x="28367" y="537768"/>
                    <a:pt x="41274" y="550517"/>
                    <a:pt x="57017" y="550517"/>
                  </a:cubicBezTo>
                  <a:cubicBezTo>
                    <a:pt x="72760" y="550517"/>
                    <a:pt x="85667" y="537768"/>
                    <a:pt x="85667" y="521902"/>
                  </a:cubicBezTo>
                  <a:cubicBezTo>
                    <a:pt x="85667" y="506178"/>
                    <a:pt x="72760" y="493288"/>
                    <a:pt x="57017" y="493288"/>
                  </a:cubicBezTo>
                  <a:close/>
                  <a:moveTo>
                    <a:pt x="57017" y="464956"/>
                  </a:moveTo>
                  <a:cubicBezTo>
                    <a:pt x="88504" y="464956"/>
                    <a:pt x="114034" y="490596"/>
                    <a:pt x="114034" y="521902"/>
                  </a:cubicBezTo>
                  <a:cubicBezTo>
                    <a:pt x="114034" y="553351"/>
                    <a:pt x="88504" y="578849"/>
                    <a:pt x="57017" y="578849"/>
                  </a:cubicBezTo>
                  <a:cubicBezTo>
                    <a:pt x="25530" y="578849"/>
                    <a:pt x="0" y="553351"/>
                    <a:pt x="0" y="521902"/>
                  </a:cubicBezTo>
                  <a:cubicBezTo>
                    <a:pt x="0" y="490596"/>
                    <a:pt x="25530" y="464956"/>
                    <a:pt x="57017" y="464956"/>
                  </a:cubicBezTo>
                  <a:close/>
                  <a:moveTo>
                    <a:pt x="268323" y="244299"/>
                  </a:moveTo>
                  <a:cubicBezTo>
                    <a:pt x="238541" y="244299"/>
                    <a:pt x="213156" y="264126"/>
                    <a:pt x="204789" y="291318"/>
                  </a:cubicBezTo>
                  <a:cubicBezTo>
                    <a:pt x="204647" y="291601"/>
                    <a:pt x="204647" y="291884"/>
                    <a:pt x="204505" y="292167"/>
                  </a:cubicBezTo>
                  <a:cubicBezTo>
                    <a:pt x="202803" y="298115"/>
                    <a:pt x="201811" y="304347"/>
                    <a:pt x="201811" y="310861"/>
                  </a:cubicBezTo>
                  <a:cubicBezTo>
                    <a:pt x="201811" y="347400"/>
                    <a:pt x="231734" y="377282"/>
                    <a:pt x="268323" y="377282"/>
                  </a:cubicBezTo>
                  <a:cubicBezTo>
                    <a:pt x="305054" y="377282"/>
                    <a:pt x="334977" y="347400"/>
                    <a:pt x="334977" y="310861"/>
                  </a:cubicBezTo>
                  <a:cubicBezTo>
                    <a:pt x="334977" y="274181"/>
                    <a:pt x="305054" y="244299"/>
                    <a:pt x="268323" y="244299"/>
                  </a:cubicBezTo>
                  <a:close/>
                  <a:moveTo>
                    <a:pt x="549140" y="201561"/>
                  </a:moveTo>
                  <a:cubicBezTo>
                    <a:pt x="533254" y="201561"/>
                    <a:pt x="520489" y="214448"/>
                    <a:pt x="520489" y="230167"/>
                  </a:cubicBezTo>
                  <a:cubicBezTo>
                    <a:pt x="520489" y="246028"/>
                    <a:pt x="533254" y="258774"/>
                    <a:pt x="549140" y="258774"/>
                  </a:cubicBezTo>
                  <a:cubicBezTo>
                    <a:pt x="564883" y="258774"/>
                    <a:pt x="577790" y="246028"/>
                    <a:pt x="577790" y="230167"/>
                  </a:cubicBezTo>
                  <a:cubicBezTo>
                    <a:pt x="577790" y="214448"/>
                    <a:pt x="564883" y="201561"/>
                    <a:pt x="549140" y="201561"/>
                  </a:cubicBezTo>
                  <a:close/>
                  <a:moveTo>
                    <a:pt x="83960" y="190482"/>
                  </a:moveTo>
                  <a:cubicBezTo>
                    <a:pt x="76869" y="190482"/>
                    <a:pt x="71197" y="196289"/>
                    <a:pt x="71197" y="203228"/>
                  </a:cubicBezTo>
                  <a:cubicBezTo>
                    <a:pt x="71197" y="210309"/>
                    <a:pt x="76869" y="215974"/>
                    <a:pt x="83960" y="215974"/>
                  </a:cubicBezTo>
                  <a:cubicBezTo>
                    <a:pt x="91051" y="215974"/>
                    <a:pt x="96724" y="210309"/>
                    <a:pt x="96724" y="203228"/>
                  </a:cubicBezTo>
                  <a:cubicBezTo>
                    <a:pt x="96724" y="196289"/>
                    <a:pt x="91051" y="190482"/>
                    <a:pt x="83960" y="190482"/>
                  </a:cubicBezTo>
                  <a:close/>
                  <a:moveTo>
                    <a:pt x="549140" y="173238"/>
                  </a:moveTo>
                  <a:cubicBezTo>
                    <a:pt x="580485" y="173238"/>
                    <a:pt x="606157" y="198870"/>
                    <a:pt x="606157" y="230167"/>
                  </a:cubicBezTo>
                  <a:cubicBezTo>
                    <a:pt x="606157" y="261606"/>
                    <a:pt x="580485" y="287097"/>
                    <a:pt x="549140" y="287097"/>
                  </a:cubicBezTo>
                  <a:cubicBezTo>
                    <a:pt x="529141" y="287097"/>
                    <a:pt x="511696" y="276901"/>
                    <a:pt x="501484" y="261323"/>
                  </a:cubicBezTo>
                  <a:lnTo>
                    <a:pt x="398796" y="296302"/>
                  </a:lnTo>
                  <a:cubicBezTo>
                    <a:pt x="397378" y="296868"/>
                    <a:pt x="395818" y="297010"/>
                    <a:pt x="394257" y="297010"/>
                  </a:cubicBezTo>
                  <a:cubicBezTo>
                    <a:pt x="388442" y="297010"/>
                    <a:pt x="382911" y="293328"/>
                    <a:pt x="380925" y="287522"/>
                  </a:cubicBezTo>
                  <a:cubicBezTo>
                    <a:pt x="378372" y="280016"/>
                    <a:pt x="382343" y="271944"/>
                    <a:pt x="389719" y="269537"/>
                  </a:cubicBezTo>
                  <a:lnTo>
                    <a:pt x="492264" y="234558"/>
                  </a:lnTo>
                  <a:cubicBezTo>
                    <a:pt x="492123" y="233141"/>
                    <a:pt x="492123" y="231725"/>
                    <a:pt x="492123" y="230167"/>
                  </a:cubicBezTo>
                  <a:cubicBezTo>
                    <a:pt x="492123" y="198870"/>
                    <a:pt x="517653" y="173238"/>
                    <a:pt x="549140" y="173238"/>
                  </a:cubicBezTo>
                  <a:close/>
                  <a:moveTo>
                    <a:pt x="268323" y="28325"/>
                  </a:moveTo>
                  <a:cubicBezTo>
                    <a:pt x="252581" y="28325"/>
                    <a:pt x="239676" y="41212"/>
                    <a:pt x="239676" y="56932"/>
                  </a:cubicBezTo>
                  <a:cubicBezTo>
                    <a:pt x="239676" y="72794"/>
                    <a:pt x="252581" y="85540"/>
                    <a:pt x="268323" y="85540"/>
                  </a:cubicBezTo>
                  <a:cubicBezTo>
                    <a:pt x="284207" y="85540"/>
                    <a:pt x="296970" y="72794"/>
                    <a:pt x="296970" y="56932"/>
                  </a:cubicBezTo>
                  <a:cubicBezTo>
                    <a:pt x="296970" y="41212"/>
                    <a:pt x="284207" y="28325"/>
                    <a:pt x="268323" y="28325"/>
                  </a:cubicBezTo>
                  <a:close/>
                  <a:moveTo>
                    <a:pt x="268323" y="0"/>
                  </a:moveTo>
                  <a:cubicBezTo>
                    <a:pt x="299807" y="0"/>
                    <a:pt x="325334" y="25634"/>
                    <a:pt x="325334" y="56932"/>
                  </a:cubicBezTo>
                  <a:cubicBezTo>
                    <a:pt x="325334" y="83416"/>
                    <a:pt x="307181" y="105792"/>
                    <a:pt x="282505" y="112165"/>
                  </a:cubicBezTo>
                  <a:lnTo>
                    <a:pt x="282505" y="217107"/>
                  </a:lnTo>
                  <a:cubicBezTo>
                    <a:pt x="328170" y="223905"/>
                    <a:pt x="363341" y="263418"/>
                    <a:pt x="363341" y="310861"/>
                  </a:cubicBezTo>
                  <a:cubicBezTo>
                    <a:pt x="363341" y="358305"/>
                    <a:pt x="328170" y="397676"/>
                    <a:pt x="282505" y="404616"/>
                  </a:cubicBezTo>
                  <a:lnTo>
                    <a:pt x="282505" y="509700"/>
                  </a:lnTo>
                  <a:cubicBezTo>
                    <a:pt x="298247" y="515506"/>
                    <a:pt x="309450" y="530660"/>
                    <a:pt x="309450" y="548362"/>
                  </a:cubicBezTo>
                  <a:cubicBezTo>
                    <a:pt x="309450" y="570880"/>
                    <a:pt x="291014" y="589433"/>
                    <a:pt x="268323" y="589433"/>
                  </a:cubicBezTo>
                  <a:cubicBezTo>
                    <a:pt x="245774" y="589433"/>
                    <a:pt x="227338" y="570880"/>
                    <a:pt x="227338" y="548362"/>
                  </a:cubicBezTo>
                  <a:cubicBezTo>
                    <a:pt x="227338" y="530660"/>
                    <a:pt x="238541" y="515506"/>
                    <a:pt x="254141" y="509700"/>
                  </a:cubicBezTo>
                  <a:lnTo>
                    <a:pt x="254141" y="404616"/>
                  </a:lnTo>
                  <a:cubicBezTo>
                    <a:pt x="238541" y="402208"/>
                    <a:pt x="224218" y="396118"/>
                    <a:pt x="212022" y="387054"/>
                  </a:cubicBezTo>
                  <a:lnTo>
                    <a:pt x="132320" y="466646"/>
                  </a:lnTo>
                  <a:cubicBezTo>
                    <a:pt x="129625" y="469479"/>
                    <a:pt x="125938" y="470895"/>
                    <a:pt x="122393" y="470895"/>
                  </a:cubicBezTo>
                  <a:cubicBezTo>
                    <a:pt x="118705" y="470895"/>
                    <a:pt x="115018" y="469479"/>
                    <a:pt x="112324" y="466646"/>
                  </a:cubicBezTo>
                  <a:cubicBezTo>
                    <a:pt x="106793" y="461123"/>
                    <a:pt x="106793" y="452201"/>
                    <a:pt x="112324" y="446677"/>
                  </a:cubicBezTo>
                  <a:lnTo>
                    <a:pt x="192025" y="367086"/>
                  </a:lnTo>
                  <a:cubicBezTo>
                    <a:pt x="180396" y="351366"/>
                    <a:pt x="173447" y="331822"/>
                    <a:pt x="173447" y="310861"/>
                  </a:cubicBezTo>
                  <a:cubicBezTo>
                    <a:pt x="173447" y="304913"/>
                    <a:pt x="174014" y="299107"/>
                    <a:pt x="175007" y="293584"/>
                  </a:cubicBezTo>
                  <a:lnTo>
                    <a:pt x="104524" y="238776"/>
                  </a:lnTo>
                  <a:cubicBezTo>
                    <a:pt x="98567" y="242316"/>
                    <a:pt x="91476" y="244299"/>
                    <a:pt x="83960" y="244299"/>
                  </a:cubicBezTo>
                  <a:cubicBezTo>
                    <a:pt x="61269" y="244299"/>
                    <a:pt x="42833" y="225888"/>
                    <a:pt x="42833" y="203228"/>
                  </a:cubicBezTo>
                  <a:cubicBezTo>
                    <a:pt x="42833" y="180710"/>
                    <a:pt x="61269" y="162158"/>
                    <a:pt x="83960" y="162158"/>
                  </a:cubicBezTo>
                  <a:cubicBezTo>
                    <a:pt x="106651" y="162158"/>
                    <a:pt x="125087" y="180710"/>
                    <a:pt x="125087" y="203228"/>
                  </a:cubicBezTo>
                  <a:cubicBezTo>
                    <a:pt x="125087" y="208044"/>
                    <a:pt x="124236" y="212717"/>
                    <a:pt x="122676" y="216966"/>
                  </a:cubicBezTo>
                  <a:lnTo>
                    <a:pt x="185076" y="265401"/>
                  </a:lnTo>
                  <a:cubicBezTo>
                    <a:pt x="199116" y="239909"/>
                    <a:pt x="224360" y="221498"/>
                    <a:pt x="254141" y="217107"/>
                  </a:cubicBezTo>
                  <a:lnTo>
                    <a:pt x="254141" y="112165"/>
                  </a:lnTo>
                  <a:cubicBezTo>
                    <a:pt x="229607" y="105792"/>
                    <a:pt x="211454" y="83416"/>
                    <a:pt x="211454" y="56932"/>
                  </a:cubicBezTo>
                  <a:cubicBezTo>
                    <a:pt x="211454" y="25634"/>
                    <a:pt x="236981" y="0"/>
                    <a:pt x="268323" y="0"/>
                  </a:cubicBezTo>
                  <a:close/>
                </a:path>
              </a:pathLst>
            </a:custGeom>
            <a:solidFill>
              <a:srgbClr val="F2F2F2"/>
            </a:solidFill>
            <a:ln>
              <a:noFill/>
            </a:ln>
          </p:spPr>
        </p:sp>
        <p:sp>
          <p:nvSpPr>
            <p:cNvPr id="144" name="plasma-television_73541"/>
            <p:cNvSpPr>
              <a:spLocks noChangeAspect="1"/>
            </p:cNvSpPr>
            <p:nvPr/>
          </p:nvSpPr>
          <p:spPr bwMode="auto">
            <a:xfrm>
              <a:off x="618165" y="3759844"/>
              <a:ext cx="166247" cy="152956"/>
            </a:xfrm>
            <a:custGeom>
              <a:avLst/>
              <a:gdLst>
                <a:gd name="T0" fmla="*/ 2508 w 2713"/>
                <a:gd name="T1" fmla="*/ 0 h 2500"/>
                <a:gd name="T2" fmla="*/ 206 w 2713"/>
                <a:gd name="T3" fmla="*/ 0 h 2500"/>
                <a:gd name="T4" fmla="*/ 0 w 2713"/>
                <a:gd name="T5" fmla="*/ 205 h 2500"/>
                <a:gd name="T6" fmla="*/ 0 w 2713"/>
                <a:gd name="T7" fmla="*/ 211 h 2500"/>
                <a:gd name="T8" fmla="*/ 0 w 2713"/>
                <a:gd name="T9" fmla="*/ 1628 h 2500"/>
                <a:gd name="T10" fmla="*/ 0 w 2713"/>
                <a:gd name="T11" fmla="*/ 1834 h 2500"/>
                <a:gd name="T12" fmla="*/ 206 w 2713"/>
                <a:gd name="T13" fmla="*/ 2040 h 2500"/>
                <a:gd name="T14" fmla="*/ 1028 w 2713"/>
                <a:gd name="T15" fmla="*/ 2040 h 2500"/>
                <a:gd name="T16" fmla="*/ 913 w 2713"/>
                <a:gd name="T17" fmla="*/ 2366 h 2500"/>
                <a:gd name="T18" fmla="*/ 633 w 2713"/>
                <a:gd name="T19" fmla="*/ 2366 h 2500"/>
                <a:gd name="T20" fmla="*/ 567 w 2713"/>
                <a:gd name="T21" fmla="*/ 2433 h 2500"/>
                <a:gd name="T22" fmla="*/ 633 w 2713"/>
                <a:gd name="T23" fmla="*/ 2500 h 2500"/>
                <a:gd name="T24" fmla="*/ 960 w 2713"/>
                <a:gd name="T25" fmla="*/ 2500 h 2500"/>
                <a:gd name="T26" fmla="*/ 1753 w 2713"/>
                <a:gd name="T27" fmla="*/ 2500 h 2500"/>
                <a:gd name="T28" fmla="*/ 2080 w 2713"/>
                <a:gd name="T29" fmla="*/ 2500 h 2500"/>
                <a:gd name="T30" fmla="*/ 2147 w 2713"/>
                <a:gd name="T31" fmla="*/ 2433 h 2500"/>
                <a:gd name="T32" fmla="*/ 2080 w 2713"/>
                <a:gd name="T33" fmla="*/ 2366 h 2500"/>
                <a:gd name="T34" fmla="*/ 1801 w 2713"/>
                <a:gd name="T35" fmla="*/ 2366 h 2500"/>
                <a:gd name="T36" fmla="*/ 1686 w 2713"/>
                <a:gd name="T37" fmla="*/ 2040 h 2500"/>
                <a:gd name="T38" fmla="*/ 2508 w 2713"/>
                <a:gd name="T39" fmla="*/ 2040 h 2500"/>
                <a:gd name="T40" fmla="*/ 2713 w 2713"/>
                <a:gd name="T41" fmla="*/ 1834 h 2500"/>
                <a:gd name="T42" fmla="*/ 2713 w 2713"/>
                <a:gd name="T43" fmla="*/ 1628 h 2500"/>
                <a:gd name="T44" fmla="*/ 2713 w 2713"/>
                <a:gd name="T45" fmla="*/ 211 h 2500"/>
                <a:gd name="T46" fmla="*/ 2713 w 2713"/>
                <a:gd name="T47" fmla="*/ 205 h 2500"/>
                <a:gd name="T48" fmla="*/ 2508 w 2713"/>
                <a:gd name="T49" fmla="*/ 0 h 2500"/>
                <a:gd name="T50" fmla="*/ 2508 w 2713"/>
                <a:gd name="T51" fmla="*/ 1906 h 2500"/>
                <a:gd name="T52" fmla="*/ 1592 w 2713"/>
                <a:gd name="T53" fmla="*/ 1906 h 2500"/>
                <a:gd name="T54" fmla="*/ 1122 w 2713"/>
                <a:gd name="T55" fmla="*/ 1906 h 2500"/>
                <a:gd name="T56" fmla="*/ 206 w 2713"/>
                <a:gd name="T57" fmla="*/ 1906 h 2500"/>
                <a:gd name="T58" fmla="*/ 133 w 2713"/>
                <a:gd name="T59" fmla="*/ 1834 h 2500"/>
                <a:gd name="T60" fmla="*/ 133 w 2713"/>
                <a:gd name="T61" fmla="*/ 1695 h 2500"/>
                <a:gd name="T62" fmla="*/ 2580 w 2713"/>
                <a:gd name="T63" fmla="*/ 1695 h 2500"/>
                <a:gd name="T64" fmla="*/ 2580 w 2713"/>
                <a:gd name="T65" fmla="*/ 1834 h 2500"/>
                <a:gd name="T66" fmla="*/ 2508 w 2713"/>
                <a:gd name="T67" fmla="*/ 1906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3" h="2500">
                  <a:moveTo>
                    <a:pt x="2508" y="0"/>
                  </a:moveTo>
                  <a:lnTo>
                    <a:pt x="206" y="0"/>
                  </a:lnTo>
                  <a:cubicBezTo>
                    <a:pt x="92" y="0"/>
                    <a:pt x="0" y="92"/>
                    <a:pt x="0" y="205"/>
                  </a:cubicBezTo>
                  <a:lnTo>
                    <a:pt x="0" y="211"/>
                  </a:lnTo>
                  <a:lnTo>
                    <a:pt x="0" y="1628"/>
                  </a:lnTo>
                  <a:lnTo>
                    <a:pt x="0" y="1834"/>
                  </a:lnTo>
                  <a:cubicBezTo>
                    <a:pt x="0" y="1948"/>
                    <a:pt x="92" y="2040"/>
                    <a:pt x="206" y="2040"/>
                  </a:cubicBezTo>
                  <a:lnTo>
                    <a:pt x="1028" y="2040"/>
                  </a:lnTo>
                  <a:lnTo>
                    <a:pt x="913" y="2366"/>
                  </a:lnTo>
                  <a:lnTo>
                    <a:pt x="633" y="2366"/>
                  </a:lnTo>
                  <a:cubicBezTo>
                    <a:pt x="597" y="2366"/>
                    <a:pt x="567" y="2396"/>
                    <a:pt x="567" y="2433"/>
                  </a:cubicBezTo>
                  <a:cubicBezTo>
                    <a:pt x="567" y="2470"/>
                    <a:pt x="597" y="2500"/>
                    <a:pt x="633" y="2500"/>
                  </a:cubicBezTo>
                  <a:lnTo>
                    <a:pt x="960" y="2500"/>
                  </a:lnTo>
                  <a:lnTo>
                    <a:pt x="1753" y="2500"/>
                  </a:lnTo>
                  <a:lnTo>
                    <a:pt x="2080" y="2500"/>
                  </a:lnTo>
                  <a:cubicBezTo>
                    <a:pt x="2117" y="2500"/>
                    <a:pt x="2147" y="2470"/>
                    <a:pt x="2147" y="2433"/>
                  </a:cubicBezTo>
                  <a:cubicBezTo>
                    <a:pt x="2147" y="2396"/>
                    <a:pt x="2117" y="2366"/>
                    <a:pt x="2080" y="2366"/>
                  </a:cubicBezTo>
                  <a:lnTo>
                    <a:pt x="1801" y="2366"/>
                  </a:lnTo>
                  <a:lnTo>
                    <a:pt x="1686" y="2040"/>
                  </a:lnTo>
                  <a:lnTo>
                    <a:pt x="2508" y="2040"/>
                  </a:lnTo>
                  <a:cubicBezTo>
                    <a:pt x="2621" y="2040"/>
                    <a:pt x="2713" y="1948"/>
                    <a:pt x="2713" y="1834"/>
                  </a:cubicBezTo>
                  <a:lnTo>
                    <a:pt x="2713" y="1628"/>
                  </a:lnTo>
                  <a:lnTo>
                    <a:pt x="2713" y="211"/>
                  </a:lnTo>
                  <a:lnTo>
                    <a:pt x="2713" y="205"/>
                  </a:lnTo>
                  <a:cubicBezTo>
                    <a:pt x="2713" y="92"/>
                    <a:pt x="2621" y="0"/>
                    <a:pt x="2508" y="0"/>
                  </a:cubicBezTo>
                  <a:close/>
                  <a:moveTo>
                    <a:pt x="2508" y="1906"/>
                  </a:moveTo>
                  <a:lnTo>
                    <a:pt x="1592" y="1906"/>
                  </a:lnTo>
                  <a:lnTo>
                    <a:pt x="1122" y="1906"/>
                  </a:lnTo>
                  <a:lnTo>
                    <a:pt x="206" y="1906"/>
                  </a:lnTo>
                  <a:cubicBezTo>
                    <a:pt x="166" y="1906"/>
                    <a:pt x="133" y="1874"/>
                    <a:pt x="133" y="1834"/>
                  </a:cubicBezTo>
                  <a:lnTo>
                    <a:pt x="133" y="1695"/>
                  </a:lnTo>
                  <a:lnTo>
                    <a:pt x="2580" y="1695"/>
                  </a:lnTo>
                  <a:lnTo>
                    <a:pt x="2580" y="1834"/>
                  </a:lnTo>
                  <a:cubicBezTo>
                    <a:pt x="2580" y="1874"/>
                    <a:pt x="2548" y="1906"/>
                    <a:pt x="2508" y="1906"/>
                  </a:cubicBezTo>
                  <a:close/>
                </a:path>
              </a:pathLst>
            </a:custGeom>
            <a:solidFill>
              <a:srgbClr val="F2F2F2"/>
            </a:solidFill>
            <a:ln>
              <a:noFill/>
            </a:ln>
          </p:spPr>
        </p:sp>
        <p:sp>
          <p:nvSpPr>
            <p:cNvPr id="145" name="air-transport_45896"/>
            <p:cNvSpPr>
              <a:spLocks noChangeAspect="1"/>
            </p:cNvSpPr>
            <p:nvPr/>
          </p:nvSpPr>
          <p:spPr bwMode="auto">
            <a:xfrm>
              <a:off x="649674" y="3783459"/>
              <a:ext cx="103227" cy="56836"/>
            </a:xfrm>
            <a:custGeom>
              <a:avLst/>
              <a:gdLst>
                <a:gd name="T0" fmla="*/ 8197 w 8197"/>
                <a:gd name="T1" fmla="*/ 798 h 4520"/>
                <a:gd name="T2" fmla="*/ 877 w 8197"/>
                <a:gd name="T3" fmla="*/ 3767 h 4520"/>
                <a:gd name="T4" fmla="*/ 260 w 8197"/>
                <a:gd name="T5" fmla="*/ 3434 h 4520"/>
                <a:gd name="T6" fmla="*/ 543 w 8197"/>
                <a:gd name="T7" fmla="*/ 3062 h 4520"/>
                <a:gd name="T8" fmla="*/ 543 w 8197"/>
                <a:gd name="T9" fmla="*/ 3062 h 4520"/>
                <a:gd name="T10" fmla="*/ 65 w 8197"/>
                <a:gd name="T11" fmla="*/ 2213 h 4520"/>
                <a:gd name="T12" fmla="*/ 174 w 8197"/>
                <a:gd name="T13" fmla="*/ 1904 h 4520"/>
                <a:gd name="T14" fmla="*/ 256 w 8197"/>
                <a:gd name="T15" fmla="*/ 1871 h 4520"/>
                <a:gd name="T16" fmla="*/ 714 w 8197"/>
                <a:gd name="T17" fmla="*/ 1895 h 4520"/>
                <a:gd name="T18" fmla="*/ 1581 w 8197"/>
                <a:gd name="T19" fmla="*/ 2354 h 4520"/>
                <a:gd name="T20" fmla="*/ 2706 w 8197"/>
                <a:gd name="T21" fmla="*/ 1738 h 4520"/>
                <a:gd name="T22" fmla="*/ 1016 w 8197"/>
                <a:gd name="T23" fmla="*/ 641 h 4520"/>
                <a:gd name="T24" fmla="*/ 1018 w 8197"/>
                <a:gd name="T25" fmla="*/ 274 h 4520"/>
                <a:gd name="T26" fmla="*/ 1157 w 8197"/>
                <a:gd name="T27" fmla="*/ 187 h 4520"/>
                <a:gd name="T28" fmla="*/ 1929 w 8197"/>
                <a:gd name="T29" fmla="*/ 69 h 4520"/>
                <a:gd name="T30" fmla="*/ 4740 w 8197"/>
                <a:gd name="T31" fmla="*/ 810 h 4520"/>
                <a:gd name="T32" fmla="*/ 6879 w 8197"/>
                <a:gd name="T33" fmla="*/ 225 h 4520"/>
                <a:gd name="T34" fmla="*/ 7250 w 8197"/>
                <a:gd name="T35" fmla="*/ 237 h 4520"/>
                <a:gd name="T36" fmla="*/ 6401 w 8197"/>
                <a:gd name="T37" fmla="*/ 620 h 4520"/>
                <a:gd name="T38" fmla="*/ 6381 w 8197"/>
                <a:gd name="T39" fmla="*/ 906 h 4520"/>
                <a:gd name="T40" fmla="*/ 7692 w 8197"/>
                <a:gd name="T41" fmla="*/ 303 h 4520"/>
                <a:gd name="T42" fmla="*/ 8197 w 8197"/>
                <a:gd name="T43" fmla="*/ 798 h 4520"/>
                <a:gd name="T44" fmla="*/ 4777 w 8197"/>
                <a:gd name="T45" fmla="*/ 3234 h 4520"/>
                <a:gd name="T46" fmla="*/ 5826 w 8197"/>
                <a:gd name="T47" fmla="*/ 4426 h 4520"/>
                <a:gd name="T48" fmla="*/ 6081 w 8197"/>
                <a:gd name="T49" fmla="*/ 4479 h 4520"/>
                <a:gd name="T50" fmla="*/ 6222 w 8197"/>
                <a:gd name="T51" fmla="*/ 4414 h 4520"/>
                <a:gd name="T52" fmla="*/ 6596 w 8197"/>
                <a:gd name="T53" fmla="*/ 3745 h 4520"/>
                <a:gd name="T54" fmla="*/ 6465 w 8197"/>
                <a:gd name="T55" fmla="*/ 2622 h 4520"/>
                <a:gd name="T56" fmla="*/ 6320 w 8197"/>
                <a:gd name="T57" fmla="*/ 2532 h 4520"/>
                <a:gd name="T58" fmla="*/ 4823 w 8197"/>
                <a:gd name="T59" fmla="*/ 3059 h 4520"/>
                <a:gd name="T60" fmla="*/ 4777 w 8197"/>
                <a:gd name="T61" fmla="*/ 3234 h 4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97" h="4520">
                  <a:moveTo>
                    <a:pt x="8197" y="798"/>
                  </a:moveTo>
                  <a:cubicBezTo>
                    <a:pt x="8197" y="2209"/>
                    <a:pt x="1392" y="3767"/>
                    <a:pt x="877" y="3767"/>
                  </a:cubicBezTo>
                  <a:cubicBezTo>
                    <a:pt x="588" y="3767"/>
                    <a:pt x="260" y="3701"/>
                    <a:pt x="260" y="3434"/>
                  </a:cubicBezTo>
                  <a:cubicBezTo>
                    <a:pt x="260" y="3345"/>
                    <a:pt x="363" y="3217"/>
                    <a:pt x="543" y="3062"/>
                  </a:cubicBezTo>
                  <a:lnTo>
                    <a:pt x="543" y="3062"/>
                  </a:lnTo>
                  <a:lnTo>
                    <a:pt x="65" y="2213"/>
                  </a:lnTo>
                  <a:cubicBezTo>
                    <a:pt x="0" y="2098"/>
                    <a:pt x="52" y="1953"/>
                    <a:pt x="174" y="1904"/>
                  </a:cubicBezTo>
                  <a:lnTo>
                    <a:pt x="256" y="1871"/>
                  </a:lnTo>
                  <a:cubicBezTo>
                    <a:pt x="405" y="1811"/>
                    <a:pt x="572" y="1820"/>
                    <a:pt x="714" y="1895"/>
                  </a:cubicBezTo>
                  <a:lnTo>
                    <a:pt x="1581" y="2354"/>
                  </a:lnTo>
                  <a:cubicBezTo>
                    <a:pt x="1919" y="2154"/>
                    <a:pt x="2302" y="1944"/>
                    <a:pt x="2706" y="1738"/>
                  </a:cubicBezTo>
                  <a:lnTo>
                    <a:pt x="1016" y="641"/>
                  </a:lnTo>
                  <a:cubicBezTo>
                    <a:pt x="882" y="555"/>
                    <a:pt x="883" y="358"/>
                    <a:pt x="1018" y="274"/>
                  </a:cubicBezTo>
                  <a:lnTo>
                    <a:pt x="1157" y="187"/>
                  </a:lnTo>
                  <a:cubicBezTo>
                    <a:pt x="1387" y="42"/>
                    <a:pt x="1666" y="0"/>
                    <a:pt x="1929" y="69"/>
                  </a:cubicBezTo>
                  <a:lnTo>
                    <a:pt x="4740" y="810"/>
                  </a:lnTo>
                  <a:cubicBezTo>
                    <a:pt x="5617" y="462"/>
                    <a:pt x="6410" y="225"/>
                    <a:pt x="6879" y="225"/>
                  </a:cubicBezTo>
                  <a:cubicBezTo>
                    <a:pt x="7004" y="225"/>
                    <a:pt x="7129" y="228"/>
                    <a:pt x="7250" y="237"/>
                  </a:cubicBezTo>
                  <a:lnTo>
                    <a:pt x="6401" y="620"/>
                  </a:lnTo>
                  <a:lnTo>
                    <a:pt x="6381" y="906"/>
                  </a:lnTo>
                  <a:lnTo>
                    <a:pt x="7692" y="303"/>
                  </a:lnTo>
                  <a:cubicBezTo>
                    <a:pt x="8006" y="378"/>
                    <a:pt x="8197" y="518"/>
                    <a:pt x="8197" y="798"/>
                  </a:cubicBezTo>
                  <a:close/>
                  <a:moveTo>
                    <a:pt x="4777" y="3234"/>
                  </a:moveTo>
                  <a:lnTo>
                    <a:pt x="5826" y="4426"/>
                  </a:lnTo>
                  <a:cubicBezTo>
                    <a:pt x="5889" y="4498"/>
                    <a:pt x="5994" y="4520"/>
                    <a:pt x="6081" y="4479"/>
                  </a:cubicBezTo>
                  <a:lnTo>
                    <a:pt x="6222" y="4414"/>
                  </a:lnTo>
                  <a:cubicBezTo>
                    <a:pt x="6478" y="4295"/>
                    <a:pt x="6629" y="4025"/>
                    <a:pt x="6596" y="3745"/>
                  </a:cubicBezTo>
                  <a:lnTo>
                    <a:pt x="6465" y="2622"/>
                  </a:lnTo>
                  <a:cubicBezTo>
                    <a:pt x="6456" y="2553"/>
                    <a:pt x="6386" y="2509"/>
                    <a:pt x="6320" y="2532"/>
                  </a:cubicBezTo>
                  <a:lnTo>
                    <a:pt x="4823" y="3059"/>
                  </a:lnTo>
                  <a:cubicBezTo>
                    <a:pt x="4750" y="3085"/>
                    <a:pt x="4726" y="3176"/>
                    <a:pt x="4777" y="3234"/>
                  </a:cubicBezTo>
                  <a:close/>
                </a:path>
              </a:pathLst>
            </a:custGeom>
            <a:solidFill>
              <a:srgbClr val="373D41"/>
            </a:solidFill>
            <a:ln>
              <a:noFill/>
            </a:ln>
          </p:spPr>
        </p:sp>
        <p:sp>
          <p:nvSpPr>
            <p:cNvPr id="147" name="apartment_230498"/>
            <p:cNvSpPr>
              <a:spLocks noChangeAspect="1"/>
            </p:cNvSpPr>
            <p:nvPr/>
          </p:nvSpPr>
          <p:spPr bwMode="auto">
            <a:xfrm>
              <a:off x="2775276" y="3256183"/>
              <a:ext cx="182872" cy="182595"/>
            </a:xfrm>
            <a:custGeom>
              <a:avLst/>
              <a:gdLst>
                <a:gd name="connsiteX0" fmla="*/ 202593 w 607639"/>
                <a:gd name="connsiteY0" fmla="*/ 424734 h 606722"/>
                <a:gd name="connsiteX1" fmla="*/ 263279 w 607639"/>
                <a:gd name="connsiteY1" fmla="*/ 424734 h 606722"/>
                <a:gd name="connsiteX2" fmla="*/ 263279 w 607639"/>
                <a:gd name="connsiteY2" fmla="*/ 485350 h 606722"/>
                <a:gd name="connsiteX3" fmla="*/ 202593 w 607639"/>
                <a:gd name="connsiteY3" fmla="*/ 485350 h 606722"/>
                <a:gd name="connsiteX4" fmla="*/ 121514 w 607639"/>
                <a:gd name="connsiteY4" fmla="*/ 424734 h 606722"/>
                <a:gd name="connsiteX5" fmla="*/ 182271 w 607639"/>
                <a:gd name="connsiteY5" fmla="*/ 424734 h 606722"/>
                <a:gd name="connsiteX6" fmla="*/ 182271 w 607639"/>
                <a:gd name="connsiteY6" fmla="*/ 485350 h 606722"/>
                <a:gd name="connsiteX7" fmla="*/ 121514 w 607639"/>
                <a:gd name="connsiteY7" fmla="*/ 485350 h 606722"/>
                <a:gd name="connsiteX8" fmla="*/ 354419 w 607639"/>
                <a:gd name="connsiteY8" fmla="*/ 404452 h 606722"/>
                <a:gd name="connsiteX9" fmla="*/ 344272 w 607639"/>
                <a:gd name="connsiteY9" fmla="*/ 414583 h 606722"/>
                <a:gd name="connsiteX10" fmla="*/ 344272 w 607639"/>
                <a:gd name="connsiteY10" fmla="*/ 586460 h 606722"/>
                <a:gd name="connsiteX11" fmla="*/ 364566 w 607639"/>
                <a:gd name="connsiteY11" fmla="*/ 586460 h 606722"/>
                <a:gd name="connsiteX12" fmla="*/ 364566 w 607639"/>
                <a:gd name="connsiteY12" fmla="*/ 424714 h 606722"/>
                <a:gd name="connsiteX13" fmla="*/ 405063 w 607639"/>
                <a:gd name="connsiteY13" fmla="*/ 424714 h 606722"/>
                <a:gd name="connsiteX14" fmla="*/ 405063 w 607639"/>
                <a:gd name="connsiteY14" fmla="*/ 586460 h 606722"/>
                <a:gd name="connsiteX15" fmla="*/ 425356 w 607639"/>
                <a:gd name="connsiteY15" fmla="*/ 586460 h 606722"/>
                <a:gd name="connsiteX16" fmla="*/ 425356 w 607639"/>
                <a:gd name="connsiteY16" fmla="*/ 424714 h 606722"/>
                <a:gd name="connsiteX17" fmla="*/ 465854 w 607639"/>
                <a:gd name="connsiteY17" fmla="*/ 424714 h 606722"/>
                <a:gd name="connsiteX18" fmla="*/ 465854 w 607639"/>
                <a:gd name="connsiteY18" fmla="*/ 586460 h 606722"/>
                <a:gd name="connsiteX19" fmla="*/ 486058 w 607639"/>
                <a:gd name="connsiteY19" fmla="*/ 586460 h 606722"/>
                <a:gd name="connsiteX20" fmla="*/ 486058 w 607639"/>
                <a:gd name="connsiteY20" fmla="*/ 414583 h 606722"/>
                <a:gd name="connsiteX21" fmla="*/ 476000 w 607639"/>
                <a:gd name="connsiteY21" fmla="*/ 404452 h 606722"/>
                <a:gd name="connsiteX22" fmla="*/ 111435 w 607639"/>
                <a:gd name="connsiteY22" fmla="*/ 404452 h 606722"/>
                <a:gd name="connsiteX23" fmla="*/ 101288 w 607639"/>
                <a:gd name="connsiteY23" fmla="*/ 414583 h 606722"/>
                <a:gd name="connsiteX24" fmla="*/ 101288 w 607639"/>
                <a:gd name="connsiteY24" fmla="*/ 495456 h 606722"/>
                <a:gd name="connsiteX25" fmla="*/ 111435 w 607639"/>
                <a:gd name="connsiteY25" fmla="*/ 505587 h 606722"/>
                <a:gd name="connsiteX26" fmla="*/ 192429 w 607639"/>
                <a:gd name="connsiteY26" fmla="*/ 505587 h 606722"/>
                <a:gd name="connsiteX27" fmla="*/ 273424 w 607639"/>
                <a:gd name="connsiteY27" fmla="*/ 505587 h 606722"/>
                <a:gd name="connsiteX28" fmla="*/ 283571 w 607639"/>
                <a:gd name="connsiteY28" fmla="*/ 495456 h 606722"/>
                <a:gd name="connsiteX29" fmla="*/ 283571 w 607639"/>
                <a:gd name="connsiteY29" fmla="*/ 414583 h 606722"/>
                <a:gd name="connsiteX30" fmla="*/ 273424 w 607639"/>
                <a:gd name="connsiteY30" fmla="*/ 404452 h 606722"/>
                <a:gd name="connsiteX31" fmla="*/ 192429 w 607639"/>
                <a:gd name="connsiteY31" fmla="*/ 404452 h 606722"/>
                <a:gd name="connsiteX32" fmla="*/ 425368 w 607639"/>
                <a:gd name="connsiteY32" fmla="*/ 262856 h 606722"/>
                <a:gd name="connsiteX33" fmla="*/ 486054 w 607639"/>
                <a:gd name="connsiteY33" fmla="*/ 262856 h 606722"/>
                <a:gd name="connsiteX34" fmla="*/ 486054 w 607639"/>
                <a:gd name="connsiteY34" fmla="*/ 323613 h 606722"/>
                <a:gd name="connsiteX35" fmla="*/ 425368 w 607639"/>
                <a:gd name="connsiteY35" fmla="*/ 323613 h 606722"/>
                <a:gd name="connsiteX36" fmla="*/ 344289 w 607639"/>
                <a:gd name="connsiteY36" fmla="*/ 262856 h 606722"/>
                <a:gd name="connsiteX37" fmla="*/ 405046 w 607639"/>
                <a:gd name="connsiteY37" fmla="*/ 262856 h 606722"/>
                <a:gd name="connsiteX38" fmla="*/ 405046 w 607639"/>
                <a:gd name="connsiteY38" fmla="*/ 323613 h 606722"/>
                <a:gd name="connsiteX39" fmla="*/ 344289 w 607639"/>
                <a:gd name="connsiteY39" fmla="*/ 323613 h 606722"/>
                <a:gd name="connsiteX40" fmla="*/ 202593 w 607639"/>
                <a:gd name="connsiteY40" fmla="*/ 262856 h 606722"/>
                <a:gd name="connsiteX41" fmla="*/ 263279 w 607639"/>
                <a:gd name="connsiteY41" fmla="*/ 262856 h 606722"/>
                <a:gd name="connsiteX42" fmla="*/ 263279 w 607639"/>
                <a:gd name="connsiteY42" fmla="*/ 323613 h 606722"/>
                <a:gd name="connsiteX43" fmla="*/ 202593 w 607639"/>
                <a:gd name="connsiteY43" fmla="*/ 323613 h 606722"/>
                <a:gd name="connsiteX44" fmla="*/ 121514 w 607639"/>
                <a:gd name="connsiteY44" fmla="*/ 262856 h 606722"/>
                <a:gd name="connsiteX45" fmla="*/ 182271 w 607639"/>
                <a:gd name="connsiteY45" fmla="*/ 262856 h 606722"/>
                <a:gd name="connsiteX46" fmla="*/ 182271 w 607639"/>
                <a:gd name="connsiteY46" fmla="*/ 323613 h 606722"/>
                <a:gd name="connsiteX47" fmla="*/ 121514 w 607639"/>
                <a:gd name="connsiteY47" fmla="*/ 323613 h 606722"/>
                <a:gd name="connsiteX48" fmla="*/ 334215 w 607639"/>
                <a:gd name="connsiteY48" fmla="*/ 242707 h 606722"/>
                <a:gd name="connsiteX49" fmla="*/ 324068 w 607639"/>
                <a:gd name="connsiteY49" fmla="*/ 252749 h 606722"/>
                <a:gd name="connsiteX50" fmla="*/ 324068 w 607639"/>
                <a:gd name="connsiteY50" fmla="*/ 333711 h 606722"/>
                <a:gd name="connsiteX51" fmla="*/ 334215 w 607639"/>
                <a:gd name="connsiteY51" fmla="*/ 343753 h 606722"/>
                <a:gd name="connsiteX52" fmla="*/ 415210 w 607639"/>
                <a:gd name="connsiteY52" fmla="*/ 343753 h 606722"/>
                <a:gd name="connsiteX53" fmla="*/ 496204 w 607639"/>
                <a:gd name="connsiteY53" fmla="*/ 343753 h 606722"/>
                <a:gd name="connsiteX54" fmla="*/ 506351 w 607639"/>
                <a:gd name="connsiteY54" fmla="*/ 333711 h 606722"/>
                <a:gd name="connsiteX55" fmla="*/ 506351 w 607639"/>
                <a:gd name="connsiteY55" fmla="*/ 252749 h 606722"/>
                <a:gd name="connsiteX56" fmla="*/ 496204 w 607639"/>
                <a:gd name="connsiteY56" fmla="*/ 242707 h 606722"/>
                <a:gd name="connsiteX57" fmla="*/ 415210 w 607639"/>
                <a:gd name="connsiteY57" fmla="*/ 242707 h 606722"/>
                <a:gd name="connsiteX58" fmla="*/ 111435 w 607639"/>
                <a:gd name="connsiteY58" fmla="*/ 242707 h 606722"/>
                <a:gd name="connsiteX59" fmla="*/ 101288 w 607639"/>
                <a:gd name="connsiteY59" fmla="*/ 252749 h 606722"/>
                <a:gd name="connsiteX60" fmla="*/ 101288 w 607639"/>
                <a:gd name="connsiteY60" fmla="*/ 333711 h 606722"/>
                <a:gd name="connsiteX61" fmla="*/ 111435 w 607639"/>
                <a:gd name="connsiteY61" fmla="*/ 343753 h 606722"/>
                <a:gd name="connsiteX62" fmla="*/ 192429 w 607639"/>
                <a:gd name="connsiteY62" fmla="*/ 343753 h 606722"/>
                <a:gd name="connsiteX63" fmla="*/ 273424 w 607639"/>
                <a:gd name="connsiteY63" fmla="*/ 343753 h 606722"/>
                <a:gd name="connsiteX64" fmla="*/ 283571 w 607639"/>
                <a:gd name="connsiteY64" fmla="*/ 333711 h 606722"/>
                <a:gd name="connsiteX65" fmla="*/ 283571 w 607639"/>
                <a:gd name="connsiteY65" fmla="*/ 252749 h 606722"/>
                <a:gd name="connsiteX66" fmla="*/ 273424 w 607639"/>
                <a:gd name="connsiteY66" fmla="*/ 242707 h 606722"/>
                <a:gd name="connsiteX67" fmla="*/ 192429 w 607639"/>
                <a:gd name="connsiteY67" fmla="*/ 242707 h 606722"/>
                <a:gd name="connsiteX68" fmla="*/ 425368 w 607639"/>
                <a:gd name="connsiteY68" fmla="*/ 121302 h 606722"/>
                <a:gd name="connsiteX69" fmla="*/ 486054 w 607639"/>
                <a:gd name="connsiteY69" fmla="*/ 121302 h 606722"/>
                <a:gd name="connsiteX70" fmla="*/ 486054 w 607639"/>
                <a:gd name="connsiteY70" fmla="*/ 181988 h 606722"/>
                <a:gd name="connsiteX71" fmla="*/ 425368 w 607639"/>
                <a:gd name="connsiteY71" fmla="*/ 181988 h 606722"/>
                <a:gd name="connsiteX72" fmla="*/ 344289 w 607639"/>
                <a:gd name="connsiteY72" fmla="*/ 121302 h 606722"/>
                <a:gd name="connsiteX73" fmla="*/ 405046 w 607639"/>
                <a:gd name="connsiteY73" fmla="*/ 121302 h 606722"/>
                <a:gd name="connsiteX74" fmla="*/ 405046 w 607639"/>
                <a:gd name="connsiteY74" fmla="*/ 181988 h 606722"/>
                <a:gd name="connsiteX75" fmla="*/ 344289 w 607639"/>
                <a:gd name="connsiteY75" fmla="*/ 181988 h 606722"/>
                <a:gd name="connsiteX76" fmla="*/ 202593 w 607639"/>
                <a:gd name="connsiteY76" fmla="*/ 121302 h 606722"/>
                <a:gd name="connsiteX77" fmla="*/ 263279 w 607639"/>
                <a:gd name="connsiteY77" fmla="*/ 121302 h 606722"/>
                <a:gd name="connsiteX78" fmla="*/ 263279 w 607639"/>
                <a:gd name="connsiteY78" fmla="*/ 181988 h 606722"/>
                <a:gd name="connsiteX79" fmla="*/ 202593 w 607639"/>
                <a:gd name="connsiteY79" fmla="*/ 181988 h 606722"/>
                <a:gd name="connsiteX80" fmla="*/ 121514 w 607639"/>
                <a:gd name="connsiteY80" fmla="*/ 121302 h 606722"/>
                <a:gd name="connsiteX81" fmla="*/ 182271 w 607639"/>
                <a:gd name="connsiteY81" fmla="*/ 121302 h 606722"/>
                <a:gd name="connsiteX82" fmla="*/ 182271 w 607639"/>
                <a:gd name="connsiteY82" fmla="*/ 181988 h 606722"/>
                <a:gd name="connsiteX83" fmla="*/ 121514 w 607639"/>
                <a:gd name="connsiteY83" fmla="*/ 181988 h 606722"/>
                <a:gd name="connsiteX84" fmla="*/ 334215 w 607639"/>
                <a:gd name="connsiteY84" fmla="*/ 101135 h 606722"/>
                <a:gd name="connsiteX85" fmla="*/ 324068 w 607639"/>
                <a:gd name="connsiteY85" fmla="*/ 111266 h 606722"/>
                <a:gd name="connsiteX86" fmla="*/ 324068 w 607639"/>
                <a:gd name="connsiteY86" fmla="*/ 192139 h 606722"/>
                <a:gd name="connsiteX87" fmla="*/ 334215 w 607639"/>
                <a:gd name="connsiteY87" fmla="*/ 202270 h 606722"/>
                <a:gd name="connsiteX88" fmla="*/ 415210 w 607639"/>
                <a:gd name="connsiteY88" fmla="*/ 202270 h 606722"/>
                <a:gd name="connsiteX89" fmla="*/ 496204 w 607639"/>
                <a:gd name="connsiteY89" fmla="*/ 202270 h 606722"/>
                <a:gd name="connsiteX90" fmla="*/ 506351 w 607639"/>
                <a:gd name="connsiteY90" fmla="*/ 192139 h 606722"/>
                <a:gd name="connsiteX91" fmla="*/ 506351 w 607639"/>
                <a:gd name="connsiteY91" fmla="*/ 111266 h 606722"/>
                <a:gd name="connsiteX92" fmla="*/ 496204 w 607639"/>
                <a:gd name="connsiteY92" fmla="*/ 101135 h 606722"/>
                <a:gd name="connsiteX93" fmla="*/ 415210 w 607639"/>
                <a:gd name="connsiteY93" fmla="*/ 101135 h 606722"/>
                <a:gd name="connsiteX94" fmla="*/ 111435 w 607639"/>
                <a:gd name="connsiteY94" fmla="*/ 101135 h 606722"/>
                <a:gd name="connsiteX95" fmla="*/ 101288 w 607639"/>
                <a:gd name="connsiteY95" fmla="*/ 111266 h 606722"/>
                <a:gd name="connsiteX96" fmla="*/ 101288 w 607639"/>
                <a:gd name="connsiteY96" fmla="*/ 192139 h 606722"/>
                <a:gd name="connsiteX97" fmla="*/ 111435 w 607639"/>
                <a:gd name="connsiteY97" fmla="*/ 202270 h 606722"/>
                <a:gd name="connsiteX98" fmla="*/ 192429 w 607639"/>
                <a:gd name="connsiteY98" fmla="*/ 202270 h 606722"/>
                <a:gd name="connsiteX99" fmla="*/ 273424 w 607639"/>
                <a:gd name="connsiteY99" fmla="*/ 202270 h 606722"/>
                <a:gd name="connsiteX100" fmla="*/ 283571 w 607639"/>
                <a:gd name="connsiteY100" fmla="*/ 192139 h 606722"/>
                <a:gd name="connsiteX101" fmla="*/ 283571 w 607639"/>
                <a:gd name="connsiteY101" fmla="*/ 111266 h 606722"/>
                <a:gd name="connsiteX102" fmla="*/ 273424 w 607639"/>
                <a:gd name="connsiteY102" fmla="*/ 101135 h 606722"/>
                <a:gd name="connsiteX103" fmla="*/ 192429 w 607639"/>
                <a:gd name="connsiteY103" fmla="*/ 101135 h 606722"/>
                <a:gd name="connsiteX104" fmla="*/ 40497 w 607639"/>
                <a:gd name="connsiteY104" fmla="*/ 0 h 606722"/>
                <a:gd name="connsiteX105" fmla="*/ 567142 w 607639"/>
                <a:gd name="connsiteY105" fmla="*/ 0 h 606722"/>
                <a:gd name="connsiteX106" fmla="*/ 577199 w 607639"/>
                <a:gd name="connsiteY106" fmla="*/ 10131 h 606722"/>
                <a:gd name="connsiteX107" fmla="*/ 577199 w 607639"/>
                <a:gd name="connsiteY107" fmla="*/ 50568 h 606722"/>
                <a:gd name="connsiteX108" fmla="*/ 567142 w 607639"/>
                <a:gd name="connsiteY108" fmla="*/ 60699 h 606722"/>
                <a:gd name="connsiteX109" fmla="*/ 546848 w 607639"/>
                <a:gd name="connsiteY109" fmla="*/ 60699 h 606722"/>
                <a:gd name="connsiteX110" fmla="*/ 546848 w 607639"/>
                <a:gd name="connsiteY110" fmla="*/ 586460 h 606722"/>
                <a:gd name="connsiteX111" fmla="*/ 597492 w 607639"/>
                <a:gd name="connsiteY111" fmla="*/ 586460 h 606722"/>
                <a:gd name="connsiteX112" fmla="*/ 607639 w 607639"/>
                <a:gd name="connsiteY112" fmla="*/ 596591 h 606722"/>
                <a:gd name="connsiteX113" fmla="*/ 597492 w 607639"/>
                <a:gd name="connsiteY113" fmla="*/ 606722 h 606722"/>
                <a:gd name="connsiteX114" fmla="*/ 536702 w 607639"/>
                <a:gd name="connsiteY114" fmla="*/ 606722 h 606722"/>
                <a:gd name="connsiteX115" fmla="*/ 476000 w 607639"/>
                <a:gd name="connsiteY115" fmla="*/ 606722 h 606722"/>
                <a:gd name="connsiteX116" fmla="*/ 354419 w 607639"/>
                <a:gd name="connsiteY116" fmla="*/ 606722 h 606722"/>
                <a:gd name="connsiteX117" fmla="*/ 70848 w 607639"/>
                <a:gd name="connsiteY117" fmla="*/ 606722 h 606722"/>
                <a:gd name="connsiteX118" fmla="*/ 10147 w 607639"/>
                <a:gd name="connsiteY118" fmla="*/ 606722 h 606722"/>
                <a:gd name="connsiteX119" fmla="*/ 0 w 607639"/>
                <a:gd name="connsiteY119" fmla="*/ 596591 h 606722"/>
                <a:gd name="connsiteX120" fmla="*/ 10147 w 607639"/>
                <a:gd name="connsiteY120" fmla="*/ 586460 h 606722"/>
                <a:gd name="connsiteX121" fmla="*/ 60791 w 607639"/>
                <a:gd name="connsiteY121" fmla="*/ 586460 h 606722"/>
                <a:gd name="connsiteX122" fmla="*/ 60791 w 607639"/>
                <a:gd name="connsiteY122" fmla="*/ 60699 h 606722"/>
                <a:gd name="connsiteX123" fmla="*/ 40497 w 607639"/>
                <a:gd name="connsiteY123" fmla="*/ 60699 h 606722"/>
                <a:gd name="connsiteX124" fmla="*/ 30351 w 607639"/>
                <a:gd name="connsiteY124" fmla="*/ 50568 h 606722"/>
                <a:gd name="connsiteX125" fmla="*/ 30351 w 607639"/>
                <a:gd name="connsiteY125" fmla="*/ 10131 h 606722"/>
                <a:gd name="connsiteX126" fmla="*/ 40497 w 607639"/>
                <a:gd name="connsiteY12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639" h="606722">
                  <a:moveTo>
                    <a:pt x="202593" y="424734"/>
                  </a:moveTo>
                  <a:lnTo>
                    <a:pt x="263279" y="424734"/>
                  </a:lnTo>
                  <a:lnTo>
                    <a:pt x="263279" y="485350"/>
                  </a:lnTo>
                  <a:lnTo>
                    <a:pt x="202593" y="485350"/>
                  </a:lnTo>
                  <a:close/>
                  <a:moveTo>
                    <a:pt x="121514" y="424734"/>
                  </a:moveTo>
                  <a:lnTo>
                    <a:pt x="182271" y="424734"/>
                  </a:lnTo>
                  <a:lnTo>
                    <a:pt x="182271" y="485350"/>
                  </a:lnTo>
                  <a:lnTo>
                    <a:pt x="121514" y="485350"/>
                  </a:lnTo>
                  <a:close/>
                  <a:moveTo>
                    <a:pt x="354419" y="404452"/>
                  </a:moveTo>
                  <a:cubicBezTo>
                    <a:pt x="348812" y="404452"/>
                    <a:pt x="344272" y="408984"/>
                    <a:pt x="344272" y="414583"/>
                  </a:cubicBezTo>
                  <a:lnTo>
                    <a:pt x="344272" y="586460"/>
                  </a:lnTo>
                  <a:lnTo>
                    <a:pt x="364566" y="586460"/>
                  </a:lnTo>
                  <a:lnTo>
                    <a:pt x="364566" y="424714"/>
                  </a:lnTo>
                  <a:lnTo>
                    <a:pt x="405063" y="424714"/>
                  </a:lnTo>
                  <a:lnTo>
                    <a:pt x="405063" y="586460"/>
                  </a:lnTo>
                  <a:lnTo>
                    <a:pt x="425356" y="586460"/>
                  </a:lnTo>
                  <a:lnTo>
                    <a:pt x="425356" y="424714"/>
                  </a:lnTo>
                  <a:lnTo>
                    <a:pt x="465854" y="424714"/>
                  </a:lnTo>
                  <a:lnTo>
                    <a:pt x="465854" y="586460"/>
                  </a:lnTo>
                  <a:lnTo>
                    <a:pt x="486058" y="586460"/>
                  </a:lnTo>
                  <a:lnTo>
                    <a:pt x="486058" y="414583"/>
                  </a:lnTo>
                  <a:cubicBezTo>
                    <a:pt x="486058" y="408984"/>
                    <a:pt x="481519" y="404452"/>
                    <a:pt x="476000" y="404452"/>
                  </a:cubicBezTo>
                  <a:close/>
                  <a:moveTo>
                    <a:pt x="111435" y="404452"/>
                  </a:moveTo>
                  <a:cubicBezTo>
                    <a:pt x="105827" y="404452"/>
                    <a:pt x="101288" y="408984"/>
                    <a:pt x="101288" y="414583"/>
                  </a:cubicBezTo>
                  <a:lnTo>
                    <a:pt x="101288" y="495456"/>
                  </a:lnTo>
                  <a:cubicBezTo>
                    <a:pt x="101288" y="501055"/>
                    <a:pt x="105827" y="505587"/>
                    <a:pt x="111435" y="505587"/>
                  </a:cubicBezTo>
                  <a:lnTo>
                    <a:pt x="192429" y="505587"/>
                  </a:lnTo>
                  <a:lnTo>
                    <a:pt x="273424" y="505587"/>
                  </a:lnTo>
                  <a:cubicBezTo>
                    <a:pt x="279032" y="505587"/>
                    <a:pt x="283571" y="501055"/>
                    <a:pt x="283571" y="495456"/>
                  </a:cubicBezTo>
                  <a:lnTo>
                    <a:pt x="283571" y="414583"/>
                  </a:lnTo>
                  <a:cubicBezTo>
                    <a:pt x="283571" y="408984"/>
                    <a:pt x="279032" y="404452"/>
                    <a:pt x="273424" y="404452"/>
                  </a:cubicBezTo>
                  <a:lnTo>
                    <a:pt x="192429" y="404452"/>
                  </a:lnTo>
                  <a:close/>
                  <a:moveTo>
                    <a:pt x="425368" y="262856"/>
                  </a:moveTo>
                  <a:lnTo>
                    <a:pt x="486054" y="262856"/>
                  </a:lnTo>
                  <a:lnTo>
                    <a:pt x="486054" y="323613"/>
                  </a:lnTo>
                  <a:lnTo>
                    <a:pt x="425368" y="323613"/>
                  </a:lnTo>
                  <a:close/>
                  <a:moveTo>
                    <a:pt x="344289" y="262856"/>
                  </a:moveTo>
                  <a:lnTo>
                    <a:pt x="405046" y="262856"/>
                  </a:lnTo>
                  <a:lnTo>
                    <a:pt x="405046" y="323613"/>
                  </a:lnTo>
                  <a:lnTo>
                    <a:pt x="344289" y="323613"/>
                  </a:lnTo>
                  <a:close/>
                  <a:moveTo>
                    <a:pt x="202593" y="262856"/>
                  </a:moveTo>
                  <a:lnTo>
                    <a:pt x="263279" y="262856"/>
                  </a:lnTo>
                  <a:lnTo>
                    <a:pt x="263279" y="323613"/>
                  </a:lnTo>
                  <a:lnTo>
                    <a:pt x="202593" y="323613"/>
                  </a:lnTo>
                  <a:close/>
                  <a:moveTo>
                    <a:pt x="121514" y="262856"/>
                  </a:moveTo>
                  <a:lnTo>
                    <a:pt x="182271" y="262856"/>
                  </a:lnTo>
                  <a:lnTo>
                    <a:pt x="182271" y="323613"/>
                  </a:lnTo>
                  <a:lnTo>
                    <a:pt x="121514" y="323613"/>
                  </a:lnTo>
                  <a:close/>
                  <a:moveTo>
                    <a:pt x="334215" y="242707"/>
                  </a:moveTo>
                  <a:cubicBezTo>
                    <a:pt x="328608" y="242707"/>
                    <a:pt x="324068" y="247239"/>
                    <a:pt x="324068" y="252749"/>
                  </a:cubicBezTo>
                  <a:lnTo>
                    <a:pt x="324068" y="333711"/>
                  </a:lnTo>
                  <a:cubicBezTo>
                    <a:pt x="324068" y="339221"/>
                    <a:pt x="328608" y="343753"/>
                    <a:pt x="334215" y="343753"/>
                  </a:cubicBezTo>
                  <a:lnTo>
                    <a:pt x="415210" y="343753"/>
                  </a:lnTo>
                  <a:lnTo>
                    <a:pt x="496204" y="343753"/>
                  </a:lnTo>
                  <a:cubicBezTo>
                    <a:pt x="501812" y="343753"/>
                    <a:pt x="506351" y="339221"/>
                    <a:pt x="506351" y="333711"/>
                  </a:cubicBezTo>
                  <a:lnTo>
                    <a:pt x="506351" y="252749"/>
                  </a:lnTo>
                  <a:cubicBezTo>
                    <a:pt x="506351" y="247239"/>
                    <a:pt x="501812" y="242707"/>
                    <a:pt x="496204" y="242707"/>
                  </a:cubicBezTo>
                  <a:lnTo>
                    <a:pt x="415210" y="242707"/>
                  </a:lnTo>
                  <a:close/>
                  <a:moveTo>
                    <a:pt x="111435" y="242707"/>
                  </a:moveTo>
                  <a:cubicBezTo>
                    <a:pt x="105827" y="242707"/>
                    <a:pt x="101288" y="247239"/>
                    <a:pt x="101288" y="252749"/>
                  </a:cubicBezTo>
                  <a:lnTo>
                    <a:pt x="101288" y="333711"/>
                  </a:lnTo>
                  <a:cubicBezTo>
                    <a:pt x="101288" y="339221"/>
                    <a:pt x="105827" y="343753"/>
                    <a:pt x="111435" y="343753"/>
                  </a:cubicBezTo>
                  <a:lnTo>
                    <a:pt x="192429" y="343753"/>
                  </a:lnTo>
                  <a:lnTo>
                    <a:pt x="273424" y="343753"/>
                  </a:lnTo>
                  <a:cubicBezTo>
                    <a:pt x="279032" y="343753"/>
                    <a:pt x="283571" y="339221"/>
                    <a:pt x="283571" y="333711"/>
                  </a:cubicBezTo>
                  <a:lnTo>
                    <a:pt x="283571" y="252749"/>
                  </a:lnTo>
                  <a:cubicBezTo>
                    <a:pt x="283571" y="247239"/>
                    <a:pt x="279032" y="242707"/>
                    <a:pt x="273424" y="242707"/>
                  </a:cubicBezTo>
                  <a:lnTo>
                    <a:pt x="192429" y="242707"/>
                  </a:lnTo>
                  <a:close/>
                  <a:moveTo>
                    <a:pt x="425368" y="121302"/>
                  </a:moveTo>
                  <a:lnTo>
                    <a:pt x="486054" y="121302"/>
                  </a:lnTo>
                  <a:lnTo>
                    <a:pt x="486054" y="181988"/>
                  </a:lnTo>
                  <a:lnTo>
                    <a:pt x="425368" y="181988"/>
                  </a:lnTo>
                  <a:close/>
                  <a:moveTo>
                    <a:pt x="344289" y="121302"/>
                  </a:moveTo>
                  <a:lnTo>
                    <a:pt x="405046" y="121302"/>
                  </a:lnTo>
                  <a:lnTo>
                    <a:pt x="405046" y="181988"/>
                  </a:lnTo>
                  <a:lnTo>
                    <a:pt x="344289" y="181988"/>
                  </a:lnTo>
                  <a:close/>
                  <a:moveTo>
                    <a:pt x="202593" y="121302"/>
                  </a:moveTo>
                  <a:lnTo>
                    <a:pt x="263279" y="121302"/>
                  </a:lnTo>
                  <a:lnTo>
                    <a:pt x="263279" y="181988"/>
                  </a:lnTo>
                  <a:lnTo>
                    <a:pt x="202593" y="181988"/>
                  </a:lnTo>
                  <a:close/>
                  <a:moveTo>
                    <a:pt x="121514" y="121302"/>
                  </a:moveTo>
                  <a:lnTo>
                    <a:pt x="182271" y="121302"/>
                  </a:lnTo>
                  <a:lnTo>
                    <a:pt x="182271" y="181988"/>
                  </a:lnTo>
                  <a:lnTo>
                    <a:pt x="121514" y="181988"/>
                  </a:lnTo>
                  <a:close/>
                  <a:moveTo>
                    <a:pt x="334215" y="101135"/>
                  </a:moveTo>
                  <a:cubicBezTo>
                    <a:pt x="328608" y="101135"/>
                    <a:pt x="324068" y="105667"/>
                    <a:pt x="324068" y="111266"/>
                  </a:cubicBezTo>
                  <a:lnTo>
                    <a:pt x="324068" y="192139"/>
                  </a:lnTo>
                  <a:cubicBezTo>
                    <a:pt x="324068" y="197738"/>
                    <a:pt x="328608" y="202270"/>
                    <a:pt x="334215" y="202270"/>
                  </a:cubicBezTo>
                  <a:lnTo>
                    <a:pt x="415210" y="202270"/>
                  </a:lnTo>
                  <a:lnTo>
                    <a:pt x="496204" y="202270"/>
                  </a:lnTo>
                  <a:cubicBezTo>
                    <a:pt x="501812" y="202270"/>
                    <a:pt x="506351" y="197738"/>
                    <a:pt x="506351" y="192139"/>
                  </a:cubicBezTo>
                  <a:lnTo>
                    <a:pt x="506351" y="111266"/>
                  </a:lnTo>
                  <a:cubicBezTo>
                    <a:pt x="506351" y="105667"/>
                    <a:pt x="501812" y="101135"/>
                    <a:pt x="496204" y="101135"/>
                  </a:cubicBezTo>
                  <a:lnTo>
                    <a:pt x="415210" y="101135"/>
                  </a:lnTo>
                  <a:close/>
                  <a:moveTo>
                    <a:pt x="111435" y="101135"/>
                  </a:moveTo>
                  <a:cubicBezTo>
                    <a:pt x="105827" y="101135"/>
                    <a:pt x="101288" y="105667"/>
                    <a:pt x="101288" y="111266"/>
                  </a:cubicBezTo>
                  <a:lnTo>
                    <a:pt x="101288" y="192139"/>
                  </a:lnTo>
                  <a:cubicBezTo>
                    <a:pt x="101288" y="197738"/>
                    <a:pt x="105827" y="202270"/>
                    <a:pt x="111435" y="202270"/>
                  </a:cubicBezTo>
                  <a:lnTo>
                    <a:pt x="192429" y="202270"/>
                  </a:lnTo>
                  <a:lnTo>
                    <a:pt x="273424" y="202270"/>
                  </a:lnTo>
                  <a:cubicBezTo>
                    <a:pt x="279032" y="202270"/>
                    <a:pt x="283571" y="197738"/>
                    <a:pt x="283571" y="192139"/>
                  </a:cubicBezTo>
                  <a:lnTo>
                    <a:pt x="283571" y="111266"/>
                  </a:lnTo>
                  <a:cubicBezTo>
                    <a:pt x="283571" y="105667"/>
                    <a:pt x="279032" y="101135"/>
                    <a:pt x="273424" y="101135"/>
                  </a:cubicBezTo>
                  <a:lnTo>
                    <a:pt x="192429" y="101135"/>
                  </a:lnTo>
                  <a:close/>
                  <a:moveTo>
                    <a:pt x="40497" y="0"/>
                  </a:moveTo>
                  <a:lnTo>
                    <a:pt x="567142" y="0"/>
                  </a:lnTo>
                  <a:cubicBezTo>
                    <a:pt x="572660" y="0"/>
                    <a:pt x="577199" y="4532"/>
                    <a:pt x="577199" y="10131"/>
                  </a:cubicBezTo>
                  <a:lnTo>
                    <a:pt x="577199" y="50568"/>
                  </a:lnTo>
                  <a:cubicBezTo>
                    <a:pt x="577199" y="56166"/>
                    <a:pt x="572660" y="60699"/>
                    <a:pt x="567142" y="60699"/>
                  </a:cubicBezTo>
                  <a:lnTo>
                    <a:pt x="546848" y="60699"/>
                  </a:lnTo>
                  <a:lnTo>
                    <a:pt x="546848" y="586460"/>
                  </a:lnTo>
                  <a:lnTo>
                    <a:pt x="597492" y="586460"/>
                  </a:lnTo>
                  <a:cubicBezTo>
                    <a:pt x="603100" y="586460"/>
                    <a:pt x="607639" y="590992"/>
                    <a:pt x="607639" y="596591"/>
                  </a:cubicBezTo>
                  <a:cubicBezTo>
                    <a:pt x="607639" y="602190"/>
                    <a:pt x="603100" y="606722"/>
                    <a:pt x="597492" y="606722"/>
                  </a:cubicBezTo>
                  <a:lnTo>
                    <a:pt x="536702" y="606722"/>
                  </a:lnTo>
                  <a:lnTo>
                    <a:pt x="476000" y="606722"/>
                  </a:lnTo>
                  <a:lnTo>
                    <a:pt x="354419" y="606722"/>
                  </a:lnTo>
                  <a:lnTo>
                    <a:pt x="70848" y="606722"/>
                  </a:lnTo>
                  <a:lnTo>
                    <a:pt x="10147" y="606722"/>
                  </a:lnTo>
                  <a:cubicBezTo>
                    <a:pt x="4539" y="606722"/>
                    <a:pt x="0" y="602190"/>
                    <a:pt x="0" y="596591"/>
                  </a:cubicBezTo>
                  <a:cubicBezTo>
                    <a:pt x="0" y="590992"/>
                    <a:pt x="4539" y="586460"/>
                    <a:pt x="10147" y="586460"/>
                  </a:cubicBezTo>
                  <a:lnTo>
                    <a:pt x="60791" y="586460"/>
                  </a:lnTo>
                  <a:lnTo>
                    <a:pt x="60791" y="60699"/>
                  </a:lnTo>
                  <a:lnTo>
                    <a:pt x="40497" y="60699"/>
                  </a:lnTo>
                  <a:cubicBezTo>
                    <a:pt x="34890" y="60699"/>
                    <a:pt x="30351" y="56166"/>
                    <a:pt x="30351" y="50568"/>
                  </a:cubicBezTo>
                  <a:lnTo>
                    <a:pt x="30351" y="10131"/>
                  </a:lnTo>
                  <a:cubicBezTo>
                    <a:pt x="30351" y="4532"/>
                    <a:pt x="34890" y="0"/>
                    <a:pt x="40497" y="0"/>
                  </a:cubicBezTo>
                  <a:close/>
                </a:path>
              </a:pathLst>
            </a:custGeom>
            <a:solidFill>
              <a:srgbClr val="F2F2F2"/>
            </a:solidFill>
            <a:ln>
              <a:noFill/>
            </a:ln>
          </p:spPr>
        </p:sp>
        <p:sp>
          <p:nvSpPr>
            <p:cNvPr id="148" name="文本框 147"/>
            <p:cNvSpPr txBox="1"/>
            <p:nvPr/>
          </p:nvSpPr>
          <p:spPr>
            <a:xfrm>
              <a:off x="1290469" y="3051416"/>
              <a:ext cx="1059621" cy="369332"/>
            </a:xfrm>
            <a:prstGeom prst="rect">
              <a:avLst/>
            </a:prstGeom>
            <a:noFill/>
          </p:spPr>
          <p:txBody>
            <a:bodyPr wrap="square" rtlCol="0">
              <a:spAutoFit/>
            </a:bodyPr>
            <a:lstStyle/>
            <a:p>
              <a:pPr algn="ctr"/>
              <a:r>
                <a:rPr lang="en-US" altLang="zh-CN" sz="1800" b="1" dirty="0" smtClean="0">
                  <a:solidFill>
                    <a:srgbClr val="F2F2F2"/>
                  </a:solidFill>
                  <a:latin typeface="微软雅黑" panose="020B0503020204020204" pitchFamily="34" charset="-122"/>
                  <a:ea typeface="微软雅黑" panose="020B0503020204020204" pitchFamily="34" charset="-122"/>
                </a:rPr>
                <a:t>50.6%</a:t>
              </a:r>
              <a:endParaRPr lang="zh-CN" altLang="en-US" sz="1800" b="1" dirty="0" smtClean="0">
                <a:solidFill>
                  <a:srgbClr val="F2F2F2"/>
                </a:solidFill>
                <a:latin typeface="微软雅黑" panose="020B0503020204020204" pitchFamily="34" charset="-122"/>
                <a:ea typeface="微软雅黑" panose="020B0503020204020204" pitchFamily="34" charset="-122"/>
              </a:endParaRPr>
            </a:p>
          </p:txBody>
        </p:sp>
        <p:sp>
          <p:nvSpPr>
            <p:cNvPr id="150" name="文本框 149"/>
            <p:cNvSpPr txBox="1"/>
            <p:nvPr/>
          </p:nvSpPr>
          <p:spPr>
            <a:xfrm>
              <a:off x="1951594" y="2486314"/>
              <a:ext cx="1117201" cy="507832"/>
            </a:xfrm>
            <a:prstGeom prst="rect">
              <a:avLst/>
            </a:prstGeom>
            <a:solidFill>
              <a:srgbClr val="373D41">
                <a:alpha val="80000"/>
              </a:srgbClr>
            </a:solidFill>
          </p:spPr>
          <p:txBody>
            <a:bodyPr wrap="square" rtlCol="0" anchor="ctr">
              <a:noAutofit/>
            </a:bodyPr>
            <a:lstStyle/>
            <a:p>
              <a:pPr algn="ctr"/>
              <a:r>
                <a:rPr lang="zh-CN" altLang="en-US" sz="2400" b="1" dirty="0" smtClean="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社交</a:t>
              </a:r>
            </a:p>
          </p:txBody>
        </p:sp>
      </p:grpSp>
      <p:grpSp>
        <p:nvGrpSpPr>
          <p:cNvPr id="157" name="组合 156"/>
          <p:cNvGrpSpPr/>
          <p:nvPr/>
        </p:nvGrpSpPr>
        <p:grpSpPr>
          <a:xfrm>
            <a:off x="3019890" y="2040889"/>
            <a:ext cx="6962310" cy="2787086"/>
            <a:chOff x="2816690" y="1230086"/>
            <a:chExt cx="6962310" cy="3757839"/>
          </a:xfrm>
        </p:grpSpPr>
        <p:graphicFrame>
          <p:nvGraphicFramePr>
            <p:cNvPr id="6" name="图表 5"/>
            <p:cNvGraphicFramePr/>
            <p:nvPr>
              <p:extLst>
                <p:ext uri="{D42A27DB-BD31-4B8C-83A1-F6EECF244321}">
                  <p14:modId xmlns:p14="http://schemas.microsoft.com/office/powerpoint/2010/main" val="1428383845"/>
                </p:ext>
              </p:extLst>
            </p:nvPr>
          </p:nvGraphicFramePr>
          <p:xfrm>
            <a:off x="2816690" y="1230086"/>
            <a:ext cx="6962310" cy="3757839"/>
          </p:xfrm>
          <a:graphic>
            <a:graphicData uri="http://schemas.openxmlformats.org/drawingml/2006/chart">
              <c:chart xmlns:c="http://schemas.openxmlformats.org/drawingml/2006/chart" xmlns:r="http://schemas.openxmlformats.org/officeDocument/2006/relationships" r:id="rId3"/>
            </a:graphicData>
          </a:graphic>
        </p:graphicFrame>
        <p:cxnSp>
          <p:nvCxnSpPr>
            <p:cNvPr id="152" name="直接连接符 151"/>
            <p:cNvCxnSpPr/>
            <p:nvPr/>
          </p:nvCxnSpPr>
          <p:spPr>
            <a:xfrm>
              <a:off x="8242868" y="1569657"/>
              <a:ext cx="0" cy="510418"/>
            </a:xfrm>
            <a:prstGeom prst="line">
              <a:avLst/>
            </a:prstGeom>
            <a:ln w="47625">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7905207" y="2236275"/>
              <a:ext cx="0" cy="510418"/>
            </a:xfrm>
            <a:prstGeom prst="line">
              <a:avLst/>
            </a:prstGeom>
            <a:ln w="47625">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714707" y="2902893"/>
              <a:ext cx="0" cy="510418"/>
            </a:xfrm>
            <a:prstGeom prst="line">
              <a:avLst/>
            </a:prstGeom>
            <a:ln w="47625">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448007" y="3569511"/>
              <a:ext cx="0" cy="510418"/>
            </a:xfrm>
            <a:prstGeom prst="line">
              <a:avLst/>
            </a:prstGeom>
            <a:ln w="47625">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7252270" y="4236130"/>
              <a:ext cx="0" cy="510418"/>
            </a:xfrm>
            <a:prstGeom prst="line">
              <a:avLst/>
            </a:prstGeom>
            <a:ln w="47625">
              <a:solidFill>
                <a:srgbClr val="373D41"/>
              </a:solidFill>
            </a:ln>
          </p:spPr>
          <p:style>
            <a:lnRef idx="1">
              <a:schemeClr val="accent1"/>
            </a:lnRef>
            <a:fillRef idx="0">
              <a:schemeClr val="accent1"/>
            </a:fillRef>
            <a:effectRef idx="0">
              <a:schemeClr val="accent1"/>
            </a:effectRef>
            <a:fontRef idx="minor">
              <a:schemeClr val="tx1"/>
            </a:fontRef>
          </p:style>
        </p:cxnSp>
      </p:grpSp>
      <p:grpSp>
        <p:nvGrpSpPr>
          <p:cNvPr id="160" name="组合 159"/>
          <p:cNvGrpSpPr/>
          <p:nvPr/>
        </p:nvGrpSpPr>
        <p:grpSpPr>
          <a:xfrm>
            <a:off x="4148361" y="2856824"/>
            <a:ext cx="355129" cy="230174"/>
            <a:chOff x="4195920" y="2352554"/>
            <a:chExt cx="390642" cy="253191"/>
          </a:xfrm>
        </p:grpSpPr>
        <p:sp>
          <p:nvSpPr>
            <p:cNvPr id="158" name="燕尾形 157"/>
            <p:cNvSpPr/>
            <p:nvPr/>
          </p:nvSpPr>
          <p:spPr>
            <a:xfrm>
              <a:off x="4195920" y="2352554"/>
              <a:ext cx="209249" cy="253191"/>
            </a:xfrm>
            <a:prstGeom prst="chevron">
              <a:avLst>
                <a:gd name="adj" fmla="val 58113"/>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9" name="燕尾形 158"/>
            <p:cNvSpPr/>
            <p:nvPr/>
          </p:nvSpPr>
          <p:spPr>
            <a:xfrm>
              <a:off x="4377313" y="2352554"/>
              <a:ext cx="209249" cy="253191"/>
            </a:xfrm>
            <a:prstGeom prst="chevron">
              <a:avLst>
                <a:gd name="adj" fmla="val 58113"/>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1" name="组合 160"/>
          <p:cNvGrpSpPr/>
          <p:nvPr/>
        </p:nvGrpSpPr>
        <p:grpSpPr>
          <a:xfrm>
            <a:off x="4148361" y="3861598"/>
            <a:ext cx="355129" cy="230174"/>
            <a:chOff x="4195920" y="2352554"/>
            <a:chExt cx="390642" cy="253191"/>
          </a:xfrm>
        </p:grpSpPr>
        <p:sp>
          <p:nvSpPr>
            <p:cNvPr id="162" name="燕尾形 161"/>
            <p:cNvSpPr/>
            <p:nvPr/>
          </p:nvSpPr>
          <p:spPr>
            <a:xfrm>
              <a:off x="4195920" y="2352554"/>
              <a:ext cx="209249" cy="253191"/>
            </a:xfrm>
            <a:prstGeom prst="chevron">
              <a:avLst>
                <a:gd name="adj" fmla="val 58113"/>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3" name="燕尾形 162"/>
            <p:cNvSpPr/>
            <p:nvPr/>
          </p:nvSpPr>
          <p:spPr>
            <a:xfrm>
              <a:off x="4377313" y="2352554"/>
              <a:ext cx="209249" cy="253191"/>
            </a:xfrm>
            <a:prstGeom prst="chevron">
              <a:avLst>
                <a:gd name="adj" fmla="val 58113"/>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文本框 64"/>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5" name="圆角矩形 4"/>
          <p:cNvSpPr/>
          <p:nvPr/>
        </p:nvSpPr>
        <p:spPr>
          <a:xfrm>
            <a:off x="581770" y="871282"/>
            <a:ext cx="3986166" cy="540946"/>
          </a:xfrm>
          <a:prstGeom prst="roundRect">
            <a:avLst>
              <a:gd name="adj" fmla="val 8471"/>
            </a:avLst>
          </a:prstGeom>
          <a:solidFill>
            <a:srgbClr val="373D41">
              <a:alpha val="10000"/>
            </a:srgbClr>
          </a:solidFill>
          <a:ln w="127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smtClean="0">
                <a:solidFill>
                  <a:schemeClr val="tx1"/>
                </a:solidFill>
                <a:latin typeface="微软雅黑" panose="020B0503020204020204" pitchFamily="34" charset="-122"/>
                <a:ea typeface="微软雅黑" panose="020B0503020204020204" pitchFamily="34" charset="-122"/>
              </a:rPr>
              <a:t>“社交”</a:t>
            </a:r>
            <a:r>
              <a:rPr lang="zh-CN" altLang="en-US" sz="1000" b="1" dirty="0" smtClean="0">
                <a:solidFill>
                  <a:schemeClr val="tx1"/>
                </a:solidFill>
                <a:latin typeface="微软雅黑" panose="020B0503020204020204" pitchFamily="34" charset="-122"/>
                <a:ea typeface="微软雅黑" panose="020B0503020204020204" pitchFamily="34" charset="-122"/>
              </a:rPr>
              <a:t>强大的引流作用</a:t>
            </a:r>
            <a:r>
              <a:rPr lang="zh-CN" altLang="en-US" sz="1000" dirty="0" smtClean="0">
                <a:solidFill>
                  <a:schemeClr val="tx1"/>
                </a:solidFill>
                <a:latin typeface="微软雅黑" panose="020B0503020204020204" pitchFamily="34" charset="-122"/>
                <a:ea typeface="微软雅黑" panose="020B0503020204020204" pitchFamily="34" charset="-122"/>
              </a:rPr>
              <a:t>，拓展了云</a:t>
            </a:r>
            <a:r>
              <a:rPr lang="en-US" altLang="zh-CN" sz="1000" dirty="0" smtClean="0">
                <a:solidFill>
                  <a:schemeClr val="tx1"/>
                </a:solidFill>
                <a:latin typeface="微软雅黑" panose="020B0503020204020204" pitchFamily="34" charset="-122"/>
                <a:ea typeface="微软雅黑" panose="020B0503020204020204" pitchFamily="34" charset="-122"/>
              </a:rPr>
              <a:t>CRM</a:t>
            </a:r>
            <a:r>
              <a:rPr lang="zh-CN" altLang="en-US" sz="1000" dirty="0" smtClean="0">
                <a:solidFill>
                  <a:schemeClr val="tx1"/>
                </a:solidFill>
                <a:latin typeface="微软雅黑" panose="020B0503020204020204" pitchFamily="34" charset="-122"/>
                <a:ea typeface="微软雅黑" panose="020B0503020204020204" pitchFamily="34" charset="-122"/>
              </a:rPr>
              <a:t>的能力边界，在帮助企业用户优化销售业务的基础上，助力企业用户提升营销推广能力。</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5292647" y="871282"/>
            <a:ext cx="3651093" cy="540946"/>
          </a:xfrm>
          <a:prstGeom prst="roundRect">
            <a:avLst>
              <a:gd name="adj" fmla="val 10245"/>
            </a:avLst>
          </a:prstGeom>
          <a:solidFill>
            <a:srgbClr val="373D41">
              <a:alpha val="10000"/>
            </a:srgbClr>
          </a:solidFill>
          <a:ln w="127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smtClean="0">
                <a:solidFill>
                  <a:schemeClr val="tx1"/>
                </a:solidFill>
                <a:latin typeface="微软雅黑" panose="020B0503020204020204" pitchFamily="34" charset="-122"/>
                <a:ea typeface="微软雅黑" panose="020B0503020204020204" pitchFamily="34" charset="-122"/>
              </a:rPr>
              <a:t>“社交”带来了</a:t>
            </a:r>
            <a:r>
              <a:rPr lang="zh-CN" altLang="en-US" sz="1000" b="1" dirty="0" smtClean="0">
                <a:solidFill>
                  <a:schemeClr val="tx1"/>
                </a:solidFill>
                <a:latin typeface="微软雅黑" panose="020B0503020204020204" pitchFamily="34" charset="-122"/>
                <a:ea typeface="微软雅黑" panose="020B0503020204020204" pitchFamily="34" charset="-122"/>
              </a:rPr>
              <a:t>高质量的交互体验、更精准的客户资源</a:t>
            </a:r>
            <a:r>
              <a:rPr lang="zh-CN" altLang="en-US" sz="1000" dirty="0" smtClean="0">
                <a:solidFill>
                  <a:schemeClr val="tx1"/>
                </a:solidFill>
                <a:latin typeface="微软雅黑" panose="020B0503020204020204" pitchFamily="34" charset="-122"/>
                <a:ea typeface="微软雅黑" panose="020B0503020204020204" pitchFamily="34" charset="-122"/>
              </a:rPr>
              <a:t>，推动一线员工对</a:t>
            </a:r>
            <a:r>
              <a:rPr lang="en-US" altLang="zh-CN" sz="1000" dirty="0" smtClean="0">
                <a:solidFill>
                  <a:schemeClr val="tx1"/>
                </a:solidFill>
                <a:latin typeface="微软雅黑" panose="020B0503020204020204" pitchFamily="34" charset="-122"/>
                <a:ea typeface="微软雅黑" panose="020B0503020204020204" pitchFamily="34" charset="-122"/>
              </a:rPr>
              <a:t>CRM</a:t>
            </a:r>
            <a:r>
              <a:rPr lang="zh-CN" altLang="en-US" sz="1000" dirty="0" smtClean="0">
                <a:solidFill>
                  <a:schemeClr val="tx1"/>
                </a:solidFill>
                <a:latin typeface="微软雅黑" panose="020B0503020204020204" pitchFamily="34" charset="-122"/>
                <a:ea typeface="微软雅黑" panose="020B0503020204020204" pitchFamily="34" charset="-122"/>
              </a:rPr>
              <a:t>的态度从“被动使用”转向“主动使用”。</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7930" y="722806"/>
            <a:ext cx="325667" cy="892552"/>
          </a:xfrm>
          <a:prstGeom prst="rect">
            <a:avLst/>
          </a:prstGeom>
          <a:noFill/>
        </p:spPr>
        <p:txBody>
          <a:bodyPr wrap="square" rtlCol="0">
            <a:spAutoFit/>
          </a:bodyPr>
          <a:lstStyle/>
          <a:p>
            <a:r>
              <a:rPr lang="en-US" altLang="zh-CN" sz="5200" b="1" dirty="0" smtClean="0">
                <a:ln w="12700">
                  <a:solidFill>
                    <a:srgbClr val="D13E3E"/>
                  </a:solidFill>
                </a:ln>
                <a:solidFill>
                  <a:srgbClr val="373D41">
                    <a:alpha val="10000"/>
                  </a:srgbClr>
                </a:solidFill>
                <a:latin typeface="微软雅黑" panose="020B0503020204020204" pitchFamily="34" charset="-122"/>
                <a:ea typeface="微软雅黑" panose="020B0503020204020204" pitchFamily="34" charset="-122"/>
              </a:rPr>
              <a:t>1</a:t>
            </a:r>
            <a:endParaRPr lang="zh-CN" altLang="en-US" sz="5200" b="1" dirty="0" smtClean="0">
              <a:ln w="12700">
                <a:solidFill>
                  <a:srgbClr val="D13E3E"/>
                </a:solidFill>
              </a:ln>
              <a:solidFill>
                <a:srgbClr val="373D41">
                  <a:alpha val="10000"/>
                </a:srgb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4745901" y="722806"/>
            <a:ext cx="325667" cy="892552"/>
          </a:xfrm>
          <a:prstGeom prst="rect">
            <a:avLst/>
          </a:prstGeom>
          <a:noFill/>
        </p:spPr>
        <p:txBody>
          <a:bodyPr wrap="square" rtlCol="0">
            <a:spAutoFit/>
          </a:bodyPr>
          <a:lstStyle/>
          <a:p>
            <a:r>
              <a:rPr lang="en-US" altLang="zh-CN" sz="5200" b="1" dirty="0" smtClean="0">
                <a:ln w="12700">
                  <a:solidFill>
                    <a:srgbClr val="D13E3E"/>
                  </a:solidFill>
                </a:ln>
                <a:solidFill>
                  <a:srgbClr val="373D41">
                    <a:alpha val="10000"/>
                  </a:srgbClr>
                </a:solidFill>
                <a:latin typeface="微软雅黑" panose="020B0503020204020204" pitchFamily="34" charset="-122"/>
                <a:ea typeface="微软雅黑" panose="020B0503020204020204" pitchFamily="34" charset="-122"/>
              </a:rPr>
              <a:t>2</a:t>
            </a:r>
            <a:endParaRPr lang="zh-CN" altLang="en-US" sz="5200" b="1" dirty="0" smtClean="0">
              <a:ln w="12700">
                <a:solidFill>
                  <a:srgbClr val="D13E3E"/>
                </a:solidFill>
              </a:ln>
              <a:solidFill>
                <a:srgbClr val="373D41">
                  <a:alpha val="10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2324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3164114"/>
            <a:ext cx="9144000" cy="1986030"/>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723970" y="832827"/>
            <a:ext cx="2921366" cy="2921366"/>
          </a:xfrm>
          <a:prstGeom prst="ellipse">
            <a:avLst/>
          </a:prstGeom>
          <a:solidFill>
            <a:srgbClr val="828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loud-alone_17471"/>
          <p:cNvSpPr>
            <a:spLocks noChangeAspect="1"/>
          </p:cNvSpPr>
          <p:nvPr/>
        </p:nvSpPr>
        <p:spPr bwMode="auto">
          <a:xfrm>
            <a:off x="457246" y="1483998"/>
            <a:ext cx="2104795" cy="149483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373D41"/>
          </a:solidFill>
          <a:ln>
            <a:noFill/>
          </a:ln>
        </p:spPr>
      </p:sp>
      <p:sp>
        <p:nvSpPr>
          <p:cNvPr id="6" name="cloud-alone_17471"/>
          <p:cNvSpPr>
            <a:spLocks noChangeAspect="1"/>
          </p:cNvSpPr>
          <p:nvPr/>
        </p:nvSpPr>
        <p:spPr bwMode="auto">
          <a:xfrm>
            <a:off x="3350465" y="1483998"/>
            <a:ext cx="2104795" cy="149483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6" h="4656">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rgbClr val="373D41"/>
          </a:solidFill>
          <a:ln>
            <a:noFill/>
          </a:ln>
        </p:spPr>
      </p:sp>
      <p:grpSp>
        <p:nvGrpSpPr>
          <p:cNvPr id="7" name="组合 6"/>
          <p:cNvGrpSpPr/>
          <p:nvPr/>
        </p:nvGrpSpPr>
        <p:grpSpPr>
          <a:xfrm>
            <a:off x="2735483" y="2091435"/>
            <a:ext cx="441539" cy="279961"/>
            <a:chOff x="2751474" y="3001205"/>
            <a:chExt cx="441539" cy="279961"/>
          </a:xfrm>
          <a:solidFill>
            <a:srgbClr val="373D41"/>
          </a:solidFill>
        </p:grpSpPr>
        <p:sp>
          <p:nvSpPr>
            <p:cNvPr id="8" name="燕尾形 7"/>
            <p:cNvSpPr/>
            <p:nvPr/>
          </p:nvSpPr>
          <p:spPr>
            <a:xfrm>
              <a:off x="2751474" y="3001205"/>
              <a:ext cx="238996" cy="279961"/>
            </a:xfrm>
            <a:prstGeom prst="chevron">
              <a:avLst>
                <a:gd name="adj" fmla="val 593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2954017" y="3001205"/>
              <a:ext cx="238996" cy="279961"/>
            </a:xfrm>
            <a:prstGeom prst="chevron">
              <a:avLst>
                <a:gd name="adj" fmla="val 593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p:cNvGrpSpPr/>
          <p:nvPr/>
        </p:nvGrpSpPr>
        <p:grpSpPr>
          <a:xfrm>
            <a:off x="1716078" y="2138557"/>
            <a:ext cx="672981" cy="365426"/>
            <a:chOff x="1543781" y="3237236"/>
            <a:chExt cx="740279" cy="401969"/>
          </a:xfrm>
        </p:grpSpPr>
        <p:sp>
          <p:nvSpPr>
            <p:cNvPr id="11" name="椭圆 10"/>
            <p:cNvSpPr/>
            <p:nvPr/>
          </p:nvSpPr>
          <p:spPr>
            <a:xfrm>
              <a:off x="1712936" y="3237236"/>
              <a:ext cx="401969" cy="401969"/>
            </a:xfrm>
            <a:prstGeom prst="ellipse">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543781" y="3295105"/>
              <a:ext cx="740279" cy="286232"/>
            </a:xfrm>
            <a:prstGeom prst="rect">
              <a:avLst/>
            </a:prstGeom>
            <a:noFill/>
          </p:spPr>
          <p:txBody>
            <a:bodyPr wrap="square" rtlCol="0" anchor="ctr">
              <a:spAutoFit/>
            </a:bodyPr>
            <a:lstStyle/>
            <a:p>
              <a:pPr algn="ctr">
                <a:lnSpc>
                  <a:spcPct val="120000"/>
                </a:lnSpc>
              </a:pPr>
              <a:r>
                <a:rPr lang="en-US" altLang="zh-CN" sz="1000" b="1" dirty="0" smtClean="0">
                  <a:solidFill>
                    <a:schemeClr val="bg1"/>
                  </a:solidFill>
                  <a:latin typeface="微软雅黑" panose="020B0503020204020204" pitchFamily="34" charset="-122"/>
                  <a:ea typeface="微软雅黑" panose="020B0503020204020204" pitchFamily="34" charset="-122"/>
                </a:rPr>
                <a:t>PaaS</a:t>
              </a:r>
            </a:p>
          </p:txBody>
        </p:sp>
      </p:grpSp>
      <p:grpSp>
        <p:nvGrpSpPr>
          <p:cNvPr id="13" name="组合 12"/>
          <p:cNvGrpSpPr/>
          <p:nvPr/>
        </p:nvGrpSpPr>
        <p:grpSpPr>
          <a:xfrm>
            <a:off x="4441655" y="1890442"/>
            <a:ext cx="909387" cy="861656"/>
            <a:chOff x="4342609" y="3001205"/>
            <a:chExt cx="909387" cy="861656"/>
          </a:xfrm>
        </p:grpSpPr>
        <p:sp>
          <p:nvSpPr>
            <p:cNvPr id="14" name="椭圆 13"/>
            <p:cNvSpPr/>
            <p:nvPr/>
          </p:nvSpPr>
          <p:spPr>
            <a:xfrm>
              <a:off x="4366474" y="3001205"/>
              <a:ext cx="861656" cy="861656"/>
            </a:xfrm>
            <a:prstGeom prst="ellipse">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342609" y="3085785"/>
              <a:ext cx="909387" cy="692497"/>
            </a:xfrm>
            <a:prstGeom prst="rect">
              <a:avLst/>
            </a:prstGeom>
            <a:noFill/>
          </p:spPr>
          <p:txBody>
            <a:bodyPr wrap="square" rtlCol="0" anchor="ctr">
              <a:spAutoFit/>
            </a:bodyPr>
            <a:lstStyle/>
            <a:p>
              <a:pPr algn="ctr">
                <a:lnSpc>
                  <a:spcPct val="130000"/>
                </a:lnSpc>
              </a:pPr>
              <a:r>
                <a:rPr lang="en-US" altLang="zh-CN" sz="1400" b="1" dirty="0" smtClean="0">
                  <a:solidFill>
                    <a:schemeClr val="bg1"/>
                  </a:solidFill>
                  <a:latin typeface="微软雅黑" panose="020B0503020204020204" pitchFamily="34" charset="-122"/>
                  <a:ea typeface="微软雅黑" panose="020B0503020204020204" pitchFamily="34" charset="-122"/>
                </a:rPr>
                <a:t>PaaS</a:t>
              </a:r>
            </a:p>
            <a:p>
              <a:pPr algn="ct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rPr>
                <a:t>28.6</a:t>
              </a:r>
              <a:r>
                <a:rPr lang="en-US" altLang="zh-CN" sz="1600" b="1" dirty="0" smtClean="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3657275" y="2109353"/>
            <a:ext cx="740279" cy="362792"/>
          </a:xfrm>
          <a:prstGeom prst="rect">
            <a:avLst/>
          </a:prstGeom>
          <a:noFill/>
        </p:spPr>
        <p:txBody>
          <a:bodyPr wrap="square" rtlCol="0" anchor="ctr">
            <a:spAutoFit/>
          </a:bodyPr>
          <a:lstStyle/>
          <a:p>
            <a:pPr algn="ctr">
              <a:lnSpc>
                <a:spcPct val="120000"/>
              </a:lnSpc>
            </a:pPr>
            <a:r>
              <a:rPr lang="en-US" altLang="zh-CN" sz="1600" b="1" dirty="0">
                <a:solidFill>
                  <a:srgbClr val="F2F2F2"/>
                </a:solidFill>
                <a:latin typeface="微软雅黑" panose="020B0503020204020204" pitchFamily="34" charset="-122"/>
                <a:ea typeface="微软雅黑" panose="020B0503020204020204" pitchFamily="34" charset="-122"/>
              </a:rPr>
              <a:t>SaaS</a:t>
            </a:r>
            <a:endParaRPr lang="zh-CN" altLang="en-US" sz="1600" b="1" dirty="0">
              <a:solidFill>
                <a:srgbClr val="F2F2F2"/>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8360" y="2109353"/>
            <a:ext cx="740279" cy="362792"/>
          </a:xfrm>
          <a:prstGeom prst="rect">
            <a:avLst/>
          </a:prstGeom>
          <a:noFill/>
        </p:spPr>
        <p:txBody>
          <a:bodyPr wrap="square" rtlCol="0" anchor="ctr">
            <a:spAutoFit/>
          </a:bodyPr>
          <a:lstStyle/>
          <a:p>
            <a:pPr algn="ctr">
              <a:lnSpc>
                <a:spcPct val="120000"/>
              </a:lnSpc>
            </a:pPr>
            <a:r>
              <a:rPr lang="en-US" altLang="zh-CN" sz="1600" b="1" dirty="0">
                <a:solidFill>
                  <a:srgbClr val="F2F2F2"/>
                </a:solidFill>
                <a:latin typeface="微软雅黑" panose="020B0503020204020204" pitchFamily="34" charset="-122"/>
                <a:ea typeface="微软雅黑" panose="020B0503020204020204" pitchFamily="34" charset="-122"/>
              </a:rPr>
              <a:t>SaaS</a:t>
            </a:r>
            <a:endParaRPr lang="zh-CN" altLang="en-US" sz="1600" b="1" dirty="0">
              <a:solidFill>
                <a:srgbClr val="F2F2F2"/>
              </a:solidFill>
              <a:latin typeface="微软雅黑" panose="020B0503020204020204" pitchFamily="34" charset="-122"/>
              <a:ea typeface="微软雅黑" panose="020B0503020204020204" pitchFamily="34" charset="-122"/>
            </a:endParaRPr>
          </a:p>
        </p:txBody>
      </p:sp>
      <p:graphicFrame>
        <p:nvGraphicFramePr>
          <p:cNvPr id="18" name="图表 17"/>
          <p:cNvGraphicFramePr/>
          <p:nvPr>
            <p:extLst>
              <p:ext uri="{D42A27DB-BD31-4B8C-83A1-F6EECF244321}">
                <p14:modId xmlns:p14="http://schemas.microsoft.com/office/powerpoint/2010/main" val="929315029"/>
              </p:ext>
            </p:extLst>
          </p:nvPr>
        </p:nvGraphicFramePr>
        <p:xfrm>
          <a:off x="5522035" y="983029"/>
          <a:ext cx="3150789" cy="2592796"/>
        </p:xfrm>
        <a:graphic>
          <a:graphicData uri="http://schemas.openxmlformats.org/drawingml/2006/chart">
            <c:chart xmlns:c="http://schemas.openxmlformats.org/drawingml/2006/chart" xmlns:r="http://schemas.openxmlformats.org/officeDocument/2006/relationships" r:id="rId3"/>
          </a:graphicData>
        </a:graphic>
      </p:graphicFrame>
      <p:sp>
        <p:nvSpPr>
          <p:cNvPr id="19" name="文本框 18"/>
          <p:cNvSpPr txBox="1"/>
          <p:nvPr/>
        </p:nvSpPr>
        <p:spPr>
          <a:xfrm>
            <a:off x="6211705" y="989081"/>
            <a:ext cx="1953904" cy="276999"/>
          </a:xfrm>
          <a:prstGeom prst="rect">
            <a:avLst/>
          </a:prstGeom>
          <a:noFill/>
        </p:spPr>
        <p:txBody>
          <a:bodyPr wrap="square" rtlCol="0">
            <a:spAutoFit/>
          </a:bodyPr>
          <a:lstStyle/>
          <a:p>
            <a:pPr algn="ctr"/>
            <a:r>
              <a:rPr lang="en-US" altLang="zh-CN" sz="1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PaaS CRM</a:t>
            </a:r>
            <a:r>
              <a:rPr lang="zh-CN" altLang="en-US" sz="1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用户来源</a:t>
            </a:r>
            <a:endPar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V="1">
            <a:off x="4636014" y="1069819"/>
            <a:ext cx="1782293" cy="920444"/>
          </a:xfrm>
          <a:prstGeom prst="line">
            <a:avLst/>
          </a:prstGeom>
          <a:ln w="19050">
            <a:gradFill>
              <a:gsLst>
                <a:gs pos="0">
                  <a:srgbClr val="D13E3E"/>
                </a:gs>
                <a:gs pos="100000">
                  <a:srgbClr val="828688"/>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645539" y="2644932"/>
            <a:ext cx="1881307" cy="930893"/>
          </a:xfrm>
          <a:prstGeom prst="line">
            <a:avLst/>
          </a:prstGeom>
          <a:ln w="19050">
            <a:gradFill>
              <a:gsLst>
                <a:gs pos="0">
                  <a:srgbClr val="D13E3E"/>
                </a:gs>
                <a:gs pos="100000">
                  <a:srgbClr val="828688"/>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76850" y="949092"/>
            <a:ext cx="2065587" cy="338554"/>
          </a:xfrm>
          <a:prstGeom prst="rect">
            <a:avLst/>
          </a:prstGeom>
          <a:noFill/>
        </p:spPr>
        <p:txBody>
          <a:bodyPr wrap="square" rtlCol="0">
            <a:spAutoFit/>
          </a:bodyPr>
          <a:lstStyle/>
          <a:p>
            <a:pPr algn="ctr"/>
            <a:r>
              <a:rPr lang="en-US" altLang="zh-CN" sz="1600" b="1" dirty="0" smtClean="0">
                <a:solidFill>
                  <a:srgbClr val="373D41"/>
                </a:solidFill>
                <a:latin typeface="微软雅黑" panose="020B0503020204020204" pitchFamily="34" charset="-122"/>
                <a:ea typeface="微软雅黑" panose="020B0503020204020204" pitchFamily="34" charset="-122"/>
              </a:rPr>
              <a:t>2016</a:t>
            </a:r>
            <a:r>
              <a:rPr lang="zh-CN" altLang="en-US" sz="1200" b="1" dirty="0" smtClean="0">
                <a:solidFill>
                  <a:srgbClr val="373D41"/>
                </a:solidFill>
                <a:latin typeface="微软雅黑" panose="020B0503020204020204" pitchFamily="34" charset="-122"/>
                <a:ea typeface="微软雅黑" panose="020B0503020204020204" pitchFamily="34" charset="-122"/>
              </a:rPr>
              <a:t>年云</a:t>
            </a:r>
            <a:r>
              <a:rPr lang="en-US" altLang="zh-CN" sz="1200" b="1" dirty="0" smtClean="0">
                <a:solidFill>
                  <a:srgbClr val="373D41"/>
                </a:solidFill>
                <a:latin typeface="微软雅黑" panose="020B0503020204020204" pitchFamily="34" charset="-122"/>
                <a:ea typeface="微软雅黑" panose="020B0503020204020204" pitchFamily="34" charset="-122"/>
              </a:rPr>
              <a:t>CRM</a:t>
            </a:r>
            <a:r>
              <a:rPr lang="zh-CN" altLang="en-US" sz="1200" b="1" dirty="0" smtClean="0">
                <a:solidFill>
                  <a:srgbClr val="373D41"/>
                </a:solidFill>
                <a:latin typeface="微软雅黑" panose="020B0503020204020204" pitchFamily="34" charset="-122"/>
                <a:ea typeface="微软雅黑" panose="020B0503020204020204" pitchFamily="34" charset="-122"/>
              </a:rPr>
              <a:t>市场</a:t>
            </a:r>
            <a:endParaRPr lang="zh-CN" altLang="en-US" sz="1200" b="1" dirty="0">
              <a:solidFill>
                <a:srgbClr val="373D4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370069" y="949092"/>
            <a:ext cx="2065587" cy="338554"/>
          </a:xfrm>
          <a:prstGeom prst="rect">
            <a:avLst/>
          </a:prstGeom>
          <a:noFill/>
        </p:spPr>
        <p:txBody>
          <a:bodyPr wrap="square" rtlCol="0">
            <a:spAutoFit/>
          </a:bodyPr>
          <a:lstStyle/>
          <a:p>
            <a:pPr algn="ctr"/>
            <a:r>
              <a:rPr lang="en-US" altLang="zh-CN" sz="1600" b="1" dirty="0" smtClean="0">
                <a:solidFill>
                  <a:srgbClr val="373D41"/>
                </a:solidFill>
                <a:latin typeface="微软雅黑" panose="020B0503020204020204" pitchFamily="34" charset="-122"/>
                <a:ea typeface="微软雅黑" panose="020B0503020204020204" pitchFamily="34" charset="-122"/>
              </a:rPr>
              <a:t>2017</a:t>
            </a:r>
            <a:r>
              <a:rPr lang="zh-CN" altLang="en-US" sz="1200" b="1" dirty="0" smtClean="0">
                <a:solidFill>
                  <a:srgbClr val="373D41"/>
                </a:solidFill>
                <a:latin typeface="微软雅黑" panose="020B0503020204020204" pitchFamily="34" charset="-122"/>
                <a:ea typeface="微软雅黑" panose="020B0503020204020204" pitchFamily="34" charset="-122"/>
              </a:rPr>
              <a:t>年云</a:t>
            </a:r>
            <a:r>
              <a:rPr lang="en-US" altLang="zh-CN" sz="1200" b="1" dirty="0" smtClean="0">
                <a:solidFill>
                  <a:srgbClr val="373D41"/>
                </a:solidFill>
                <a:latin typeface="微软雅黑" panose="020B0503020204020204" pitchFamily="34" charset="-122"/>
                <a:ea typeface="微软雅黑" panose="020B0503020204020204" pitchFamily="34" charset="-122"/>
              </a:rPr>
              <a:t>CRM</a:t>
            </a:r>
            <a:r>
              <a:rPr lang="zh-CN" altLang="en-US" sz="1200" b="1" dirty="0" smtClean="0">
                <a:solidFill>
                  <a:srgbClr val="373D41"/>
                </a:solidFill>
                <a:latin typeface="微软雅黑" panose="020B0503020204020204" pitchFamily="34" charset="-122"/>
                <a:ea typeface="微软雅黑" panose="020B0503020204020204" pitchFamily="34" charset="-122"/>
              </a:rPr>
              <a:t>市场</a:t>
            </a:r>
            <a:endParaRPr lang="zh-CN" altLang="en-US" sz="1200" b="1" dirty="0">
              <a:solidFill>
                <a:srgbClr val="373D4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27798" y="3394633"/>
            <a:ext cx="3402862" cy="659749"/>
          </a:xfrm>
          <a:prstGeom prst="rect">
            <a:avLst/>
          </a:prstGeom>
          <a:noFill/>
        </p:spPr>
        <p:txBody>
          <a:bodyPr wrap="square" rtlCol="0" anchor="ctr">
            <a:noAutofit/>
          </a:bodyPr>
          <a:lstStyle/>
          <a:p>
            <a:pPr algn="ctr">
              <a:lnSpc>
                <a:spcPct val="130000"/>
              </a:lnSpc>
            </a:pPr>
            <a:r>
              <a:rPr lang="en-US" altLang="zh-CN" sz="1600" b="1" dirty="0" smtClean="0">
                <a:solidFill>
                  <a:srgbClr val="F2F2F2"/>
                </a:solidFill>
                <a:latin typeface="微软雅黑" panose="020B0503020204020204" pitchFamily="34" charset="-122"/>
                <a:ea typeface="微软雅黑" panose="020B0503020204020204" pitchFamily="34" charset="-122"/>
              </a:rPr>
              <a:t>WARNING</a:t>
            </a:r>
            <a:r>
              <a:rPr lang="zh-CN" altLang="en-US" sz="1600" b="1" dirty="0" smtClean="0">
                <a:solidFill>
                  <a:srgbClr val="F2F2F2"/>
                </a:solidFill>
                <a:latin typeface="微软雅黑" panose="020B0503020204020204" pitchFamily="34" charset="-122"/>
                <a:ea typeface="微软雅黑" panose="020B0503020204020204" pitchFamily="34" charset="-122"/>
              </a:rPr>
              <a:t>：</a:t>
            </a:r>
            <a:endParaRPr lang="en-US" altLang="zh-CN" sz="1600" b="1" dirty="0" smtClean="0">
              <a:solidFill>
                <a:srgbClr val="F2F2F2"/>
              </a:solidFill>
              <a:latin typeface="微软雅黑" panose="020B0503020204020204" pitchFamily="34" charset="-122"/>
              <a:ea typeface="微软雅黑" panose="020B0503020204020204" pitchFamily="34" charset="-122"/>
            </a:endParaRPr>
          </a:p>
          <a:p>
            <a:pPr algn="ctr">
              <a:lnSpc>
                <a:spcPct val="130000"/>
              </a:lnSpc>
            </a:pPr>
            <a:r>
              <a:rPr lang="zh-CN" altLang="en-US" sz="1400" b="1" dirty="0" smtClean="0">
                <a:solidFill>
                  <a:srgbClr val="F2F2F2"/>
                </a:solidFill>
                <a:latin typeface="微软雅黑" panose="020B0503020204020204" pitchFamily="34" charset="-122"/>
                <a:ea typeface="微软雅黑" panose="020B0503020204020204" pitchFamily="34" charset="-122"/>
              </a:rPr>
              <a:t>认知</a:t>
            </a:r>
            <a:r>
              <a:rPr lang="zh-CN" altLang="en-US" sz="1400" b="1" dirty="0">
                <a:solidFill>
                  <a:srgbClr val="F2F2F2"/>
                </a:solidFill>
                <a:latin typeface="微软雅黑" panose="020B0503020204020204" pitchFamily="34" charset="-122"/>
                <a:ea typeface="微软雅黑" panose="020B0503020204020204" pitchFamily="34" charset="-122"/>
              </a:rPr>
              <a:t>不足阻碍</a:t>
            </a:r>
            <a:r>
              <a:rPr lang="en-US" altLang="zh-CN" sz="1400" b="1" dirty="0">
                <a:solidFill>
                  <a:srgbClr val="F2F2F2"/>
                </a:solidFill>
                <a:latin typeface="微软雅黑" panose="020B0503020204020204" pitchFamily="34" charset="-122"/>
                <a:ea typeface="微软雅黑" panose="020B0503020204020204" pitchFamily="34" charset="-122"/>
              </a:rPr>
              <a:t>PaaS</a:t>
            </a:r>
            <a:r>
              <a:rPr lang="zh-CN" altLang="en-US" sz="1400" b="1" dirty="0">
                <a:solidFill>
                  <a:srgbClr val="F2F2F2"/>
                </a:solidFill>
                <a:latin typeface="微软雅黑" panose="020B0503020204020204" pitchFamily="34" charset="-122"/>
                <a:ea typeface="微软雅黑" panose="020B0503020204020204" pitchFamily="34" charset="-122"/>
              </a:rPr>
              <a:t>的</a:t>
            </a:r>
            <a:r>
              <a:rPr lang="zh-CN" altLang="en-US" sz="1400" b="1" dirty="0" smtClean="0">
                <a:solidFill>
                  <a:srgbClr val="F2F2F2"/>
                </a:solidFill>
                <a:latin typeface="微软雅黑" panose="020B0503020204020204" pitchFamily="34" charset="-122"/>
                <a:ea typeface="微软雅黑" panose="020B0503020204020204" pitchFamily="34" charset="-122"/>
              </a:rPr>
              <a:t>渗透</a:t>
            </a:r>
            <a:endParaRPr lang="en-US" altLang="zh-CN" sz="1400" b="1" dirty="0">
              <a:solidFill>
                <a:srgbClr val="F2F2F2"/>
              </a:solidFill>
              <a:latin typeface="微软雅黑" panose="020B0503020204020204" pitchFamily="34" charset="-122"/>
              <a:ea typeface="微软雅黑" panose="020B0503020204020204" pitchFamily="34" charset="-122"/>
            </a:endParaRPr>
          </a:p>
        </p:txBody>
      </p:sp>
      <p:graphicFrame>
        <p:nvGraphicFramePr>
          <p:cNvPr id="29" name="图表 28"/>
          <p:cNvGraphicFramePr/>
          <p:nvPr>
            <p:extLst>
              <p:ext uri="{D42A27DB-BD31-4B8C-83A1-F6EECF244321}">
                <p14:modId xmlns:p14="http://schemas.microsoft.com/office/powerpoint/2010/main" val="627773250"/>
              </p:ext>
            </p:extLst>
          </p:nvPr>
        </p:nvGraphicFramePr>
        <p:xfrm>
          <a:off x="2488984" y="3800334"/>
          <a:ext cx="4785765" cy="1082159"/>
        </p:xfrm>
        <a:graphic>
          <a:graphicData uri="http://schemas.openxmlformats.org/drawingml/2006/chart">
            <c:chart xmlns:c="http://schemas.openxmlformats.org/drawingml/2006/chart" xmlns:r="http://schemas.openxmlformats.org/officeDocument/2006/relationships" r:id="rId4"/>
          </a:graphicData>
        </a:graphic>
      </p:graphicFrame>
      <p:sp>
        <p:nvSpPr>
          <p:cNvPr id="30" name="文本框 29"/>
          <p:cNvSpPr txBox="1"/>
          <p:nvPr/>
        </p:nvSpPr>
        <p:spPr>
          <a:xfrm>
            <a:off x="2959618" y="3511239"/>
            <a:ext cx="2975091" cy="307777"/>
          </a:xfrm>
          <a:prstGeom prst="rect">
            <a:avLst/>
          </a:prstGeom>
          <a:noFill/>
        </p:spPr>
        <p:txBody>
          <a:bodyPr wrap="square" rtlCol="0" anchor="ctr">
            <a:noAutofit/>
          </a:bodyPr>
          <a:lstStyle/>
          <a:p>
            <a:pPr algn="ctr"/>
            <a:r>
              <a:rPr lang="zh-CN" altLang="en-US" sz="1200" b="1" dirty="0" smtClean="0">
                <a:solidFill>
                  <a:srgbClr val="F2F2F2"/>
                </a:solidFill>
                <a:latin typeface="微软雅黑" panose="020B0503020204020204" pitchFamily="34" charset="-122"/>
                <a:ea typeface="微软雅黑" panose="020B0503020204020204" pitchFamily="34" charset="-122"/>
              </a:rPr>
              <a:t>企业不用</a:t>
            </a:r>
            <a:r>
              <a:rPr lang="en-US" altLang="zh-CN" sz="1200" b="1" dirty="0" smtClean="0">
                <a:solidFill>
                  <a:srgbClr val="F2F2F2"/>
                </a:solidFill>
                <a:latin typeface="微软雅黑" panose="020B0503020204020204" pitchFamily="34" charset="-122"/>
                <a:ea typeface="微软雅黑" panose="020B0503020204020204" pitchFamily="34" charset="-122"/>
              </a:rPr>
              <a:t>PaaS</a:t>
            </a:r>
            <a:r>
              <a:rPr lang="zh-CN" altLang="en-US" sz="1200" b="1" dirty="0" smtClean="0">
                <a:solidFill>
                  <a:srgbClr val="F2F2F2"/>
                </a:solidFill>
                <a:latin typeface="微软雅黑" panose="020B0503020204020204" pitchFamily="34" charset="-122"/>
                <a:ea typeface="微软雅黑" panose="020B0503020204020204" pitchFamily="34" charset="-122"/>
              </a:rPr>
              <a:t>的原因（</a:t>
            </a:r>
            <a:r>
              <a:rPr lang="en-US" altLang="zh-CN" sz="1200" b="1" dirty="0" smtClean="0">
                <a:solidFill>
                  <a:srgbClr val="F2F2F2"/>
                </a:solidFill>
                <a:latin typeface="微软雅黑" panose="020B0503020204020204" pitchFamily="34" charset="-122"/>
                <a:ea typeface="微软雅黑" panose="020B0503020204020204" pitchFamily="34" charset="-122"/>
              </a:rPr>
              <a:t>TOP3</a:t>
            </a:r>
            <a:r>
              <a:rPr lang="zh-CN" altLang="en-US" sz="1200" b="1" dirty="0" smtClean="0">
                <a:solidFill>
                  <a:srgbClr val="F2F2F2"/>
                </a:solidFill>
                <a:latin typeface="微软雅黑" panose="020B0503020204020204" pitchFamily="34" charset="-122"/>
                <a:ea typeface="微软雅黑" panose="020B0503020204020204" pitchFamily="34" charset="-122"/>
              </a:rPr>
              <a:t>）</a:t>
            </a:r>
            <a:endParaRPr lang="en-US" altLang="zh-CN" sz="1200" b="1" dirty="0" smtClean="0">
              <a:solidFill>
                <a:srgbClr val="F2F2F2"/>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926488" y="4161620"/>
            <a:ext cx="637118" cy="637118"/>
            <a:chOff x="940324" y="3343242"/>
            <a:chExt cx="637118" cy="637118"/>
          </a:xfrm>
        </p:grpSpPr>
        <p:sp>
          <p:nvSpPr>
            <p:cNvPr id="37" name="椭圆 36"/>
            <p:cNvSpPr/>
            <p:nvPr/>
          </p:nvSpPr>
          <p:spPr>
            <a:xfrm>
              <a:off x="940324" y="3343242"/>
              <a:ext cx="637118" cy="637118"/>
            </a:xfrm>
            <a:prstGeom prst="ellips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attention-sign_108310"/>
            <p:cNvSpPr>
              <a:spLocks noChangeAspect="1"/>
            </p:cNvSpPr>
            <p:nvPr/>
          </p:nvSpPr>
          <p:spPr bwMode="auto">
            <a:xfrm>
              <a:off x="1086808" y="3511968"/>
              <a:ext cx="344151" cy="299666"/>
            </a:xfrm>
            <a:custGeom>
              <a:avLst/>
              <a:gdLst>
                <a:gd name="connsiteX0" fmla="*/ 302574 w 605049"/>
                <a:gd name="connsiteY0" fmla="*/ 423887 h 526842"/>
                <a:gd name="connsiteX1" fmla="*/ 312206 w 605049"/>
                <a:gd name="connsiteY1" fmla="*/ 428015 h 526842"/>
                <a:gd name="connsiteX2" fmla="*/ 316334 w 605049"/>
                <a:gd name="connsiteY2" fmla="*/ 437648 h 526842"/>
                <a:gd name="connsiteX3" fmla="*/ 312206 w 605049"/>
                <a:gd name="connsiteY3" fmla="*/ 447452 h 526842"/>
                <a:gd name="connsiteX4" fmla="*/ 302574 w 605049"/>
                <a:gd name="connsiteY4" fmla="*/ 451408 h 526842"/>
                <a:gd name="connsiteX5" fmla="*/ 292769 w 605049"/>
                <a:gd name="connsiteY5" fmla="*/ 447452 h 526842"/>
                <a:gd name="connsiteX6" fmla="*/ 288813 w 605049"/>
                <a:gd name="connsiteY6" fmla="*/ 437648 h 526842"/>
                <a:gd name="connsiteX7" fmla="*/ 292769 w 605049"/>
                <a:gd name="connsiteY7" fmla="*/ 428015 h 526842"/>
                <a:gd name="connsiteX8" fmla="*/ 302574 w 605049"/>
                <a:gd name="connsiteY8" fmla="*/ 423887 h 526842"/>
                <a:gd name="connsiteX9" fmla="*/ 301223 w 605049"/>
                <a:gd name="connsiteY9" fmla="*/ 180942 h 526842"/>
                <a:gd name="connsiteX10" fmla="*/ 326182 w 605049"/>
                <a:gd name="connsiteY10" fmla="*/ 203104 h 526842"/>
                <a:gd name="connsiteX11" fmla="*/ 326182 w 605049"/>
                <a:gd name="connsiteY11" fmla="*/ 205853 h 526842"/>
                <a:gd name="connsiteX12" fmla="*/ 316371 w 605049"/>
                <a:gd name="connsiteY12" fmla="*/ 380919 h 526842"/>
                <a:gd name="connsiteX13" fmla="*/ 301740 w 605049"/>
                <a:gd name="connsiteY13" fmla="*/ 393804 h 526842"/>
                <a:gd name="connsiteX14" fmla="*/ 288830 w 605049"/>
                <a:gd name="connsiteY14" fmla="*/ 380919 h 526842"/>
                <a:gd name="connsiteX15" fmla="*/ 278846 w 605049"/>
                <a:gd name="connsiteY15" fmla="*/ 205853 h 526842"/>
                <a:gd name="connsiteX16" fmla="*/ 301223 w 605049"/>
                <a:gd name="connsiteY16" fmla="*/ 180942 h 526842"/>
                <a:gd name="connsiteX17" fmla="*/ 302589 w 605049"/>
                <a:gd name="connsiteY17" fmla="*/ 41240 h 526842"/>
                <a:gd name="connsiteX18" fmla="*/ 37731 w 605049"/>
                <a:gd name="connsiteY18" fmla="*/ 499349 h 526842"/>
                <a:gd name="connsiteX19" fmla="*/ 567447 w 605049"/>
                <a:gd name="connsiteY19" fmla="*/ 499349 h 526842"/>
                <a:gd name="connsiteX20" fmla="*/ 302589 w 605049"/>
                <a:gd name="connsiteY20" fmla="*/ 0 h 526842"/>
                <a:gd name="connsiteX21" fmla="*/ 314464 w 605049"/>
                <a:gd name="connsiteY21" fmla="*/ 6873 h 526842"/>
                <a:gd name="connsiteX22" fmla="*/ 603243 w 605049"/>
                <a:gd name="connsiteY22" fmla="*/ 506222 h 526842"/>
                <a:gd name="connsiteX23" fmla="*/ 603243 w 605049"/>
                <a:gd name="connsiteY23" fmla="*/ 519969 h 526842"/>
                <a:gd name="connsiteX24" fmla="*/ 591196 w 605049"/>
                <a:gd name="connsiteY24" fmla="*/ 526842 h 526842"/>
                <a:gd name="connsiteX25" fmla="*/ 13810 w 605049"/>
                <a:gd name="connsiteY25" fmla="*/ 526842 h 526842"/>
                <a:gd name="connsiteX26" fmla="*/ 1935 w 605049"/>
                <a:gd name="connsiteY26" fmla="*/ 519969 h 526842"/>
                <a:gd name="connsiteX27" fmla="*/ 1935 w 605049"/>
                <a:gd name="connsiteY27" fmla="*/ 506222 h 526842"/>
                <a:gd name="connsiteX28" fmla="*/ 290542 w 605049"/>
                <a:gd name="connsiteY28" fmla="*/ 6873 h 526842"/>
                <a:gd name="connsiteX29" fmla="*/ 302589 w 605049"/>
                <a:gd name="connsiteY29" fmla="*/ 0 h 5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5049" h="526842">
                  <a:moveTo>
                    <a:pt x="302574" y="423887"/>
                  </a:moveTo>
                  <a:cubicBezTo>
                    <a:pt x="306186" y="423887"/>
                    <a:pt x="309626" y="425435"/>
                    <a:pt x="312206" y="428015"/>
                  </a:cubicBezTo>
                  <a:cubicBezTo>
                    <a:pt x="314786" y="430423"/>
                    <a:pt x="316334" y="434036"/>
                    <a:pt x="316334" y="437648"/>
                  </a:cubicBezTo>
                  <a:cubicBezTo>
                    <a:pt x="316334" y="441260"/>
                    <a:pt x="314786" y="444872"/>
                    <a:pt x="312206" y="447452"/>
                  </a:cubicBezTo>
                  <a:cubicBezTo>
                    <a:pt x="309626" y="450032"/>
                    <a:pt x="306186" y="451408"/>
                    <a:pt x="302574" y="451408"/>
                  </a:cubicBezTo>
                  <a:cubicBezTo>
                    <a:pt x="298962" y="451408"/>
                    <a:pt x="295349" y="450032"/>
                    <a:pt x="292769" y="447452"/>
                  </a:cubicBezTo>
                  <a:cubicBezTo>
                    <a:pt x="290189" y="444872"/>
                    <a:pt x="288813" y="441260"/>
                    <a:pt x="288813" y="437648"/>
                  </a:cubicBezTo>
                  <a:cubicBezTo>
                    <a:pt x="288813" y="434036"/>
                    <a:pt x="290189" y="430423"/>
                    <a:pt x="292769" y="428015"/>
                  </a:cubicBezTo>
                  <a:cubicBezTo>
                    <a:pt x="295349" y="425435"/>
                    <a:pt x="298962" y="423887"/>
                    <a:pt x="302574" y="423887"/>
                  </a:cubicBezTo>
                  <a:close/>
                  <a:moveTo>
                    <a:pt x="301223" y="180942"/>
                  </a:moveTo>
                  <a:cubicBezTo>
                    <a:pt x="314305" y="180083"/>
                    <a:pt x="325494" y="190047"/>
                    <a:pt x="326182" y="203104"/>
                  </a:cubicBezTo>
                  <a:cubicBezTo>
                    <a:pt x="326354" y="204135"/>
                    <a:pt x="326354" y="204994"/>
                    <a:pt x="326182" y="205853"/>
                  </a:cubicBezTo>
                  <a:lnTo>
                    <a:pt x="316371" y="380919"/>
                  </a:lnTo>
                  <a:cubicBezTo>
                    <a:pt x="315854" y="388478"/>
                    <a:pt x="309314" y="394320"/>
                    <a:pt x="301740" y="393804"/>
                  </a:cubicBezTo>
                  <a:cubicBezTo>
                    <a:pt x="294683" y="393461"/>
                    <a:pt x="289174" y="387791"/>
                    <a:pt x="288830" y="380919"/>
                  </a:cubicBezTo>
                  <a:lnTo>
                    <a:pt x="278846" y="205853"/>
                  </a:lnTo>
                  <a:cubicBezTo>
                    <a:pt x="278158" y="192796"/>
                    <a:pt x="288141" y="181629"/>
                    <a:pt x="301223" y="180942"/>
                  </a:cubicBezTo>
                  <a:close/>
                  <a:moveTo>
                    <a:pt x="302589" y="41240"/>
                  </a:moveTo>
                  <a:lnTo>
                    <a:pt x="37731" y="499349"/>
                  </a:lnTo>
                  <a:lnTo>
                    <a:pt x="567447" y="499349"/>
                  </a:lnTo>
                  <a:close/>
                  <a:moveTo>
                    <a:pt x="302589" y="0"/>
                  </a:moveTo>
                  <a:cubicBezTo>
                    <a:pt x="307408" y="0"/>
                    <a:pt x="312055" y="2577"/>
                    <a:pt x="314464" y="6873"/>
                  </a:cubicBezTo>
                  <a:lnTo>
                    <a:pt x="603243" y="506222"/>
                  </a:lnTo>
                  <a:cubicBezTo>
                    <a:pt x="605652" y="510346"/>
                    <a:pt x="605652" y="515673"/>
                    <a:pt x="603243" y="519969"/>
                  </a:cubicBezTo>
                  <a:cubicBezTo>
                    <a:pt x="600661" y="524093"/>
                    <a:pt x="596187" y="526842"/>
                    <a:pt x="591196" y="526842"/>
                  </a:cubicBezTo>
                  <a:lnTo>
                    <a:pt x="13810" y="526842"/>
                  </a:lnTo>
                  <a:cubicBezTo>
                    <a:pt x="8819" y="526842"/>
                    <a:pt x="4345" y="524093"/>
                    <a:pt x="1935" y="519969"/>
                  </a:cubicBezTo>
                  <a:cubicBezTo>
                    <a:pt x="-646" y="515673"/>
                    <a:pt x="-646" y="510346"/>
                    <a:pt x="1935" y="506222"/>
                  </a:cubicBezTo>
                  <a:lnTo>
                    <a:pt x="290542" y="6873"/>
                  </a:lnTo>
                  <a:cubicBezTo>
                    <a:pt x="293124" y="2577"/>
                    <a:pt x="297598" y="0"/>
                    <a:pt x="302589" y="0"/>
                  </a:cubicBezTo>
                  <a:close/>
                </a:path>
              </a:pathLst>
            </a:custGeom>
            <a:solidFill>
              <a:srgbClr val="F2F2F2"/>
            </a:solidFill>
            <a:ln>
              <a:noFill/>
            </a:ln>
          </p:spPr>
        </p:sp>
      </p:grpSp>
      <p:sp>
        <p:nvSpPr>
          <p:cNvPr id="41" name="文本框 40"/>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“进击的</a:t>
            </a:r>
            <a:r>
              <a:rPr kumimoji="1" lang="en-US" altLang="zh-CN" sz="1800" b="1" dirty="0" smtClean="0">
                <a:latin typeface="微软雅黑"/>
                <a:ea typeface="微软雅黑"/>
                <a:cs typeface="微软雅黑"/>
              </a:rPr>
              <a:t>PaaS</a:t>
            </a:r>
            <a:r>
              <a:rPr kumimoji="1" lang="zh-CN" altLang="en-US" sz="1800" b="1" dirty="0" smtClean="0">
                <a:latin typeface="微软雅黑"/>
                <a:ea typeface="微软雅黑"/>
                <a:cs typeface="微软雅黑"/>
              </a:rPr>
              <a:t>”，</a:t>
            </a:r>
            <a:r>
              <a:rPr kumimoji="1" lang="en-US" altLang="zh-CN" sz="1800" b="1" dirty="0" smtClean="0">
                <a:latin typeface="微软雅黑"/>
                <a:ea typeface="微软雅黑"/>
                <a:cs typeface="微软雅黑"/>
              </a:rPr>
              <a:t>PaaS</a:t>
            </a:r>
            <a:r>
              <a:rPr kumimoji="1" lang="zh-CN" altLang="en-US" sz="1800" b="1" dirty="0" smtClean="0">
                <a:latin typeface="微软雅黑"/>
                <a:ea typeface="微软雅黑"/>
                <a:cs typeface="微软雅黑"/>
              </a:rPr>
              <a:t>用户群集中于具备</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应用经验的企业</a:t>
            </a:r>
            <a:endParaRPr kumimoji="1" lang="zh-CN" altLang="en-US" sz="1800" b="1" dirty="0">
              <a:latin typeface="微软雅黑"/>
              <a:ea typeface="微软雅黑"/>
              <a:cs typeface="微软雅黑"/>
            </a:endParaRPr>
          </a:p>
        </p:txBody>
      </p:sp>
      <p:sp>
        <p:nvSpPr>
          <p:cNvPr id="2" name="圆角矩形 1"/>
          <p:cNvSpPr/>
          <p:nvPr/>
        </p:nvSpPr>
        <p:spPr>
          <a:xfrm>
            <a:off x="2470761" y="3421086"/>
            <a:ext cx="3549039" cy="1473460"/>
          </a:xfrm>
          <a:prstGeom prst="roundRect">
            <a:avLst/>
          </a:prstGeom>
          <a:noFill/>
          <a:ln w="127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42" name="文本框 41"/>
          <p:cNvSpPr txBox="1"/>
          <p:nvPr/>
        </p:nvSpPr>
        <p:spPr>
          <a:xfrm>
            <a:off x="5915925" y="4886325"/>
            <a:ext cx="2977250" cy="200055"/>
          </a:xfrm>
          <a:prstGeom prst="rect">
            <a:avLst/>
          </a:prstGeom>
          <a:noFill/>
        </p:spPr>
        <p:txBody>
          <a:bodyPr wrap="square" rtlCol="0">
            <a:spAutoFit/>
          </a:bodyPr>
          <a:lstStyle/>
          <a:p>
            <a:pPr algn="r"/>
            <a:r>
              <a:rPr lang="zh-CN" altLang="en-US" sz="700" dirty="0" smtClean="0">
                <a:solidFill>
                  <a:schemeClr val="bg1"/>
                </a:solidFill>
                <a:latin typeface="微软雅黑" panose="020B0503020204020204" pitchFamily="34" charset="-122"/>
                <a:ea typeface="微软雅黑" panose="020B0503020204020204" pitchFamily="34" charset="-122"/>
              </a:rPr>
              <a:t>数据来源：移动信息化研究中心，</a:t>
            </a:r>
            <a:r>
              <a:rPr lang="en-US" altLang="zh-CN" sz="700" dirty="0" smtClean="0">
                <a:solidFill>
                  <a:schemeClr val="bg1"/>
                </a:solidFill>
                <a:latin typeface="微软雅黑" panose="020B0503020204020204" pitchFamily="34" charset="-122"/>
                <a:ea typeface="微软雅黑" panose="020B0503020204020204" pitchFamily="34" charset="-122"/>
              </a:rPr>
              <a:t>2017/07</a:t>
            </a:r>
            <a:endParaRPr lang="zh-CN" altLang="en-US" sz="7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6832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617589673"/>
              </p:ext>
            </p:extLst>
          </p:nvPr>
        </p:nvGraphicFramePr>
        <p:xfrm>
          <a:off x="3345766" y="2752678"/>
          <a:ext cx="6355344" cy="1944965"/>
        </p:xfrm>
        <a:graphic>
          <a:graphicData uri="http://schemas.openxmlformats.org/drawingml/2006/chart">
            <c:chart xmlns:c="http://schemas.openxmlformats.org/drawingml/2006/chart" xmlns:r="http://schemas.openxmlformats.org/officeDocument/2006/relationships" r:id="rId3"/>
          </a:graphicData>
        </a:graphic>
      </p:graphicFrame>
      <p:sp>
        <p:nvSpPr>
          <p:cNvPr id="57" name="圆角矩形 56"/>
          <p:cNvSpPr/>
          <p:nvPr/>
        </p:nvSpPr>
        <p:spPr>
          <a:xfrm>
            <a:off x="3253247" y="1763480"/>
            <a:ext cx="1320551" cy="3171104"/>
          </a:xfrm>
          <a:prstGeom prst="roundRect">
            <a:avLst>
              <a:gd name="adj" fmla="val 8012"/>
            </a:avLst>
          </a:prstGeom>
          <a:solidFill>
            <a:schemeClr val="bg1">
              <a:lumMod val="85000"/>
            </a:schemeClr>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3431110" y="2320184"/>
            <a:ext cx="969484" cy="23786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7449" y="2320184"/>
            <a:ext cx="969484" cy="23786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81674" y="2320184"/>
            <a:ext cx="967090" cy="23786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extLst>
              <p:ext uri="{D42A27DB-BD31-4B8C-83A1-F6EECF244321}">
                <p14:modId xmlns:p14="http://schemas.microsoft.com/office/powerpoint/2010/main" val="3491397863"/>
              </p:ext>
            </p:extLst>
          </p:nvPr>
        </p:nvGraphicFramePr>
        <p:xfrm>
          <a:off x="-63772" y="2337796"/>
          <a:ext cx="4861003" cy="2785469"/>
        </p:xfrm>
        <a:graphic>
          <a:graphicData uri="http://schemas.openxmlformats.org/drawingml/2006/chart">
            <c:chart xmlns:c="http://schemas.openxmlformats.org/drawingml/2006/chart" xmlns:r="http://schemas.openxmlformats.org/officeDocument/2006/relationships" r:id="rId4"/>
          </a:graphicData>
        </a:graphic>
      </p:graphicFrame>
      <p:sp>
        <p:nvSpPr>
          <p:cNvPr id="15" name="矩形 14"/>
          <p:cNvSpPr/>
          <p:nvPr/>
        </p:nvSpPr>
        <p:spPr>
          <a:xfrm>
            <a:off x="1208212" y="1447497"/>
            <a:ext cx="114545" cy="114545"/>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文本框 15"/>
          <p:cNvSpPr txBox="1"/>
          <p:nvPr/>
        </p:nvSpPr>
        <p:spPr>
          <a:xfrm>
            <a:off x="1280905" y="1412275"/>
            <a:ext cx="1828800" cy="184989"/>
          </a:xfrm>
          <a:prstGeom prst="rect">
            <a:avLst/>
          </a:prstGeom>
          <a:noFill/>
        </p:spPr>
        <p:txBody>
          <a:bodyPr wrap="square" rtlCol="0" anchor="ctr">
            <a:noAutofit/>
          </a:bodyPr>
          <a:lstStyle/>
          <a:p>
            <a:r>
              <a:rPr lang="zh-CN" altLang="en-US" sz="1000" b="1" dirty="0" smtClean="0">
                <a:solidFill>
                  <a:srgbClr val="D13E3E"/>
                </a:solidFill>
                <a:latin typeface="微软雅黑" panose="020B0503020204020204" pitchFamily="34" charset="-122"/>
                <a:ea typeface="微软雅黑" panose="020B0503020204020204" pitchFamily="34" charset="-122"/>
              </a:rPr>
              <a:t>成功型企业</a:t>
            </a:r>
          </a:p>
        </p:txBody>
      </p:sp>
      <p:sp>
        <p:nvSpPr>
          <p:cNvPr id="17" name="矩形 16"/>
          <p:cNvSpPr/>
          <p:nvPr/>
        </p:nvSpPr>
        <p:spPr>
          <a:xfrm>
            <a:off x="2625516" y="1447497"/>
            <a:ext cx="114545" cy="114545"/>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709641" y="1412275"/>
            <a:ext cx="1828800" cy="184989"/>
          </a:xfrm>
          <a:prstGeom prst="rect">
            <a:avLst/>
          </a:prstGeom>
          <a:noFill/>
        </p:spPr>
        <p:txBody>
          <a:bodyPr wrap="square" rtlCol="0" anchor="ctr">
            <a:noAutofit/>
          </a:bodyPr>
          <a:lstStyle/>
          <a:p>
            <a:r>
              <a:rPr lang="zh-CN" altLang="en-US" sz="1000" b="1" dirty="0">
                <a:solidFill>
                  <a:srgbClr val="373D41"/>
                </a:solidFill>
                <a:latin typeface="微软雅黑" panose="020B0503020204020204" pitchFamily="34" charset="-122"/>
                <a:ea typeface="微软雅黑" panose="020B0503020204020204" pitchFamily="34" charset="-122"/>
              </a:rPr>
              <a:t>尝试型企业</a:t>
            </a:r>
            <a:endParaRPr lang="zh-CN" altLang="en-US" sz="1000" b="1" dirty="0" smtClean="0">
              <a:solidFill>
                <a:srgbClr val="373D41"/>
              </a:solidFill>
              <a:latin typeface="微软雅黑" panose="020B0503020204020204" pitchFamily="34" charset="-122"/>
              <a:ea typeface="微软雅黑" panose="020B0503020204020204" pitchFamily="34" charset="-122"/>
            </a:endParaRPr>
          </a:p>
        </p:txBody>
      </p:sp>
      <p:sp>
        <p:nvSpPr>
          <p:cNvPr id="2" name="下箭头 1"/>
          <p:cNvSpPr/>
          <p:nvPr/>
        </p:nvSpPr>
        <p:spPr>
          <a:xfrm>
            <a:off x="828311" y="3781048"/>
            <a:ext cx="367760" cy="180654"/>
          </a:xfrm>
          <a:prstGeom prst="downArrow">
            <a:avLst>
              <a:gd name="adj1" fmla="val 50000"/>
              <a:gd name="adj2" fmla="val 59921"/>
            </a:avLst>
          </a:prstGeom>
          <a:noFill/>
          <a:ln w="254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flipV="1">
            <a:off x="3731972" y="2517469"/>
            <a:ext cx="367760" cy="180654"/>
          </a:xfrm>
          <a:prstGeom prst="downArrow">
            <a:avLst>
              <a:gd name="adj1" fmla="val 50000"/>
              <a:gd name="adj2" fmla="val 59921"/>
            </a:avLst>
          </a:prstGeom>
          <a:noFill/>
          <a:ln w="25400">
            <a:solidFill>
              <a:srgbClr val="D1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433913" y="1229039"/>
            <a:ext cx="3547710" cy="1015663"/>
          </a:xfrm>
          <a:prstGeom prst="rect">
            <a:avLst/>
          </a:prstGeom>
          <a:noFill/>
        </p:spPr>
        <p:txBody>
          <a:bodyPr wrap="square" rtlCol="0">
            <a:spAutoFit/>
          </a:bodyPr>
          <a:lstStyle/>
          <a:p>
            <a:pPr>
              <a:lnSpc>
                <a:spcPct val="150000"/>
              </a:lnSpc>
            </a:pP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To PaaS CRM</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厂商：</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b="1" dirty="0" smtClean="0">
                <a:solidFill>
                  <a:srgbClr val="D13E3E"/>
                </a:solidFill>
                <a:latin typeface="微软雅黑" panose="020B0503020204020204" pitchFamily="34" charset="-122"/>
                <a:ea typeface="微软雅黑" panose="020B0503020204020204" pitchFamily="34" charset="-122"/>
              </a:rPr>
              <a:t>除</a:t>
            </a:r>
            <a:r>
              <a:rPr lang="en-US" altLang="zh-CN" sz="1400" b="1" dirty="0" smtClean="0">
                <a:solidFill>
                  <a:srgbClr val="D13E3E"/>
                </a:solidFill>
                <a:latin typeface="微软雅黑" panose="020B0503020204020204" pitchFamily="34" charset="-122"/>
                <a:ea typeface="微软雅黑" panose="020B0503020204020204" pitchFamily="34" charset="-122"/>
              </a:rPr>
              <a:t>PaaS</a:t>
            </a:r>
            <a:r>
              <a:rPr lang="zh-CN" altLang="en-US" sz="1400" b="1" dirty="0" smtClean="0">
                <a:solidFill>
                  <a:srgbClr val="D13E3E"/>
                </a:solidFill>
                <a:latin typeface="微软雅黑" panose="020B0503020204020204" pitchFamily="34" charset="-122"/>
                <a:ea typeface="微软雅黑" panose="020B0503020204020204" pitchFamily="34" charset="-122"/>
              </a:rPr>
              <a:t>本身的能力外，</a:t>
            </a:r>
            <a:endParaRPr lang="en-US" altLang="zh-CN" sz="1400" b="1" dirty="0" smtClean="0">
              <a:solidFill>
                <a:srgbClr val="D13E3E"/>
              </a:solidFill>
              <a:latin typeface="微软雅黑" panose="020B0503020204020204" pitchFamily="34" charset="-122"/>
              <a:ea typeface="微软雅黑" panose="020B0503020204020204" pitchFamily="34" charset="-122"/>
            </a:endParaRPr>
          </a:p>
          <a:p>
            <a:pPr>
              <a:lnSpc>
                <a:spcPct val="150000"/>
              </a:lnSpc>
            </a:pPr>
            <a:r>
              <a:rPr lang="zh-CN" altLang="en-US" sz="1400" b="1" dirty="0" smtClean="0">
                <a:solidFill>
                  <a:srgbClr val="D13E3E"/>
                </a:solidFill>
                <a:latin typeface="微软雅黑" panose="020B0503020204020204" pitchFamily="34" charset="-122"/>
                <a:ea typeface="微软雅黑" panose="020B0503020204020204" pitchFamily="34" charset="-122"/>
              </a:rPr>
              <a:t>厂商的服务效率同样成为用户关注的焦点</a:t>
            </a:r>
          </a:p>
        </p:txBody>
      </p:sp>
      <p:sp>
        <p:nvSpPr>
          <p:cNvPr id="35" name="文本框 34"/>
          <p:cNvSpPr txBox="1"/>
          <p:nvPr/>
        </p:nvSpPr>
        <p:spPr>
          <a:xfrm>
            <a:off x="4818186" y="759533"/>
            <a:ext cx="537210" cy="271845"/>
          </a:xfrm>
          <a:prstGeom prst="rect">
            <a:avLst/>
          </a:prstGeom>
          <a:noFill/>
        </p:spPr>
        <p:txBody>
          <a:bodyPr wrap="square" rtlCol="0">
            <a:spAutoFit/>
          </a:bodyPr>
          <a:lstStyle/>
          <a:p>
            <a:endParaRPr lang="zh-CN" altLang="en-US" sz="1000" dirty="0" smtClean="0">
              <a:latin typeface="微软雅黑" panose="020B0503020204020204" pitchFamily="34" charset="-122"/>
              <a:ea typeface="微软雅黑" panose="020B0503020204020204" pitchFamily="34" charset="-122"/>
            </a:endParaRPr>
          </a:p>
        </p:txBody>
      </p:sp>
      <p:sp>
        <p:nvSpPr>
          <p:cNvPr id="49" name="文本框 48"/>
          <p:cNvSpPr txBox="1"/>
          <p:nvPr/>
        </p:nvSpPr>
        <p:spPr>
          <a:xfrm>
            <a:off x="4818186" y="2487967"/>
            <a:ext cx="537210" cy="271845"/>
          </a:xfrm>
          <a:prstGeom prst="rect">
            <a:avLst/>
          </a:prstGeom>
          <a:noFill/>
        </p:spPr>
        <p:txBody>
          <a:bodyPr wrap="square" rtlCol="0">
            <a:spAutoFit/>
          </a:bodyPr>
          <a:lstStyle/>
          <a:p>
            <a:endParaRPr lang="zh-CN" altLang="en-US" sz="1000" dirty="0" smtClean="0">
              <a:latin typeface="微软雅黑" panose="020B0503020204020204" pitchFamily="34" charset="-122"/>
              <a:ea typeface="微软雅黑" panose="020B0503020204020204" pitchFamily="34" charset="-122"/>
            </a:endParaRPr>
          </a:p>
        </p:txBody>
      </p:sp>
      <p:cxnSp>
        <p:nvCxnSpPr>
          <p:cNvPr id="50" name="肘形连接符 49"/>
          <p:cNvCxnSpPr>
            <a:stCxn id="57" idx="0"/>
            <a:endCxn id="42" idx="1"/>
          </p:cNvCxnSpPr>
          <p:nvPr/>
        </p:nvCxnSpPr>
        <p:spPr>
          <a:xfrm rot="16200000" flipH="1">
            <a:off x="4302108" y="1374895"/>
            <a:ext cx="841606" cy="1618777"/>
          </a:xfrm>
          <a:prstGeom prst="bentConnector4">
            <a:avLst>
              <a:gd name="adj1" fmla="val -27162"/>
              <a:gd name="adj2" fmla="val 70394"/>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250825" y="219373"/>
            <a:ext cx="8642350" cy="461665"/>
          </a:xfrm>
          <a:prstGeom prst="rect">
            <a:avLst/>
          </a:prstGeom>
          <a:noFill/>
        </p:spPr>
        <p:txBody>
          <a:bodyPr wrap="none" rtlCol="0" anchor="ctr">
            <a:noAutofit/>
          </a:bodyPr>
          <a:lstStyle/>
          <a:p>
            <a:pPr algn="r"/>
            <a:r>
              <a:rPr kumimoji="1" lang="en-US" altLang="zh-CN" sz="1800" b="1" dirty="0" smtClean="0">
                <a:latin typeface="微软雅黑"/>
                <a:ea typeface="微软雅黑"/>
                <a:cs typeface="微软雅黑"/>
              </a:rPr>
              <a:t>PaaS CRM</a:t>
            </a:r>
            <a:r>
              <a:rPr kumimoji="1" lang="zh-CN" altLang="en-US" sz="1800" b="1" dirty="0" smtClean="0">
                <a:latin typeface="微软雅黑"/>
                <a:ea typeface="微软雅黑"/>
                <a:cs typeface="微软雅黑"/>
              </a:rPr>
              <a:t>供应商提供一站式开发服务渐成主流</a:t>
            </a:r>
            <a:endParaRPr kumimoji="1" lang="zh-CN" altLang="en-US" sz="1800" b="1" dirty="0">
              <a:latin typeface="微软雅黑"/>
              <a:ea typeface="微软雅黑"/>
              <a:cs typeface="微软雅黑"/>
            </a:endParaRPr>
          </a:p>
        </p:txBody>
      </p:sp>
      <p:sp>
        <p:nvSpPr>
          <p:cNvPr id="52" name="文本框 51"/>
          <p:cNvSpPr txBox="1"/>
          <p:nvPr/>
        </p:nvSpPr>
        <p:spPr>
          <a:xfrm>
            <a:off x="195689" y="895788"/>
            <a:ext cx="4682778" cy="336695"/>
          </a:xfrm>
          <a:prstGeom prst="rect">
            <a:avLst/>
          </a:prstGeom>
          <a:noFill/>
        </p:spPr>
        <p:txBody>
          <a:bodyPr wrap="square" rtlCol="0" anchor="ctr">
            <a:spAutoFit/>
          </a:bodyPr>
          <a:lstStyle/>
          <a:p>
            <a:pPr algn="ctr">
              <a:lnSpc>
                <a:spcPct val="150000"/>
              </a:lnSpc>
            </a:pPr>
            <a:r>
              <a:rPr lang="zh-CN" altLang="en-US" sz="1200" b="1" dirty="0" smtClean="0">
                <a:latin typeface="微软雅黑" panose="020B0503020204020204" pitchFamily="34" charset="-122"/>
                <a:ea typeface="微软雅黑" panose="020B0503020204020204" pitchFamily="34" charset="-122"/>
              </a:rPr>
              <a:t>利用</a:t>
            </a:r>
            <a:r>
              <a:rPr lang="en-US" altLang="zh-CN" sz="1200" b="1" dirty="0">
                <a:latin typeface="微软雅黑" panose="020B0503020204020204" pitchFamily="34" charset="-122"/>
                <a:ea typeface="微软雅黑" panose="020B0503020204020204" pitchFamily="34" charset="-122"/>
              </a:rPr>
              <a:t>PaaS</a:t>
            </a:r>
            <a:r>
              <a:rPr lang="zh-CN" altLang="en-US" sz="1200" b="1" dirty="0" smtClean="0">
                <a:latin typeface="微软雅黑" panose="020B0503020204020204" pitchFamily="34" charset="-122"/>
                <a:ea typeface="微软雅黑" panose="020B0503020204020204" pitchFamily="34" charset="-122"/>
              </a:rPr>
              <a:t>平台开发</a:t>
            </a:r>
            <a:r>
              <a:rPr lang="en-US" altLang="zh-CN" sz="1200" b="1" dirty="0" smtClean="0">
                <a:latin typeface="微软雅黑" panose="020B0503020204020204" pitchFamily="34" charset="-122"/>
                <a:ea typeface="微软雅黑" panose="020B0503020204020204" pitchFamily="34" charset="-122"/>
              </a:rPr>
              <a:t>CRM</a:t>
            </a:r>
            <a:r>
              <a:rPr lang="zh-CN" altLang="en-US" sz="1200" b="1" dirty="0" smtClean="0">
                <a:latin typeface="微软雅黑" panose="020B0503020204020204" pitchFamily="34" charset="-122"/>
                <a:ea typeface="微软雅黑" panose="020B0503020204020204" pitchFamily="34" charset="-122"/>
              </a:rPr>
              <a:t>应用</a:t>
            </a:r>
            <a:r>
              <a:rPr lang="zh-CN" altLang="en-US" sz="1200" b="1" dirty="0">
                <a:latin typeface="微软雅黑" panose="020B0503020204020204" pitchFamily="34" charset="-122"/>
                <a:ea typeface="微软雅黑" panose="020B0503020204020204" pitchFamily="34" charset="-122"/>
              </a:rPr>
              <a:t>的方式</a:t>
            </a:r>
          </a:p>
        </p:txBody>
      </p:sp>
      <p:sp>
        <p:nvSpPr>
          <p:cNvPr id="54" name="文本框 53"/>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42" name="文本框 41"/>
          <p:cNvSpPr txBox="1"/>
          <p:nvPr/>
        </p:nvSpPr>
        <p:spPr>
          <a:xfrm>
            <a:off x="5532300" y="2466586"/>
            <a:ext cx="3275531" cy="276999"/>
          </a:xfrm>
          <a:prstGeom prst="rect">
            <a:avLst/>
          </a:prstGeom>
          <a:noFill/>
        </p:spPr>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该类型</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企业选择</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PaaS CRM</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的原因（</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TOP5</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b="1" dirty="0" smtClean="0">
              <a:solidFill>
                <a:srgbClr val="D13E3E"/>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92459" y="1958213"/>
            <a:ext cx="1662546" cy="223837"/>
          </a:xfrm>
          <a:prstGeom prst="rect">
            <a:avLst/>
          </a:prstGeom>
          <a:noFill/>
        </p:spPr>
        <p:txBody>
          <a:bodyPr wrap="square" rtlCol="0" anchor="ctr">
            <a:noAutofit/>
          </a:bodyPr>
          <a:lstStyle/>
          <a:p>
            <a:pPr algn="ctr"/>
            <a:r>
              <a:rPr lang="zh-CN" altLang="en-US" sz="1200" b="1" dirty="0" smtClean="0">
                <a:solidFill>
                  <a:srgbClr val="373D41"/>
                </a:solidFill>
                <a:latin typeface="微软雅黑" panose="020B0503020204020204" pitchFamily="34" charset="-122"/>
                <a:ea typeface="微软雅黑" panose="020B0503020204020204" pitchFamily="34" charset="-122"/>
              </a:rPr>
              <a:t>自有</a:t>
            </a:r>
            <a:r>
              <a:rPr lang="en-US" altLang="zh-CN" sz="1200" b="1" dirty="0" smtClean="0">
                <a:solidFill>
                  <a:srgbClr val="373D41"/>
                </a:solidFill>
                <a:latin typeface="微软雅黑" panose="020B0503020204020204" pitchFamily="34" charset="-122"/>
                <a:ea typeface="微软雅黑" panose="020B0503020204020204" pitchFamily="34" charset="-122"/>
              </a:rPr>
              <a:t>IT</a:t>
            </a:r>
            <a:r>
              <a:rPr lang="zh-CN" altLang="en-US" sz="1200" b="1" dirty="0" smtClean="0">
                <a:solidFill>
                  <a:srgbClr val="373D41"/>
                </a:solidFill>
                <a:latin typeface="微软雅黑" panose="020B0503020204020204" pitchFamily="34" charset="-122"/>
                <a:ea typeface="微软雅黑" panose="020B0503020204020204" pitchFamily="34" charset="-122"/>
              </a:rPr>
              <a:t>团队开发</a:t>
            </a:r>
          </a:p>
        </p:txBody>
      </p:sp>
      <p:sp>
        <p:nvSpPr>
          <p:cNvPr id="58" name="文本框 57"/>
          <p:cNvSpPr txBox="1"/>
          <p:nvPr/>
        </p:nvSpPr>
        <p:spPr>
          <a:xfrm>
            <a:off x="1619960" y="1958213"/>
            <a:ext cx="1662546" cy="223837"/>
          </a:xfrm>
          <a:prstGeom prst="rect">
            <a:avLst/>
          </a:prstGeom>
          <a:noFill/>
        </p:spPr>
        <p:txBody>
          <a:bodyPr wrap="square" rtlCol="0" anchor="ctr">
            <a:noAutofit/>
          </a:bodyPr>
          <a:lstStyle/>
          <a:p>
            <a:pPr algn="ctr"/>
            <a:r>
              <a:rPr lang="en-US" altLang="zh-CN" sz="1200" b="1" dirty="0" smtClean="0">
                <a:solidFill>
                  <a:srgbClr val="373D41"/>
                </a:solidFill>
                <a:latin typeface="微软雅黑" panose="020B0503020204020204" pitchFamily="34" charset="-122"/>
                <a:ea typeface="微软雅黑" panose="020B0503020204020204" pitchFamily="34" charset="-122"/>
              </a:rPr>
              <a:t>ISV</a:t>
            </a:r>
            <a:r>
              <a:rPr lang="zh-CN" altLang="en-US" sz="1200" b="1" dirty="0" smtClean="0">
                <a:solidFill>
                  <a:srgbClr val="373D41"/>
                </a:solidFill>
                <a:latin typeface="微软雅黑" panose="020B0503020204020204" pitchFamily="34" charset="-122"/>
                <a:ea typeface="微软雅黑" panose="020B0503020204020204" pitchFamily="34" charset="-122"/>
              </a:rPr>
              <a:t>开发</a:t>
            </a:r>
          </a:p>
        </p:txBody>
      </p:sp>
      <p:sp>
        <p:nvSpPr>
          <p:cNvPr id="59" name="文本框 58"/>
          <p:cNvSpPr txBox="1"/>
          <p:nvPr/>
        </p:nvSpPr>
        <p:spPr>
          <a:xfrm>
            <a:off x="3122940" y="1958213"/>
            <a:ext cx="1662546" cy="223837"/>
          </a:xfrm>
          <a:prstGeom prst="rect">
            <a:avLst/>
          </a:prstGeom>
          <a:noFill/>
        </p:spPr>
        <p:txBody>
          <a:bodyPr wrap="square" rtlCol="0" anchor="ctr">
            <a:noAutofit/>
          </a:bodyPr>
          <a:lstStyle/>
          <a:p>
            <a:pPr algn="ctr"/>
            <a:r>
              <a:rPr lang="en-US" altLang="zh-CN" sz="1200" b="1" dirty="0" smtClean="0">
                <a:solidFill>
                  <a:srgbClr val="373D41"/>
                </a:solidFill>
                <a:latin typeface="微软雅黑" panose="020B0503020204020204" pitchFamily="34" charset="-122"/>
                <a:ea typeface="微软雅黑" panose="020B0503020204020204" pitchFamily="34" charset="-122"/>
              </a:rPr>
              <a:t>PaaS</a:t>
            </a:r>
            <a:r>
              <a:rPr lang="zh-CN" altLang="en-US" sz="1200" b="1" dirty="0" smtClean="0">
                <a:solidFill>
                  <a:srgbClr val="373D41"/>
                </a:solidFill>
                <a:latin typeface="微软雅黑" panose="020B0503020204020204" pitchFamily="34" charset="-122"/>
                <a:ea typeface="微软雅黑" panose="020B0503020204020204" pitchFamily="34" charset="-122"/>
              </a:rPr>
              <a:t>供应商开发</a:t>
            </a:r>
          </a:p>
        </p:txBody>
      </p:sp>
      <p:grpSp>
        <p:nvGrpSpPr>
          <p:cNvPr id="60" name="组合 59"/>
          <p:cNvGrpSpPr/>
          <p:nvPr/>
        </p:nvGrpSpPr>
        <p:grpSpPr>
          <a:xfrm>
            <a:off x="3758811" y="1624920"/>
            <a:ext cx="314532" cy="285938"/>
            <a:chOff x="618700" y="1957502"/>
            <a:chExt cx="380584" cy="345985"/>
          </a:xfrm>
        </p:grpSpPr>
        <p:sp>
          <p:nvSpPr>
            <p:cNvPr id="61" name="饼形 60"/>
            <p:cNvSpPr/>
            <p:nvPr/>
          </p:nvSpPr>
          <p:spPr>
            <a:xfrm rot="5400000">
              <a:off x="635999" y="1940203"/>
              <a:ext cx="345985" cy="380584"/>
            </a:xfrm>
            <a:prstGeom prst="pie">
              <a:avLst>
                <a:gd name="adj1" fmla="val 5379582"/>
                <a:gd name="adj2" fmla="val 16200000"/>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706393" y="2037097"/>
              <a:ext cx="188809" cy="18880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017994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48" name="文本框 147"/>
          <p:cNvSpPr txBox="1"/>
          <p:nvPr/>
        </p:nvSpPr>
        <p:spPr>
          <a:xfrm rot="16937181">
            <a:off x="4243443" y="1825190"/>
            <a:ext cx="858477" cy="261610"/>
          </a:xfrm>
          <a:prstGeom prst="rect">
            <a:avLst/>
          </a:prstGeom>
          <a:noFill/>
        </p:spPr>
        <p:txBody>
          <a:bodyPr wrap="square" rtlCol="0">
            <a:spAutoFit/>
          </a:bodyPr>
          <a:lstStyle/>
          <a:p>
            <a:pPr algn="ctr"/>
            <a:r>
              <a:rPr lang="en-US" altLang="zh-CN" sz="1050" b="1" dirty="0" smtClean="0">
                <a:latin typeface="微软雅黑" panose="020B0503020204020204" pitchFamily="34" charset="-122"/>
                <a:ea typeface="微软雅黑" panose="020B0503020204020204" pitchFamily="34" charset="-122"/>
              </a:rPr>
              <a:t>………</a:t>
            </a:r>
            <a:endParaRPr lang="zh-CN" altLang="en-US" sz="1050" b="1" dirty="0" smtClean="0">
              <a:latin typeface="微软雅黑" panose="020B0503020204020204" pitchFamily="34" charset="-122"/>
              <a:ea typeface="微软雅黑" panose="020B0503020204020204" pitchFamily="34" charset="-122"/>
            </a:endParaRPr>
          </a:p>
        </p:txBody>
      </p:sp>
      <p:sp>
        <p:nvSpPr>
          <p:cNvPr id="35" name="文本框 34"/>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围绕客户关系全生命周期服务，云</a:t>
            </a:r>
            <a:r>
              <a:rPr kumimoji="1" lang="en-US" altLang="zh-CN" sz="1800" b="1" dirty="0" smtClean="0">
                <a:latin typeface="微软雅黑"/>
                <a:ea typeface="微软雅黑"/>
                <a:cs typeface="微软雅黑"/>
              </a:rPr>
              <a:t>CRM</a:t>
            </a:r>
            <a:r>
              <a:rPr kumimoji="1" lang="zh-CN" altLang="en-US" sz="1800" b="1" dirty="0" smtClean="0">
                <a:latin typeface="微软雅黑"/>
                <a:ea typeface="微软雅黑"/>
                <a:cs typeface="微软雅黑"/>
              </a:rPr>
              <a:t>厂商已经走在“</a:t>
            </a:r>
            <a:r>
              <a:rPr kumimoji="1" lang="en-US" altLang="zh-CN" sz="1800" b="1" dirty="0" smtClean="0">
                <a:latin typeface="微软雅黑"/>
                <a:ea typeface="微软雅黑"/>
                <a:cs typeface="微软雅黑"/>
              </a:rPr>
              <a:t>ALL IN ONE</a:t>
            </a:r>
            <a:r>
              <a:rPr kumimoji="1" lang="zh-CN" altLang="en-US" sz="1800" b="1" dirty="0" smtClean="0">
                <a:latin typeface="微软雅黑"/>
                <a:ea typeface="微软雅黑"/>
                <a:cs typeface="微软雅黑"/>
              </a:rPr>
              <a:t>”的路上</a:t>
            </a:r>
            <a:endParaRPr kumimoji="1" lang="zh-CN" altLang="en-US" sz="1800" b="1" dirty="0">
              <a:latin typeface="微软雅黑"/>
              <a:ea typeface="微软雅黑"/>
              <a:cs typeface="微软雅黑"/>
            </a:endParaRPr>
          </a:p>
        </p:txBody>
      </p:sp>
      <p:cxnSp>
        <p:nvCxnSpPr>
          <p:cNvPr id="132" name="直接连接符 131"/>
          <p:cNvCxnSpPr/>
          <p:nvPr/>
        </p:nvCxnSpPr>
        <p:spPr>
          <a:xfrm flipV="1">
            <a:off x="4594601" y="1165978"/>
            <a:ext cx="368695" cy="1656512"/>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4574109" y="1510040"/>
            <a:ext cx="2897595" cy="1306218"/>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749538" y="2828720"/>
            <a:ext cx="3822462" cy="614289"/>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400607" y="1623921"/>
            <a:ext cx="3171393" cy="1204798"/>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515120" y="3584773"/>
            <a:ext cx="2117567" cy="246221"/>
          </a:xfrm>
          <a:prstGeom prst="rect">
            <a:avLst/>
          </a:prstGeom>
          <a:noFill/>
        </p:spPr>
        <p:txBody>
          <a:bodyPr wrap="square" rtlCol="0">
            <a:spAutoFit/>
          </a:bodyPr>
          <a:lstStyle/>
          <a:p>
            <a:pPr algn="ctr"/>
            <a:r>
              <a:rPr lang="en-US" altLang="zh-CN" sz="1000" b="1" dirty="0" smtClean="0">
                <a:solidFill>
                  <a:srgbClr val="D13E3E"/>
                </a:solidFill>
                <a:latin typeface="微软雅黑" panose="020B0503020204020204" pitchFamily="34" charset="-122"/>
                <a:ea typeface="微软雅黑" panose="020B0503020204020204" pitchFamily="34" charset="-122"/>
              </a:rPr>
              <a:t>Customer </a:t>
            </a:r>
            <a:r>
              <a:rPr lang="en-US" altLang="zh-CN" sz="1000" b="1" dirty="0">
                <a:solidFill>
                  <a:srgbClr val="D13E3E"/>
                </a:solidFill>
                <a:latin typeface="微软雅黑" panose="020B0503020204020204" pitchFamily="34" charset="-122"/>
                <a:ea typeface="微软雅黑" panose="020B0503020204020204" pitchFamily="34" charset="-122"/>
              </a:rPr>
              <a:t>Relationship</a:t>
            </a:r>
            <a:endParaRPr lang="zh-CN" altLang="en-US" sz="1000" b="1" dirty="0" smtClean="0">
              <a:solidFill>
                <a:srgbClr val="D13E3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60156" y="3299137"/>
            <a:ext cx="1227495" cy="338554"/>
          </a:xfrm>
          <a:prstGeom prst="rect">
            <a:avLst/>
          </a:prstGeom>
          <a:noFill/>
        </p:spPr>
        <p:txBody>
          <a:bodyPr wrap="square" rtlCol="0">
            <a:spAutoFit/>
          </a:bodyPr>
          <a:lstStyle/>
          <a:p>
            <a:pPr algn="ctr"/>
            <a:r>
              <a:rPr lang="zh-CN" altLang="en-US" sz="1600" b="1" dirty="0" smtClean="0">
                <a:solidFill>
                  <a:srgbClr val="D13E3E"/>
                </a:solidFill>
                <a:latin typeface="微软雅黑" panose="020B0503020204020204" pitchFamily="34" charset="-122"/>
                <a:ea typeface="微软雅黑" panose="020B0503020204020204" pitchFamily="34" charset="-122"/>
              </a:rPr>
              <a:t>客户关系</a:t>
            </a:r>
          </a:p>
        </p:txBody>
      </p:sp>
      <p:sp>
        <p:nvSpPr>
          <p:cNvPr id="18" name="文本框 17"/>
          <p:cNvSpPr txBox="1"/>
          <p:nvPr/>
        </p:nvSpPr>
        <p:spPr>
          <a:xfrm rot="21060000">
            <a:off x="932275" y="2935052"/>
            <a:ext cx="2803064" cy="261610"/>
          </a:xfrm>
          <a:prstGeom prst="rect">
            <a:avLst/>
          </a:prstGeom>
          <a:noFill/>
        </p:spPr>
        <p:txBody>
          <a:bodyPr wrap="square" rtlCol="0">
            <a:spAutoFit/>
          </a:bodyPr>
          <a:lstStyle/>
          <a:p>
            <a:pPr algn="ctr"/>
            <a:r>
              <a:rPr lang="zh-CN" altLang="en-US" sz="1050" b="1" dirty="0" smtClean="0">
                <a:latin typeface="微软雅黑" panose="020B0503020204020204" pitchFamily="34" charset="-122"/>
                <a:ea typeface="微软雅黑" panose="020B0503020204020204" pitchFamily="34" charset="-122"/>
              </a:rPr>
              <a:t>由“</a:t>
            </a:r>
            <a:r>
              <a:rPr lang="en-US" altLang="zh-CN" sz="1050" b="1" dirty="0">
                <a:latin typeface="微软雅黑" panose="020B0503020204020204" pitchFamily="34" charset="-122"/>
                <a:ea typeface="微软雅黑" panose="020B0503020204020204" pitchFamily="34" charset="-122"/>
              </a:rPr>
              <a:t>SFA</a:t>
            </a:r>
            <a:r>
              <a:rPr lang="zh-CN" altLang="en-US" sz="1050" b="1" dirty="0" smtClean="0">
                <a:latin typeface="微软雅黑" panose="020B0503020204020204" pitchFamily="34" charset="-122"/>
                <a:ea typeface="微软雅黑" panose="020B0503020204020204" pitchFamily="34" charset="-122"/>
              </a:rPr>
              <a:t>”</a:t>
            </a:r>
            <a:r>
              <a:rPr lang="en-US" altLang="zh-CN" sz="1050" b="1" dirty="0" smtClean="0">
                <a:latin typeface="微软雅黑" panose="020B0503020204020204" pitchFamily="34" charset="-122"/>
                <a:ea typeface="微软雅黑" panose="020B0503020204020204" pitchFamily="34" charset="-122"/>
              </a:rPr>
              <a:t> </a:t>
            </a:r>
            <a:r>
              <a:rPr lang="zh-CN" altLang="en-US" sz="1050" b="1" dirty="0" smtClean="0">
                <a:latin typeface="微软雅黑" panose="020B0503020204020204" pitchFamily="34" charset="-122"/>
                <a:ea typeface="微软雅黑" panose="020B0503020204020204" pitchFamily="34" charset="-122"/>
              </a:rPr>
              <a:t>向“</a:t>
            </a:r>
            <a:r>
              <a:rPr lang="zh-CN" altLang="en-US" sz="1050" b="1" dirty="0">
                <a:latin typeface="微软雅黑" panose="020B0503020204020204" pitchFamily="34" charset="-122"/>
                <a:ea typeface="微软雅黑" panose="020B0503020204020204" pitchFamily="34" charset="-122"/>
              </a:rPr>
              <a:t>客服管理</a:t>
            </a:r>
            <a:r>
              <a:rPr lang="zh-CN" altLang="en-US" sz="1050" b="1" dirty="0" smtClean="0">
                <a:latin typeface="微软雅黑" panose="020B0503020204020204" pitchFamily="34" charset="-122"/>
                <a:ea typeface="微软雅黑" panose="020B0503020204020204" pitchFamily="34" charset="-122"/>
              </a:rPr>
              <a:t>” 扩展</a:t>
            </a:r>
          </a:p>
        </p:txBody>
      </p:sp>
      <p:cxnSp>
        <p:nvCxnSpPr>
          <p:cNvPr id="109" name="直接连接符 108"/>
          <p:cNvCxnSpPr/>
          <p:nvPr/>
        </p:nvCxnSpPr>
        <p:spPr>
          <a:xfrm>
            <a:off x="4572000" y="2828720"/>
            <a:ext cx="3741226" cy="197166"/>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rot="180000">
            <a:off x="5002855" y="2682892"/>
            <a:ext cx="3260069" cy="261610"/>
          </a:xfrm>
          <a:prstGeom prst="rect">
            <a:avLst/>
          </a:prstGeom>
          <a:noFill/>
        </p:spPr>
        <p:txBody>
          <a:bodyPr wrap="square" rtlCol="0">
            <a:spAutoFit/>
          </a:bodyPr>
          <a:lstStyle/>
          <a:p>
            <a:pPr algn="ctr"/>
            <a:r>
              <a:rPr lang="zh-CN" altLang="en-US" sz="1050" b="1" dirty="0">
                <a:latin typeface="微软雅黑" panose="020B0503020204020204" pitchFamily="34" charset="-122"/>
                <a:ea typeface="微软雅黑" panose="020B0503020204020204" pitchFamily="34" charset="-122"/>
              </a:rPr>
              <a:t>由“外勤管理” </a:t>
            </a:r>
            <a:r>
              <a:rPr lang="zh-CN" altLang="en-US" sz="1050" b="1" dirty="0" smtClean="0">
                <a:latin typeface="微软雅黑" panose="020B0503020204020204" pitchFamily="34" charset="-122"/>
                <a:ea typeface="微软雅黑" panose="020B0503020204020204" pitchFamily="34" charset="-122"/>
              </a:rPr>
              <a:t>向“</a:t>
            </a:r>
            <a:r>
              <a:rPr lang="en-US" altLang="zh-CN" sz="1050" b="1" dirty="0">
                <a:latin typeface="微软雅黑" panose="020B0503020204020204" pitchFamily="34" charset="-122"/>
                <a:ea typeface="微软雅黑" panose="020B0503020204020204" pitchFamily="34" charset="-122"/>
              </a:rPr>
              <a:t>B2B</a:t>
            </a:r>
            <a:r>
              <a:rPr lang="zh-CN" altLang="en-US" sz="1050" b="1" dirty="0">
                <a:latin typeface="微软雅黑" panose="020B0503020204020204" pitchFamily="34" charset="-122"/>
                <a:ea typeface="微软雅黑" panose="020B0503020204020204" pitchFamily="34" charset="-122"/>
              </a:rPr>
              <a:t>分销</a:t>
            </a: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订货</a:t>
            </a:r>
            <a:r>
              <a:rPr lang="zh-CN" altLang="en-US" sz="1050" b="1" dirty="0" smtClean="0">
                <a:latin typeface="微软雅黑" panose="020B0503020204020204" pitchFamily="34" charset="-122"/>
                <a:ea typeface="微软雅黑" panose="020B0503020204020204" pitchFamily="34" charset="-122"/>
              </a:rPr>
              <a:t>”扩展</a:t>
            </a:r>
          </a:p>
        </p:txBody>
      </p:sp>
      <p:sp>
        <p:nvSpPr>
          <p:cNvPr id="113" name="文本框 112"/>
          <p:cNvSpPr txBox="1"/>
          <p:nvPr/>
        </p:nvSpPr>
        <p:spPr>
          <a:xfrm rot="1260000">
            <a:off x="1541980" y="1934931"/>
            <a:ext cx="2803064" cy="261610"/>
          </a:xfrm>
          <a:prstGeom prst="rect">
            <a:avLst/>
          </a:prstGeom>
          <a:noFill/>
        </p:spPr>
        <p:txBody>
          <a:bodyPr wrap="square" rtlCol="0">
            <a:spAutoFit/>
          </a:bodyPr>
          <a:lstStyle/>
          <a:p>
            <a:pPr algn="ctr"/>
            <a:r>
              <a:rPr lang="zh-CN" altLang="en-US" sz="1050" b="1" dirty="0" smtClean="0">
                <a:latin typeface="微软雅黑" panose="020B0503020204020204" pitchFamily="34" charset="-122"/>
                <a:ea typeface="微软雅黑" panose="020B0503020204020204" pitchFamily="34" charset="-122"/>
              </a:rPr>
              <a:t>由“外勤管理”</a:t>
            </a:r>
            <a:r>
              <a:rPr lang="en-US" altLang="zh-CN" sz="1050" b="1" dirty="0" smtClean="0">
                <a:latin typeface="微软雅黑" panose="020B0503020204020204" pitchFamily="34" charset="-122"/>
                <a:ea typeface="微软雅黑" panose="020B0503020204020204" pitchFamily="34" charset="-122"/>
              </a:rPr>
              <a:t> </a:t>
            </a:r>
            <a:r>
              <a:rPr lang="zh-CN" altLang="en-US" sz="1050" b="1" dirty="0" smtClean="0">
                <a:latin typeface="微软雅黑" panose="020B0503020204020204" pitchFamily="34" charset="-122"/>
                <a:ea typeface="微软雅黑" panose="020B0503020204020204" pitchFamily="34" charset="-122"/>
              </a:rPr>
              <a:t>向“</a:t>
            </a:r>
            <a:r>
              <a:rPr lang="en-US" altLang="zh-CN" sz="1050" b="1" dirty="0">
                <a:latin typeface="微软雅黑" panose="020B0503020204020204" pitchFamily="34" charset="-122"/>
                <a:ea typeface="微软雅黑" panose="020B0503020204020204" pitchFamily="34" charset="-122"/>
              </a:rPr>
              <a:t>SFA</a:t>
            </a:r>
            <a:r>
              <a:rPr lang="zh-CN" altLang="en-US" sz="1050" b="1" dirty="0" smtClean="0">
                <a:latin typeface="微软雅黑" panose="020B0503020204020204" pitchFamily="34" charset="-122"/>
                <a:ea typeface="微软雅黑" panose="020B0503020204020204" pitchFamily="34" charset="-122"/>
              </a:rPr>
              <a:t>” 扩展</a:t>
            </a:r>
          </a:p>
        </p:txBody>
      </p:sp>
      <p:sp>
        <p:nvSpPr>
          <p:cNvPr id="127" name="文本框 126"/>
          <p:cNvSpPr txBox="1"/>
          <p:nvPr/>
        </p:nvSpPr>
        <p:spPr>
          <a:xfrm rot="20126657">
            <a:off x="4397947" y="1905253"/>
            <a:ext cx="3260069" cy="261610"/>
          </a:xfrm>
          <a:prstGeom prst="rect">
            <a:avLst/>
          </a:prstGeom>
          <a:noFill/>
        </p:spPr>
        <p:txBody>
          <a:bodyPr wrap="square" rtlCol="0">
            <a:spAutoFit/>
          </a:bodyPr>
          <a:lstStyle/>
          <a:p>
            <a:pPr algn="ctr"/>
            <a:r>
              <a:rPr lang="zh-CN" altLang="en-US" sz="1050" b="1" dirty="0">
                <a:latin typeface="微软雅黑" panose="020B0503020204020204" pitchFamily="34" charset="-122"/>
                <a:ea typeface="微软雅黑" panose="020B0503020204020204" pitchFamily="34" charset="-122"/>
              </a:rPr>
              <a:t>由</a:t>
            </a:r>
            <a:r>
              <a:rPr lang="zh-CN" altLang="en-US" sz="1050" b="1" dirty="0" smtClean="0">
                <a:latin typeface="微软雅黑" panose="020B0503020204020204" pitchFamily="34" charset="-122"/>
                <a:ea typeface="微软雅黑" panose="020B0503020204020204" pitchFamily="34" charset="-122"/>
              </a:rPr>
              <a:t>“</a:t>
            </a:r>
            <a:r>
              <a:rPr lang="en-US" altLang="zh-CN" sz="1050" b="1" dirty="0" smtClean="0">
                <a:latin typeface="微软雅黑" panose="020B0503020204020204" pitchFamily="34" charset="-122"/>
                <a:ea typeface="微软雅黑" panose="020B0503020204020204" pitchFamily="34" charset="-122"/>
              </a:rPr>
              <a:t>SCRM</a:t>
            </a:r>
            <a:r>
              <a:rPr lang="zh-CN" altLang="en-US" sz="1050" b="1" dirty="0" smtClean="0">
                <a:latin typeface="微软雅黑" panose="020B0503020204020204" pitchFamily="34" charset="-122"/>
                <a:ea typeface="微软雅黑" panose="020B0503020204020204" pitchFamily="34" charset="-122"/>
              </a:rPr>
              <a:t>” 向“营销推广”扩展</a:t>
            </a:r>
          </a:p>
        </p:txBody>
      </p:sp>
      <p:cxnSp>
        <p:nvCxnSpPr>
          <p:cNvPr id="137" name="直接连接符 136"/>
          <p:cNvCxnSpPr/>
          <p:nvPr/>
        </p:nvCxnSpPr>
        <p:spPr>
          <a:xfrm>
            <a:off x="4574109" y="2828719"/>
            <a:ext cx="2310072" cy="1193639"/>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2551366" y="2841184"/>
            <a:ext cx="2022743" cy="1595749"/>
          </a:xfrm>
          <a:prstGeom prst="line">
            <a:avLst/>
          </a:prstGeom>
          <a:ln w="19050">
            <a:solidFill>
              <a:srgbClr val="373D41"/>
            </a:solidFill>
          </a:ln>
        </p:spPr>
        <p:style>
          <a:lnRef idx="1">
            <a:schemeClr val="accent1"/>
          </a:lnRef>
          <a:fillRef idx="0">
            <a:schemeClr val="accent1"/>
          </a:fillRef>
          <a:effectRef idx="0">
            <a:schemeClr val="accent1"/>
          </a:effectRef>
          <a:fontRef idx="minor">
            <a:schemeClr val="tx1"/>
          </a:fontRef>
        </p:style>
      </p:cxnSp>
      <p:sp>
        <p:nvSpPr>
          <p:cNvPr id="149" name="文本框 148"/>
          <p:cNvSpPr txBox="1"/>
          <p:nvPr/>
        </p:nvSpPr>
        <p:spPr>
          <a:xfrm rot="1702104">
            <a:off x="5643290" y="3294733"/>
            <a:ext cx="858477" cy="261610"/>
          </a:xfrm>
          <a:prstGeom prst="rect">
            <a:avLst/>
          </a:prstGeom>
          <a:noFill/>
        </p:spPr>
        <p:txBody>
          <a:bodyPr wrap="square" rtlCol="0">
            <a:spAutoFit/>
          </a:bodyPr>
          <a:lstStyle/>
          <a:p>
            <a:pPr algn="ctr"/>
            <a:r>
              <a:rPr lang="en-US" altLang="zh-CN" sz="1050" b="1" dirty="0" smtClean="0">
                <a:latin typeface="微软雅黑" panose="020B0503020204020204" pitchFamily="34" charset="-122"/>
                <a:ea typeface="微软雅黑" panose="020B0503020204020204" pitchFamily="34" charset="-122"/>
              </a:rPr>
              <a:t>………</a:t>
            </a:r>
            <a:endParaRPr lang="zh-CN" altLang="en-US" sz="1050" b="1" dirty="0" smtClean="0">
              <a:latin typeface="微软雅黑" panose="020B0503020204020204" pitchFamily="34" charset="-122"/>
              <a:ea typeface="微软雅黑" panose="020B0503020204020204" pitchFamily="34" charset="-122"/>
            </a:endParaRPr>
          </a:p>
        </p:txBody>
      </p:sp>
      <p:sp>
        <p:nvSpPr>
          <p:cNvPr id="150" name="文本框 149"/>
          <p:cNvSpPr txBox="1"/>
          <p:nvPr/>
        </p:nvSpPr>
        <p:spPr>
          <a:xfrm rot="19257562">
            <a:off x="2781295" y="3603704"/>
            <a:ext cx="858477" cy="261610"/>
          </a:xfrm>
          <a:prstGeom prst="rect">
            <a:avLst/>
          </a:prstGeom>
          <a:noFill/>
        </p:spPr>
        <p:txBody>
          <a:bodyPr wrap="square" rtlCol="0">
            <a:spAutoFit/>
          </a:bodyPr>
          <a:lstStyle/>
          <a:p>
            <a:pPr algn="ctr"/>
            <a:r>
              <a:rPr lang="en-US" altLang="zh-CN" sz="1050" b="1" dirty="0" smtClean="0">
                <a:latin typeface="微软雅黑" panose="020B0503020204020204" pitchFamily="34" charset="-122"/>
                <a:ea typeface="微软雅黑" panose="020B0503020204020204" pitchFamily="34" charset="-122"/>
              </a:rPr>
              <a:t>………</a:t>
            </a:r>
            <a:endParaRPr lang="zh-CN" altLang="en-US" sz="1050" b="1" dirty="0" smtClean="0">
              <a:latin typeface="微软雅黑" panose="020B0503020204020204" pitchFamily="34" charset="-122"/>
              <a:ea typeface="微软雅黑" panose="020B0503020204020204" pitchFamily="34" charset="-122"/>
            </a:endParaRPr>
          </a:p>
        </p:txBody>
      </p:sp>
      <p:sp>
        <p:nvSpPr>
          <p:cNvPr id="2" name="椭圆 1"/>
          <p:cNvSpPr/>
          <p:nvPr/>
        </p:nvSpPr>
        <p:spPr>
          <a:xfrm>
            <a:off x="4121899" y="2355331"/>
            <a:ext cx="904009" cy="904009"/>
          </a:xfrm>
          <a:prstGeom prst="ellipse">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businessman_126440"/>
          <p:cNvSpPr>
            <a:spLocks noChangeAspect="1"/>
          </p:cNvSpPr>
          <p:nvPr/>
        </p:nvSpPr>
        <p:spPr bwMode="auto">
          <a:xfrm>
            <a:off x="4376226" y="2578303"/>
            <a:ext cx="395355" cy="458065"/>
          </a:xfrm>
          <a:custGeom>
            <a:avLst/>
            <a:gdLst>
              <a:gd name="connsiteX0" fmla="*/ 169550 w 521650"/>
              <a:gd name="connsiteY0" fmla="*/ 363765 h 604393"/>
              <a:gd name="connsiteX1" fmla="*/ 218669 w 521650"/>
              <a:gd name="connsiteY1" fmla="*/ 519024 h 604393"/>
              <a:gd name="connsiteX2" fmla="*/ 225355 w 521650"/>
              <a:gd name="connsiteY2" fmla="*/ 539972 h 604393"/>
              <a:gd name="connsiteX3" fmla="*/ 247361 w 521650"/>
              <a:gd name="connsiteY3" fmla="*/ 477684 h 604393"/>
              <a:gd name="connsiteX4" fmla="*/ 260639 w 521650"/>
              <a:gd name="connsiteY4" fmla="*/ 403808 h 604393"/>
              <a:gd name="connsiteX5" fmla="*/ 260732 w 521650"/>
              <a:gd name="connsiteY5" fmla="*/ 403808 h 604393"/>
              <a:gd name="connsiteX6" fmla="*/ 260918 w 521650"/>
              <a:gd name="connsiteY6" fmla="*/ 403808 h 604393"/>
              <a:gd name="connsiteX7" fmla="*/ 261011 w 521650"/>
              <a:gd name="connsiteY7" fmla="*/ 403808 h 604393"/>
              <a:gd name="connsiteX8" fmla="*/ 261104 w 521650"/>
              <a:gd name="connsiteY8" fmla="*/ 403808 h 604393"/>
              <a:gd name="connsiteX9" fmla="*/ 274382 w 521650"/>
              <a:gd name="connsiteY9" fmla="*/ 477684 h 604393"/>
              <a:gd name="connsiteX10" fmla="*/ 296388 w 521650"/>
              <a:gd name="connsiteY10" fmla="*/ 539972 h 604393"/>
              <a:gd name="connsiteX11" fmla="*/ 303073 w 521650"/>
              <a:gd name="connsiteY11" fmla="*/ 519024 h 604393"/>
              <a:gd name="connsiteX12" fmla="*/ 352285 w 521650"/>
              <a:gd name="connsiteY12" fmla="*/ 363765 h 604393"/>
              <a:gd name="connsiteX13" fmla="*/ 454238 w 521650"/>
              <a:gd name="connsiteY13" fmla="*/ 412985 h 604393"/>
              <a:gd name="connsiteX14" fmla="*/ 521650 w 521650"/>
              <a:gd name="connsiteY14" fmla="*/ 604393 h 604393"/>
              <a:gd name="connsiteX15" fmla="*/ 261104 w 521650"/>
              <a:gd name="connsiteY15" fmla="*/ 604393 h 604393"/>
              <a:gd name="connsiteX16" fmla="*/ 260547 w 521650"/>
              <a:gd name="connsiteY16" fmla="*/ 604393 h 604393"/>
              <a:gd name="connsiteX17" fmla="*/ 0 w 521650"/>
              <a:gd name="connsiteY17" fmla="*/ 604393 h 604393"/>
              <a:gd name="connsiteX18" fmla="*/ 67504 w 521650"/>
              <a:gd name="connsiteY18" fmla="*/ 412985 h 604393"/>
              <a:gd name="connsiteX19" fmla="*/ 169550 w 521650"/>
              <a:gd name="connsiteY19" fmla="*/ 363765 h 604393"/>
              <a:gd name="connsiteX20" fmla="*/ 236902 w 521650"/>
              <a:gd name="connsiteY20" fmla="*/ 96398 h 604393"/>
              <a:gd name="connsiteX21" fmla="*/ 291365 w 521650"/>
              <a:gd name="connsiteY21" fmla="*/ 99294 h 604393"/>
              <a:gd name="connsiteX22" fmla="*/ 262776 w 521650"/>
              <a:gd name="connsiteY22" fmla="*/ 127840 h 604393"/>
              <a:gd name="connsiteX23" fmla="*/ 211723 w 521650"/>
              <a:gd name="connsiteY23" fmla="*/ 147211 h 604393"/>
              <a:gd name="connsiteX24" fmla="*/ 211723 w 521650"/>
              <a:gd name="connsiteY24" fmla="*/ 241467 h 604393"/>
              <a:gd name="connsiteX25" fmla="*/ 306217 w 521650"/>
              <a:gd name="connsiteY25" fmla="*/ 241467 h 604393"/>
              <a:gd name="connsiteX26" fmla="*/ 325617 w 521650"/>
              <a:gd name="connsiteY26" fmla="*/ 190585 h 604393"/>
              <a:gd name="connsiteX27" fmla="*/ 354206 w 521650"/>
              <a:gd name="connsiteY27" fmla="*/ 162039 h 604393"/>
              <a:gd name="connsiteX28" fmla="*/ 330072 w 521650"/>
              <a:gd name="connsiteY28" fmla="*/ 265379 h 604393"/>
              <a:gd name="connsiteX29" fmla="*/ 187868 w 521650"/>
              <a:gd name="connsiteY29" fmla="*/ 265379 h 604393"/>
              <a:gd name="connsiteX30" fmla="*/ 187868 w 521650"/>
              <a:gd name="connsiteY30" fmla="*/ 123391 h 604393"/>
              <a:gd name="connsiteX31" fmla="*/ 236902 w 521650"/>
              <a:gd name="connsiteY31" fmla="*/ 96398 h 604393"/>
              <a:gd name="connsiteX32" fmla="*/ 237546 w 521650"/>
              <a:gd name="connsiteY32" fmla="*/ 26339 h 604393"/>
              <a:gd name="connsiteX33" fmla="*/ 343184 w 521650"/>
              <a:gd name="connsiteY33" fmla="*/ 47379 h 604393"/>
              <a:gd name="connsiteX34" fmla="*/ 315889 w 521650"/>
              <a:gd name="connsiteY34" fmla="*/ 74630 h 604393"/>
              <a:gd name="connsiteX35" fmla="*/ 165120 w 521650"/>
              <a:gd name="connsiteY35" fmla="*/ 100583 h 604393"/>
              <a:gd name="connsiteX36" fmla="*/ 165120 w 521650"/>
              <a:gd name="connsiteY36" fmla="*/ 288002 h 604393"/>
              <a:gd name="connsiteX37" fmla="*/ 352746 w 521650"/>
              <a:gd name="connsiteY37" fmla="*/ 288002 h 604393"/>
              <a:gd name="connsiteX38" fmla="*/ 378741 w 521650"/>
              <a:gd name="connsiteY38" fmla="*/ 137474 h 604393"/>
              <a:gd name="connsiteX39" fmla="*/ 406128 w 521650"/>
              <a:gd name="connsiteY39" fmla="*/ 110130 h 604393"/>
              <a:gd name="connsiteX40" fmla="*/ 378834 w 521650"/>
              <a:gd name="connsiteY40" fmla="*/ 314048 h 604393"/>
              <a:gd name="connsiteX41" fmla="*/ 138939 w 521650"/>
              <a:gd name="connsiteY41" fmla="*/ 314048 h 604393"/>
              <a:gd name="connsiteX42" fmla="*/ 138939 w 521650"/>
              <a:gd name="connsiteY42" fmla="*/ 74537 h 604393"/>
              <a:gd name="connsiteX43" fmla="*/ 237546 w 521650"/>
              <a:gd name="connsiteY43" fmla="*/ 26339 h 604393"/>
              <a:gd name="connsiteX44" fmla="*/ 411488 w 521650"/>
              <a:gd name="connsiteY44" fmla="*/ 0 h 604393"/>
              <a:gd name="connsiteX45" fmla="*/ 416501 w 521650"/>
              <a:gd name="connsiteY45" fmla="*/ 36986 h 604393"/>
              <a:gd name="connsiteX46" fmla="*/ 453447 w 521650"/>
              <a:gd name="connsiteY46" fmla="*/ 41899 h 604393"/>
              <a:gd name="connsiteX47" fmla="*/ 404619 w 521650"/>
              <a:gd name="connsiteY47" fmla="*/ 90751 h 604393"/>
              <a:gd name="connsiteX48" fmla="*/ 389023 w 521650"/>
              <a:gd name="connsiteY48" fmla="*/ 88619 h 604393"/>
              <a:gd name="connsiteX49" fmla="*/ 292295 w 521650"/>
              <a:gd name="connsiteY49" fmla="*/ 185117 h 604393"/>
              <a:gd name="connsiteX50" fmla="*/ 293594 w 521650"/>
              <a:gd name="connsiteY50" fmla="*/ 194386 h 604393"/>
              <a:gd name="connsiteX51" fmla="*/ 258876 w 521650"/>
              <a:gd name="connsiteY51" fmla="*/ 229055 h 604393"/>
              <a:gd name="connsiteX52" fmla="*/ 224250 w 521650"/>
              <a:gd name="connsiteY52" fmla="*/ 194386 h 604393"/>
              <a:gd name="connsiteX53" fmla="*/ 258876 w 521650"/>
              <a:gd name="connsiteY53" fmla="*/ 159810 h 604393"/>
              <a:gd name="connsiteX54" fmla="*/ 268159 w 521650"/>
              <a:gd name="connsiteY54" fmla="*/ 161015 h 604393"/>
              <a:gd name="connsiteX55" fmla="*/ 364888 w 521650"/>
              <a:gd name="connsiteY55" fmla="*/ 64425 h 604393"/>
              <a:gd name="connsiteX56" fmla="*/ 362752 w 521650"/>
              <a:gd name="connsiteY56" fmla="*/ 48852 h 6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21650" h="604393">
                <a:moveTo>
                  <a:pt x="169550" y="363765"/>
                </a:moveTo>
                <a:lnTo>
                  <a:pt x="218669" y="519024"/>
                </a:lnTo>
                <a:lnTo>
                  <a:pt x="225355" y="539972"/>
                </a:lnTo>
                <a:lnTo>
                  <a:pt x="247361" y="477684"/>
                </a:lnTo>
                <a:cubicBezTo>
                  <a:pt x="196756" y="407238"/>
                  <a:pt x="251261" y="403901"/>
                  <a:pt x="260639" y="403808"/>
                </a:cubicBezTo>
                <a:lnTo>
                  <a:pt x="260732" y="403808"/>
                </a:lnTo>
                <a:lnTo>
                  <a:pt x="260918" y="403808"/>
                </a:lnTo>
                <a:lnTo>
                  <a:pt x="261011" y="403808"/>
                </a:lnTo>
                <a:lnTo>
                  <a:pt x="261104" y="403808"/>
                </a:lnTo>
                <a:cubicBezTo>
                  <a:pt x="270575" y="403901"/>
                  <a:pt x="324987" y="407238"/>
                  <a:pt x="274382" y="477684"/>
                </a:cubicBezTo>
                <a:lnTo>
                  <a:pt x="296388" y="539972"/>
                </a:lnTo>
                <a:lnTo>
                  <a:pt x="303073" y="519024"/>
                </a:lnTo>
                <a:lnTo>
                  <a:pt x="352285" y="363765"/>
                </a:lnTo>
                <a:cubicBezTo>
                  <a:pt x="352285" y="363765"/>
                  <a:pt x="390541" y="388607"/>
                  <a:pt x="454238" y="412985"/>
                </a:cubicBezTo>
                <a:cubicBezTo>
                  <a:pt x="524435" y="438382"/>
                  <a:pt x="520164" y="496129"/>
                  <a:pt x="521650" y="604393"/>
                </a:cubicBezTo>
                <a:lnTo>
                  <a:pt x="261104" y="604393"/>
                </a:lnTo>
                <a:lnTo>
                  <a:pt x="260547" y="604393"/>
                </a:lnTo>
                <a:lnTo>
                  <a:pt x="0" y="604393"/>
                </a:lnTo>
                <a:cubicBezTo>
                  <a:pt x="1393" y="496129"/>
                  <a:pt x="-2971" y="438382"/>
                  <a:pt x="67504" y="412985"/>
                </a:cubicBezTo>
                <a:cubicBezTo>
                  <a:pt x="131294" y="388607"/>
                  <a:pt x="169550" y="363765"/>
                  <a:pt x="169550" y="363765"/>
                </a:cubicBezTo>
                <a:close/>
                <a:moveTo>
                  <a:pt x="236902" y="96398"/>
                </a:moveTo>
                <a:cubicBezTo>
                  <a:pt x="254886" y="92390"/>
                  <a:pt x="273775" y="93363"/>
                  <a:pt x="291365" y="99294"/>
                </a:cubicBezTo>
                <a:lnTo>
                  <a:pt x="262776" y="127840"/>
                </a:lnTo>
                <a:cubicBezTo>
                  <a:pt x="244397" y="126821"/>
                  <a:pt x="225740" y="133216"/>
                  <a:pt x="211723" y="147211"/>
                </a:cubicBezTo>
                <a:cubicBezTo>
                  <a:pt x="185640" y="173254"/>
                  <a:pt x="185640" y="215424"/>
                  <a:pt x="211723" y="241467"/>
                </a:cubicBezTo>
                <a:cubicBezTo>
                  <a:pt x="237899" y="267603"/>
                  <a:pt x="280041" y="267603"/>
                  <a:pt x="306217" y="241467"/>
                </a:cubicBezTo>
                <a:cubicBezTo>
                  <a:pt x="320140" y="227565"/>
                  <a:pt x="326638" y="208843"/>
                  <a:pt x="325617" y="190585"/>
                </a:cubicBezTo>
                <a:lnTo>
                  <a:pt x="354206" y="162039"/>
                </a:lnTo>
                <a:cubicBezTo>
                  <a:pt x="366087" y="197166"/>
                  <a:pt x="358012" y="237389"/>
                  <a:pt x="330072" y="265379"/>
                </a:cubicBezTo>
                <a:cubicBezTo>
                  <a:pt x="290808" y="304490"/>
                  <a:pt x="227132" y="304490"/>
                  <a:pt x="187868" y="265379"/>
                </a:cubicBezTo>
                <a:cubicBezTo>
                  <a:pt x="148604" y="226175"/>
                  <a:pt x="148604" y="162503"/>
                  <a:pt x="187868" y="123391"/>
                </a:cubicBezTo>
                <a:cubicBezTo>
                  <a:pt x="201838" y="109397"/>
                  <a:pt x="218917" y="100407"/>
                  <a:pt x="236902" y="96398"/>
                </a:cubicBezTo>
                <a:close/>
                <a:moveTo>
                  <a:pt x="237546" y="26339"/>
                </a:moveTo>
                <a:cubicBezTo>
                  <a:pt x="273602" y="21820"/>
                  <a:pt x="310830" y="28841"/>
                  <a:pt x="343184" y="47379"/>
                </a:cubicBezTo>
                <a:lnTo>
                  <a:pt x="315889" y="74630"/>
                </a:lnTo>
                <a:cubicBezTo>
                  <a:pt x="266592" y="51180"/>
                  <a:pt x="205969" y="59985"/>
                  <a:pt x="165120" y="100583"/>
                </a:cubicBezTo>
                <a:cubicBezTo>
                  <a:pt x="113223" y="152397"/>
                  <a:pt x="113223" y="236189"/>
                  <a:pt x="165120" y="288002"/>
                </a:cubicBezTo>
                <a:cubicBezTo>
                  <a:pt x="216923" y="339723"/>
                  <a:pt x="300850" y="339723"/>
                  <a:pt x="352746" y="288002"/>
                </a:cubicBezTo>
                <a:cubicBezTo>
                  <a:pt x="393502" y="247312"/>
                  <a:pt x="402136" y="186600"/>
                  <a:pt x="378741" y="137474"/>
                </a:cubicBezTo>
                <a:lnTo>
                  <a:pt x="406128" y="110130"/>
                </a:lnTo>
                <a:cubicBezTo>
                  <a:pt x="443356" y="174921"/>
                  <a:pt x="434165" y="258805"/>
                  <a:pt x="378834" y="314048"/>
                </a:cubicBezTo>
                <a:cubicBezTo>
                  <a:pt x="312640" y="380136"/>
                  <a:pt x="205319" y="380136"/>
                  <a:pt x="138939" y="314048"/>
                </a:cubicBezTo>
                <a:cubicBezTo>
                  <a:pt x="72746" y="247775"/>
                  <a:pt x="72746" y="140625"/>
                  <a:pt x="138939" y="74537"/>
                </a:cubicBezTo>
                <a:cubicBezTo>
                  <a:pt x="166605" y="46916"/>
                  <a:pt x="201489" y="30857"/>
                  <a:pt x="237546" y="26339"/>
                </a:cubicBezTo>
                <a:close/>
                <a:moveTo>
                  <a:pt x="411488" y="0"/>
                </a:moveTo>
                <a:lnTo>
                  <a:pt x="416501" y="36986"/>
                </a:lnTo>
                <a:lnTo>
                  <a:pt x="453447" y="41899"/>
                </a:lnTo>
                <a:lnTo>
                  <a:pt x="404619" y="90751"/>
                </a:lnTo>
                <a:lnTo>
                  <a:pt x="389023" y="88619"/>
                </a:lnTo>
                <a:lnTo>
                  <a:pt x="292295" y="185117"/>
                </a:lnTo>
                <a:cubicBezTo>
                  <a:pt x="293037" y="188083"/>
                  <a:pt x="293594" y="191235"/>
                  <a:pt x="293594" y="194386"/>
                </a:cubicBezTo>
                <a:cubicBezTo>
                  <a:pt x="293594" y="213575"/>
                  <a:pt x="278092" y="229055"/>
                  <a:pt x="258876" y="229055"/>
                </a:cubicBezTo>
                <a:cubicBezTo>
                  <a:pt x="239753" y="229055"/>
                  <a:pt x="224250" y="213575"/>
                  <a:pt x="224250" y="194386"/>
                </a:cubicBezTo>
                <a:cubicBezTo>
                  <a:pt x="224250" y="175291"/>
                  <a:pt x="239753" y="159810"/>
                  <a:pt x="258876" y="159810"/>
                </a:cubicBezTo>
                <a:cubicBezTo>
                  <a:pt x="262125" y="159810"/>
                  <a:pt x="265188" y="160181"/>
                  <a:pt x="268159" y="161015"/>
                </a:cubicBezTo>
                <a:lnTo>
                  <a:pt x="364888" y="64425"/>
                </a:lnTo>
                <a:lnTo>
                  <a:pt x="362752" y="48852"/>
                </a:lnTo>
                <a:close/>
              </a:path>
            </a:pathLst>
          </a:custGeom>
          <a:solidFill>
            <a:srgbClr val="F2F2F2"/>
          </a:solidFill>
          <a:ln>
            <a:noFill/>
          </a:ln>
        </p:spPr>
      </p:sp>
      <p:cxnSp>
        <p:nvCxnSpPr>
          <p:cNvPr id="157" name="直接连接符 156"/>
          <p:cNvCxnSpPr/>
          <p:nvPr/>
        </p:nvCxnSpPr>
        <p:spPr>
          <a:xfrm flipV="1">
            <a:off x="1400607" y="1212195"/>
            <a:ext cx="3551900" cy="439223"/>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4947312" y="1209868"/>
            <a:ext cx="2524392" cy="289690"/>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7492196" y="1510964"/>
            <a:ext cx="821030" cy="1502004"/>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a:off x="6884181" y="3022746"/>
            <a:ext cx="1434885" cy="1006630"/>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a:off x="2551367" y="4029376"/>
            <a:ext cx="4332814" cy="407557"/>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749539" y="3473265"/>
            <a:ext cx="1801827" cy="963668"/>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758937" y="1619486"/>
            <a:ext cx="628458" cy="1846761"/>
          </a:xfrm>
          <a:prstGeom prst="line">
            <a:avLst/>
          </a:prstGeom>
          <a:ln w="12700">
            <a:solidFill>
              <a:srgbClr val="D13E3E"/>
            </a:solidFill>
            <a:prstDash val="lg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137082" y="1370381"/>
            <a:ext cx="527050" cy="527050"/>
            <a:chOff x="849457" y="1145266"/>
            <a:chExt cx="479136" cy="479136"/>
          </a:xfrm>
        </p:grpSpPr>
        <p:sp>
          <p:nvSpPr>
            <p:cNvPr id="5" name="椭圆 4"/>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531749" y="3250625"/>
            <a:ext cx="435578" cy="435578"/>
            <a:chOff x="849457" y="1145266"/>
            <a:chExt cx="479136" cy="479136"/>
          </a:xfrm>
        </p:grpSpPr>
        <p:sp>
          <p:nvSpPr>
            <p:cNvPr id="107" name="椭圆 106"/>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8073658" y="2778289"/>
            <a:ext cx="479136" cy="479136"/>
            <a:chOff x="849457" y="1145266"/>
            <a:chExt cx="479136" cy="479136"/>
          </a:xfrm>
        </p:grpSpPr>
        <p:sp>
          <p:nvSpPr>
            <p:cNvPr id="111" name="椭圆 110"/>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7184754" y="1239984"/>
            <a:ext cx="527050" cy="527050"/>
            <a:chOff x="849457" y="1145266"/>
            <a:chExt cx="479136" cy="479136"/>
          </a:xfrm>
        </p:grpSpPr>
        <p:sp>
          <p:nvSpPr>
            <p:cNvPr id="120" name="椭圆 119"/>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9" name="组合 128"/>
          <p:cNvGrpSpPr/>
          <p:nvPr/>
        </p:nvGrpSpPr>
        <p:grpSpPr>
          <a:xfrm>
            <a:off x="4633642" y="893330"/>
            <a:ext cx="637731" cy="637731"/>
            <a:chOff x="849457" y="1145266"/>
            <a:chExt cx="479136" cy="479136"/>
          </a:xfrm>
        </p:grpSpPr>
        <p:sp>
          <p:nvSpPr>
            <p:cNvPr id="130" name="椭圆 129"/>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6620656" y="3758833"/>
            <a:ext cx="527050" cy="527050"/>
            <a:chOff x="849457" y="1145266"/>
            <a:chExt cx="479136" cy="479136"/>
          </a:xfrm>
        </p:grpSpPr>
        <p:sp>
          <p:nvSpPr>
            <p:cNvPr id="135" name="椭圆 134"/>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2272275" y="4173408"/>
            <a:ext cx="527050" cy="527050"/>
            <a:chOff x="849457" y="1145266"/>
            <a:chExt cx="479136" cy="479136"/>
          </a:xfrm>
        </p:grpSpPr>
        <p:sp>
          <p:nvSpPr>
            <p:cNvPr id="142" name="椭圆 141"/>
            <p:cNvSpPr/>
            <p:nvPr/>
          </p:nvSpPr>
          <p:spPr>
            <a:xfrm>
              <a:off x="849457" y="1145266"/>
              <a:ext cx="479136" cy="479136"/>
            </a:xfrm>
            <a:prstGeom prst="ellipse">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954564" y="1250373"/>
              <a:ext cx="268923" cy="268923"/>
            </a:xfrm>
            <a:prstGeom prst="ellipse">
              <a:avLst/>
            </a:prstGeom>
            <a:noFill/>
            <a:ln w="3492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8" name="文本框 177"/>
          <p:cNvSpPr txBox="1"/>
          <p:nvPr/>
        </p:nvSpPr>
        <p:spPr>
          <a:xfrm rot="21202170">
            <a:off x="2613511" y="1166217"/>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sp>
        <p:nvSpPr>
          <p:cNvPr id="179" name="文本框 178"/>
          <p:cNvSpPr txBox="1"/>
          <p:nvPr/>
        </p:nvSpPr>
        <p:spPr>
          <a:xfrm rot="21270067">
            <a:off x="4176305" y="4228239"/>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sp>
        <p:nvSpPr>
          <p:cNvPr id="181" name="文本框 180"/>
          <p:cNvSpPr txBox="1"/>
          <p:nvPr/>
        </p:nvSpPr>
        <p:spPr>
          <a:xfrm rot="19469621">
            <a:off x="7203481" y="3461803"/>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sp>
        <p:nvSpPr>
          <p:cNvPr id="182" name="文本框 181"/>
          <p:cNvSpPr txBox="1"/>
          <p:nvPr/>
        </p:nvSpPr>
        <p:spPr>
          <a:xfrm rot="17281772">
            <a:off x="451118" y="2302851"/>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sp>
        <p:nvSpPr>
          <p:cNvPr id="183" name="文本框 182"/>
          <p:cNvSpPr txBox="1"/>
          <p:nvPr/>
        </p:nvSpPr>
        <p:spPr>
          <a:xfrm rot="3637644">
            <a:off x="7495715" y="2032829"/>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sp>
        <p:nvSpPr>
          <p:cNvPr id="184" name="文本框 183"/>
          <p:cNvSpPr txBox="1"/>
          <p:nvPr/>
        </p:nvSpPr>
        <p:spPr>
          <a:xfrm rot="1731293">
            <a:off x="963168" y="3899687"/>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sp>
        <p:nvSpPr>
          <p:cNvPr id="185" name="文本框 184"/>
          <p:cNvSpPr txBox="1"/>
          <p:nvPr/>
        </p:nvSpPr>
        <p:spPr>
          <a:xfrm rot="443444">
            <a:off x="5695660" y="1078889"/>
            <a:ext cx="1016644" cy="276999"/>
          </a:xfrm>
          <a:prstGeom prst="rect">
            <a:avLst/>
          </a:prstGeom>
          <a:noFill/>
        </p:spPr>
        <p:txBody>
          <a:bodyPr wrap="square" rtlCol="0">
            <a:spAutoFit/>
          </a:bodyPr>
          <a:lstStyle/>
          <a:p>
            <a:pPr algn="ctr"/>
            <a:r>
              <a:rPr lang="en-US" altLang="zh-CN" sz="1200" dirty="0" smtClean="0">
                <a:solidFill>
                  <a:srgbClr val="D13E3E"/>
                </a:solidFill>
                <a:latin typeface="微软雅黑" panose="020B0503020204020204" pitchFamily="34" charset="-122"/>
                <a:ea typeface="微软雅黑" panose="020B0503020204020204" pitchFamily="34" charset="-122"/>
              </a:rPr>
              <a:t>social</a:t>
            </a:r>
            <a:endParaRPr lang="zh-CN" altLang="en-US" sz="1200" dirty="0" smtClean="0">
              <a:solidFill>
                <a:srgbClr val="D13E3E"/>
              </a:solidFill>
              <a:latin typeface="微软雅黑" panose="020B0503020204020204" pitchFamily="34" charset="-122"/>
              <a:ea typeface="微软雅黑" panose="020B0503020204020204" pitchFamily="34" charset="-122"/>
            </a:endParaRPr>
          </a:p>
        </p:txBody>
      </p:sp>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359477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框 10"/>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附录</a:t>
            </a:r>
            <a:endParaRPr kumimoji="1" lang="zh-CN" altLang="en-US" sz="2800" b="1" dirty="0">
              <a:solidFill>
                <a:schemeClr val="bg1"/>
              </a:solidFill>
              <a:latin typeface="Microsoft YaHei" charset="-122"/>
              <a:ea typeface="Microsoft YaHei" charset="-122"/>
              <a:cs typeface="Microsoft YaHei" charset="-122"/>
            </a:endParaRPr>
          </a:p>
        </p:txBody>
      </p:sp>
      <p:sp>
        <p:nvSpPr>
          <p:cNvPr id="9" name="椭圆 8"/>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10" name="矩形 9"/>
          <p:cNvSpPr/>
          <p:nvPr/>
        </p:nvSpPr>
        <p:spPr>
          <a:xfrm>
            <a:off x="37431" y="-992815"/>
            <a:ext cx="3414717"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A</a:t>
            </a:r>
            <a:endParaRPr lang="zh-CN" altLang="en-US" sz="5400" dirty="0">
              <a:solidFill>
                <a:srgbClr val="D13E3E"/>
              </a:solidFill>
            </a:endParaRPr>
          </a:p>
        </p:txBody>
      </p:sp>
    </p:spTree>
    <p:extLst>
      <p:ext uri="{BB962C8B-B14F-4D97-AF65-F5344CB8AC3E}">
        <p14:creationId xmlns:p14="http://schemas.microsoft.com/office/powerpoint/2010/main" val="2490160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694473652"/>
              </p:ext>
            </p:extLst>
          </p:nvPr>
        </p:nvGraphicFramePr>
        <p:xfrm>
          <a:off x="431801" y="900411"/>
          <a:ext cx="8461374" cy="401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附录一</a:t>
            </a:r>
            <a:endParaRPr kumimoji="1" lang="zh-CN" altLang="en-US" sz="1800" b="1" dirty="0">
              <a:latin typeface="微软雅黑"/>
              <a:ea typeface="微软雅黑"/>
              <a:cs typeface="微软雅黑"/>
            </a:endParaRPr>
          </a:p>
        </p:txBody>
      </p:sp>
      <p:sp>
        <p:nvSpPr>
          <p:cNvPr id="8" name="文本框 7"/>
          <p:cNvSpPr txBox="1"/>
          <p:nvPr/>
        </p:nvSpPr>
        <p:spPr>
          <a:xfrm>
            <a:off x="2580786" y="907030"/>
            <a:ext cx="3982427"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被调研人员职位分布</a:t>
            </a:r>
            <a:endParaRPr lang="zh-CN" altLang="en-US" sz="1200" b="1"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9" name="KSO_Shape"/>
          <p:cNvSpPr>
            <a:spLocks/>
          </p:cNvSpPr>
          <p:nvPr/>
        </p:nvSpPr>
        <p:spPr bwMode="auto">
          <a:xfrm>
            <a:off x="3436937" y="2611526"/>
            <a:ext cx="593971" cy="715627"/>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rgbClr val="D13E3E"/>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文本框 10"/>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
        <p:nvSpPr>
          <p:cNvPr id="2" name="文本框 1"/>
          <p:cNvSpPr txBox="1"/>
          <p:nvPr/>
        </p:nvSpPr>
        <p:spPr>
          <a:xfrm>
            <a:off x="431800" y="4876800"/>
            <a:ext cx="4704080" cy="215444"/>
          </a:xfrm>
          <a:prstGeom prst="rect">
            <a:avLst/>
          </a:prstGeom>
          <a:noFill/>
        </p:spPr>
        <p:txBody>
          <a:bodyPr wrap="square" rtlCol="0">
            <a:spAutoFit/>
          </a:bodyPr>
          <a:lstStyle/>
          <a:p>
            <a:r>
              <a:rPr lang="zh-CN" altLang="en-US" sz="800" b="1" i="1" dirty="0" smtClean="0">
                <a:latin typeface="微软雅黑" panose="020B0503020204020204" pitchFamily="34" charset="-122"/>
                <a:ea typeface="微软雅黑" panose="020B0503020204020204" pitchFamily="34" charset="-122"/>
              </a:rPr>
              <a:t>注：本次普通职员的调研内容为“云</a:t>
            </a:r>
            <a:r>
              <a:rPr lang="en-US" altLang="zh-CN" sz="800" b="1" i="1" dirty="0">
                <a:latin typeface="微软雅黑" panose="020B0503020204020204" pitchFamily="34" charset="-122"/>
                <a:ea typeface="微软雅黑" panose="020B0503020204020204" pitchFamily="34" charset="-122"/>
              </a:rPr>
              <a:t>CRM</a:t>
            </a:r>
            <a:r>
              <a:rPr lang="zh-CN" altLang="en-US" sz="800" b="1" i="1" dirty="0">
                <a:latin typeface="微软雅黑" panose="020B0503020204020204" pitchFamily="34" charset="-122"/>
                <a:ea typeface="微软雅黑" panose="020B0503020204020204" pitchFamily="34" charset="-122"/>
              </a:rPr>
              <a:t>使用情况</a:t>
            </a:r>
            <a:r>
              <a:rPr lang="zh-CN" altLang="en-US" sz="800" b="1" i="1" dirty="0" smtClean="0">
                <a:latin typeface="微软雅黑" panose="020B0503020204020204" pitchFamily="34" charset="-122"/>
                <a:ea typeface="微软雅黑" panose="020B0503020204020204" pitchFamily="34" charset="-122"/>
              </a:rPr>
              <a:t>”</a:t>
            </a:r>
            <a:endParaRPr lang="zh-CN" altLang="en-US" sz="800" b="1" i="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05272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附录二</a:t>
            </a:r>
            <a:endParaRPr kumimoji="1" lang="zh-CN" altLang="en-US" sz="1800" b="1" dirty="0">
              <a:latin typeface="微软雅黑"/>
              <a:ea typeface="微软雅黑"/>
              <a:cs typeface="微软雅黑"/>
            </a:endParaRPr>
          </a:p>
        </p:txBody>
      </p:sp>
      <p:sp>
        <p:nvSpPr>
          <p:cNvPr id="5" name="文本框 4"/>
          <p:cNvSpPr txBox="1"/>
          <p:nvPr/>
        </p:nvSpPr>
        <p:spPr>
          <a:xfrm>
            <a:off x="1656663" y="907030"/>
            <a:ext cx="5830672" cy="276999"/>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SaaS CRM</a:t>
            </a:r>
            <a:r>
              <a:rPr lang="zh-CN" altLang="en-US" sz="1200" b="1" dirty="0" smtClean="0">
                <a:latin typeface="微软雅黑" panose="020B0503020204020204" pitchFamily="34" charset="-122"/>
                <a:ea typeface="微软雅黑" panose="020B0503020204020204" pitchFamily="34" charset="-122"/>
              </a:rPr>
              <a:t>用户对应用</a:t>
            </a:r>
            <a:r>
              <a:rPr lang="en-US" altLang="zh-CN" sz="1200" b="1" dirty="0" smtClean="0">
                <a:latin typeface="微软雅黑" panose="020B0503020204020204" pitchFamily="34" charset="-122"/>
                <a:ea typeface="微软雅黑" panose="020B0503020204020204" pitchFamily="34" charset="-122"/>
              </a:rPr>
              <a:t>PaaS CRM</a:t>
            </a:r>
            <a:r>
              <a:rPr lang="zh-CN" altLang="en-US" sz="1200" b="1" dirty="0" smtClean="0">
                <a:latin typeface="微软雅黑" panose="020B0503020204020204" pitchFamily="34" charset="-122"/>
                <a:ea typeface="微软雅黑" panose="020B0503020204020204" pitchFamily="34" charset="-122"/>
              </a:rPr>
              <a:t>的考虑</a:t>
            </a:r>
            <a:endParaRPr lang="zh-CN" altLang="en-US" sz="1200" b="1" dirty="0">
              <a:latin typeface="微软雅黑" panose="020B0503020204020204" pitchFamily="34" charset="-122"/>
              <a:ea typeface="微软雅黑" panose="020B0503020204020204" pitchFamily="34" charset="-122"/>
            </a:endParaRPr>
          </a:p>
        </p:txBody>
      </p:sp>
      <p:graphicFrame>
        <p:nvGraphicFramePr>
          <p:cNvPr id="8" name="图表 7"/>
          <p:cNvGraphicFramePr/>
          <p:nvPr>
            <p:extLst>
              <p:ext uri="{D42A27DB-BD31-4B8C-83A1-F6EECF244321}">
                <p14:modId xmlns:p14="http://schemas.microsoft.com/office/powerpoint/2010/main" val="527930585"/>
              </p:ext>
            </p:extLst>
          </p:nvPr>
        </p:nvGraphicFramePr>
        <p:xfrm>
          <a:off x="1078228" y="1405768"/>
          <a:ext cx="6987541" cy="3283899"/>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7" name="文本框 6"/>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6967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3093832761"/>
              </p:ext>
            </p:extLst>
          </p:nvPr>
        </p:nvGraphicFramePr>
        <p:xfrm>
          <a:off x="900218" y="1203325"/>
          <a:ext cx="3613854" cy="3673475"/>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531645" y="907030"/>
            <a:ext cx="3982427"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云</a:t>
            </a:r>
            <a:r>
              <a:rPr lang="en-US" altLang="zh-CN" sz="1200" b="1" dirty="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融资情况（</a:t>
            </a:r>
            <a:r>
              <a:rPr lang="en-US" altLang="zh-CN" sz="1200" b="1" dirty="0">
                <a:latin typeface="微软雅黑" panose="020B0503020204020204" pitchFamily="34" charset="-122"/>
                <a:ea typeface="微软雅黑" panose="020B0503020204020204" pitchFamily="34" charset="-122"/>
              </a:rPr>
              <a:t>2015</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8</a:t>
            </a:r>
            <a:r>
              <a:rPr lang="zh-CN" altLang="en-US" sz="1200" b="1" dirty="0">
                <a:latin typeface="微软雅黑" panose="020B0503020204020204" pitchFamily="34" charset="-122"/>
                <a:ea typeface="微软雅黑" panose="020B0503020204020204" pitchFamily="34" charset="-122"/>
              </a:rPr>
              <a:t>月</a:t>
            </a:r>
            <a:r>
              <a:rPr lang="en-US" altLang="zh-CN" sz="1200" b="1" dirty="0">
                <a:latin typeface="微软雅黑" panose="020B0503020204020204" pitchFamily="34" charset="-122"/>
                <a:ea typeface="微软雅黑" panose="020B0503020204020204" pitchFamily="34" charset="-122"/>
              </a:rPr>
              <a:t>—2016</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a:t>
            </a:r>
          </a:p>
        </p:txBody>
      </p:sp>
      <p:sp>
        <p:nvSpPr>
          <p:cNvPr id="7" name="文本框 6"/>
          <p:cNvSpPr txBox="1"/>
          <p:nvPr/>
        </p:nvSpPr>
        <p:spPr>
          <a:xfrm>
            <a:off x="4910748" y="907030"/>
            <a:ext cx="3982427"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云</a:t>
            </a:r>
            <a:r>
              <a:rPr lang="en-US" altLang="zh-CN" sz="1200" b="1" dirty="0">
                <a:latin typeface="微软雅黑" panose="020B0503020204020204" pitchFamily="34" charset="-122"/>
                <a:ea typeface="微软雅黑" panose="020B0503020204020204" pitchFamily="34" charset="-122"/>
              </a:rPr>
              <a:t>CRM</a:t>
            </a:r>
            <a:r>
              <a:rPr lang="zh-CN" altLang="en-US" sz="1200" b="1" dirty="0">
                <a:latin typeface="微软雅黑" panose="020B0503020204020204" pitchFamily="34" charset="-122"/>
                <a:ea typeface="微软雅黑" panose="020B0503020204020204" pitchFamily="34" charset="-122"/>
              </a:rPr>
              <a:t>融资情况（</a:t>
            </a:r>
            <a:r>
              <a:rPr lang="en-US" altLang="zh-CN" sz="1200" b="1" dirty="0">
                <a:latin typeface="微软雅黑" panose="020B0503020204020204" pitchFamily="34" charset="-122"/>
                <a:ea typeface="微软雅黑" panose="020B0503020204020204" pitchFamily="34" charset="-122"/>
              </a:rPr>
              <a:t>2016</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8</a:t>
            </a:r>
            <a:r>
              <a:rPr lang="zh-CN" altLang="en-US" sz="1200" b="1" dirty="0">
                <a:latin typeface="微软雅黑" panose="020B0503020204020204" pitchFamily="34" charset="-122"/>
                <a:ea typeface="微软雅黑" panose="020B0503020204020204" pitchFamily="34" charset="-122"/>
              </a:rPr>
              <a:t>月</a:t>
            </a:r>
            <a:r>
              <a:rPr lang="en-US" altLang="zh-CN" sz="1200" b="1" dirty="0">
                <a:latin typeface="微软雅黑" panose="020B0503020204020204" pitchFamily="34" charset="-122"/>
                <a:ea typeface="微软雅黑" panose="020B0503020204020204" pitchFamily="34" charset="-122"/>
              </a:rPr>
              <a:t>—2017</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月）</a:t>
            </a:r>
          </a:p>
        </p:txBody>
      </p:sp>
      <p:graphicFrame>
        <p:nvGraphicFramePr>
          <p:cNvPr id="8" name="图表 7"/>
          <p:cNvGraphicFramePr/>
          <p:nvPr>
            <p:extLst>
              <p:ext uri="{D42A27DB-BD31-4B8C-83A1-F6EECF244321}">
                <p14:modId xmlns:p14="http://schemas.microsoft.com/office/powerpoint/2010/main" val="1615501873"/>
              </p:ext>
            </p:extLst>
          </p:nvPr>
        </p:nvGraphicFramePr>
        <p:xfrm>
          <a:off x="5132268" y="1203325"/>
          <a:ext cx="3109711" cy="3673475"/>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附录三</a:t>
            </a:r>
            <a:endParaRPr kumimoji="1" lang="zh-CN" altLang="en-US" sz="1800" b="1" dirty="0">
              <a:latin typeface="微软雅黑"/>
              <a:ea typeface="微软雅黑"/>
              <a:cs typeface="微软雅黑"/>
            </a:endParaRPr>
          </a:p>
        </p:txBody>
      </p:sp>
      <p:sp>
        <p:nvSpPr>
          <p:cNvPr id="10" name="文本框 9"/>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数据来源：移动信息化研究中心据公开资料整理，</a:t>
            </a:r>
            <a:r>
              <a:rPr lang="en-US" altLang="zh-CN" sz="700" dirty="0" smtClean="0">
                <a:latin typeface="微软雅黑" panose="020B0503020204020204" pitchFamily="34" charset="-122"/>
                <a:ea typeface="微软雅黑" panose="020B0503020204020204" pitchFamily="34" charset="-122"/>
              </a:rPr>
              <a:t>2017/08</a:t>
            </a:r>
            <a:endParaRPr lang="zh-CN" altLang="en-US" sz="7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2397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附录四</a:t>
            </a:r>
            <a:endParaRPr kumimoji="1" lang="zh-CN" altLang="en-US" sz="1800" b="1" dirty="0">
              <a:latin typeface="微软雅黑"/>
              <a:ea typeface="微软雅黑"/>
              <a:cs typeface="微软雅黑"/>
            </a:endParaRPr>
          </a:p>
        </p:txBody>
      </p:sp>
      <p:sp>
        <p:nvSpPr>
          <p:cNvPr id="5" name="文本框 4"/>
          <p:cNvSpPr txBox="1"/>
          <p:nvPr/>
        </p:nvSpPr>
        <p:spPr>
          <a:xfrm>
            <a:off x="1656663" y="907030"/>
            <a:ext cx="5830672"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不同</a:t>
            </a:r>
            <a:r>
              <a:rPr lang="zh-CN" altLang="en-US" sz="1200" b="1" dirty="0" smtClean="0">
                <a:latin typeface="微软雅黑" panose="020B0503020204020204" pitchFamily="34" charset="-122"/>
                <a:ea typeface="微软雅黑" panose="020B0503020204020204" pitchFamily="34" charset="-122"/>
              </a:rPr>
              <a:t>规模、不同行业用户拆分数据</a:t>
            </a:r>
            <a:endParaRPr lang="zh-CN" altLang="en-US" sz="1200" b="1"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
        <p:nvSpPr>
          <p:cNvPr id="8" name="文本框 7"/>
          <p:cNvSpPr txBox="1"/>
          <p:nvPr/>
        </p:nvSpPr>
        <p:spPr>
          <a:xfrm>
            <a:off x="5915925" y="4886325"/>
            <a:ext cx="2977250" cy="200055"/>
          </a:xfrm>
          <a:prstGeom prst="rect">
            <a:avLst/>
          </a:prstGeom>
          <a:noFill/>
        </p:spPr>
        <p:txBody>
          <a:bodyPr wrap="square" rtlCol="0">
            <a:spAutoFit/>
          </a:bodyPr>
          <a:lstStyle/>
          <a:p>
            <a:pPr algn="r"/>
            <a:r>
              <a:rPr lang="zh-CN" altLang="en-US" sz="700" dirty="0" smtClean="0">
                <a:latin typeface="微软雅黑" panose="020B0503020204020204" pitchFamily="34" charset="-122"/>
                <a:ea typeface="微软雅黑" panose="020B0503020204020204" pitchFamily="34" charset="-122"/>
              </a:rPr>
              <a:t>数据来源：移动信息化研究中心，</a:t>
            </a:r>
            <a:r>
              <a:rPr lang="en-US" altLang="zh-CN" sz="700" dirty="0" smtClean="0">
                <a:latin typeface="微软雅黑" panose="020B0503020204020204" pitchFamily="34" charset="-122"/>
                <a:ea typeface="微软雅黑" panose="020B0503020204020204" pitchFamily="34" charset="-122"/>
              </a:rPr>
              <a:t>2017/07</a:t>
            </a:r>
            <a:endParaRPr lang="zh-CN" altLang="en-US" sz="700" dirty="0" smtClean="0">
              <a:latin typeface="微软雅黑" panose="020B0503020204020204" pitchFamily="34" charset="-122"/>
              <a:ea typeface="微软雅黑" panose="020B0503020204020204" pitchFamily="34" charset="-122"/>
            </a:endParaRPr>
          </a:p>
        </p:txBody>
      </p:sp>
      <p:grpSp>
        <p:nvGrpSpPr>
          <p:cNvPr id="9" name="组合 8"/>
          <p:cNvGrpSpPr/>
          <p:nvPr/>
        </p:nvGrpSpPr>
        <p:grpSpPr>
          <a:xfrm>
            <a:off x="250826" y="1270000"/>
            <a:ext cx="8642350" cy="3606799"/>
            <a:chOff x="250826" y="1270000"/>
            <a:chExt cx="8642350" cy="3606799"/>
          </a:xfrm>
        </p:grpSpPr>
        <p:sp>
          <p:nvSpPr>
            <p:cNvPr id="10" name="矩形 9"/>
            <p:cNvSpPr/>
            <p:nvPr/>
          </p:nvSpPr>
          <p:spPr>
            <a:xfrm>
              <a:off x="250826" y="1270000"/>
              <a:ext cx="8642350" cy="3606799"/>
            </a:xfrm>
            <a:prstGeom prst="rect">
              <a:avLst/>
            </a:prstGeom>
            <a:solidFill>
              <a:srgbClr val="37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70000"/>
                </a:lnSpc>
              </a:pPr>
              <a:endParaRPr lang="en-US" altLang="zh-CN" sz="1000" b="1" dirty="0" smtClean="0">
                <a:solidFill>
                  <a:schemeClr val="bg1"/>
                </a:solidFill>
                <a:latin typeface="微软雅黑" panose="020B0503020204020204" pitchFamily="34" charset="-122"/>
                <a:ea typeface="微软雅黑" panose="020B0503020204020204" pitchFamily="34" charset="-122"/>
              </a:endParaRPr>
            </a:p>
            <a:p>
              <a:pPr algn="ctr">
                <a:lnSpc>
                  <a:spcPct val="170000"/>
                </a:lnSpc>
              </a:pPr>
              <a:r>
                <a:rPr lang="zh-CN" altLang="en-US" sz="4000" b="1" dirty="0" smtClean="0">
                  <a:solidFill>
                    <a:schemeClr val="bg1"/>
                  </a:solidFill>
                  <a:latin typeface="微软雅黑" panose="020B0503020204020204" pitchFamily="34" charset="-122"/>
                  <a:ea typeface="微软雅黑" panose="020B0503020204020204" pitchFamily="34" charset="-122"/>
                </a:rPr>
                <a:t>查看详细内容</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70000"/>
                </a:lnSpc>
              </a:pPr>
              <a:r>
                <a:rPr lang="zh-CN" altLang="en-US" sz="2800" b="1" dirty="0" smtClean="0">
                  <a:solidFill>
                    <a:schemeClr val="bg1"/>
                  </a:solidFill>
                  <a:latin typeface="微软雅黑" panose="020B0503020204020204" pitchFamily="34" charset="-122"/>
                  <a:ea typeface="微软雅黑" panose="020B0503020204020204" pitchFamily="34" charset="-122"/>
                </a:rPr>
                <a:t>请咨询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文本框 18"/>
            <p:cNvSpPr txBox="1"/>
            <p:nvPr/>
          </p:nvSpPr>
          <p:spPr>
            <a:xfrm>
              <a:off x="3846895" y="3681962"/>
              <a:ext cx="2728809" cy="500062"/>
            </a:xfrm>
            <a:prstGeom prst="rect">
              <a:avLst/>
            </a:prstGeom>
            <a:noFill/>
          </p:spPr>
          <p:txBody>
            <a:bodyPr wrap="none" lIns="68509" tIns="34253" rIns="68509" bIns="34253" rtlCol="0" anchor="ctr">
              <a:spAutoFit/>
            </a:bodyPr>
            <a:lstStyle/>
            <a:p>
              <a:r>
                <a:rPr kumimoji="1" lang="en-US" altLang="zh-CN" sz="2800" b="1" dirty="0" smtClean="0">
                  <a:solidFill>
                    <a:schemeClr val="bg1"/>
                  </a:solidFill>
                  <a:latin typeface="微软雅黑"/>
                  <a:ea typeface="微软雅黑"/>
                  <a:cs typeface="微软雅黑"/>
                </a:rPr>
                <a:t>010-63976991</a:t>
              </a:r>
              <a:endParaRPr kumimoji="1" lang="zh-CN" altLang="en-US" sz="2800" b="1" dirty="0">
                <a:solidFill>
                  <a:schemeClr val="bg1"/>
                </a:solidFill>
                <a:latin typeface="微软雅黑"/>
                <a:ea typeface="微软雅黑"/>
                <a:cs typeface="微软雅黑"/>
              </a:endParaRPr>
            </a:p>
          </p:txBody>
        </p:sp>
        <p:grpSp>
          <p:nvGrpSpPr>
            <p:cNvPr id="12" name="组合 11"/>
            <p:cNvGrpSpPr/>
            <p:nvPr/>
          </p:nvGrpSpPr>
          <p:grpSpPr>
            <a:xfrm>
              <a:off x="3006081" y="3652917"/>
              <a:ext cx="558153" cy="558153"/>
              <a:chOff x="2198602" y="3485352"/>
              <a:chExt cx="742902" cy="742902"/>
            </a:xfrm>
          </p:grpSpPr>
          <p:sp>
            <p:nvSpPr>
              <p:cNvPr id="13" name="incoming-call_67178"/>
              <p:cNvSpPr>
                <a:spLocks noChangeAspect="1"/>
              </p:cNvSpPr>
              <p:nvPr/>
            </p:nvSpPr>
            <p:spPr bwMode="auto">
              <a:xfrm>
                <a:off x="2380769" y="3668238"/>
                <a:ext cx="378566" cy="37713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5066" h="602770">
                    <a:moveTo>
                      <a:pt x="118146" y="67268"/>
                    </a:moveTo>
                    <a:lnTo>
                      <a:pt x="68101" y="117115"/>
                    </a:lnTo>
                    <a:lnTo>
                      <a:pt x="118146" y="117115"/>
                    </a:lnTo>
                    <a:close/>
                    <a:moveTo>
                      <a:pt x="437599" y="32854"/>
                    </a:moveTo>
                    <a:cubicBezTo>
                      <a:pt x="393957" y="32854"/>
                      <a:pt x="352877" y="49772"/>
                      <a:pt x="322042" y="80560"/>
                    </a:cubicBezTo>
                    <a:lnTo>
                      <a:pt x="80584" y="321648"/>
                    </a:lnTo>
                    <a:cubicBezTo>
                      <a:pt x="16944" y="385191"/>
                      <a:pt x="16944" y="488669"/>
                      <a:pt x="80486" y="552310"/>
                    </a:cubicBezTo>
                    <a:cubicBezTo>
                      <a:pt x="80584" y="552310"/>
                      <a:pt x="96543" y="569917"/>
                      <a:pt x="115360" y="569917"/>
                    </a:cubicBezTo>
                    <a:cubicBezTo>
                      <a:pt x="126886" y="569917"/>
                      <a:pt x="138707" y="564015"/>
                      <a:pt x="150430" y="552310"/>
                    </a:cubicBezTo>
                    <a:lnTo>
                      <a:pt x="225203" y="477554"/>
                    </a:lnTo>
                    <a:lnTo>
                      <a:pt x="217617" y="340042"/>
                    </a:lnTo>
                    <a:cubicBezTo>
                      <a:pt x="217321" y="335321"/>
                      <a:pt x="219095" y="330796"/>
                      <a:pt x="222444" y="327550"/>
                    </a:cubicBezTo>
                    <a:lnTo>
                      <a:pt x="327953" y="222104"/>
                    </a:lnTo>
                    <a:cubicBezTo>
                      <a:pt x="331893" y="218170"/>
                      <a:pt x="337607" y="216498"/>
                      <a:pt x="343124" y="217678"/>
                    </a:cubicBezTo>
                    <a:lnTo>
                      <a:pt x="460060" y="243154"/>
                    </a:lnTo>
                    <a:lnTo>
                      <a:pt x="553155" y="150201"/>
                    </a:lnTo>
                    <a:cubicBezTo>
                      <a:pt x="566553" y="136824"/>
                      <a:pt x="572858" y="123938"/>
                      <a:pt x="572070" y="111741"/>
                    </a:cubicBezTo>
                    <a:cubicBezTo>
                      <a:pt x="570986" y="95904"/>
                      <a:pt x="554436" y="81937"/>
                      <a:pt x="552663" y="79970"/>
                    </a:cubicBezTo>
                    <a:cubicBezTo>
                      <a:pt x="521927" y="49575"/>
                      <a:pt x="481043" y="32854"/>
                      <a:pt x="437599" y="32854"/>
                    </a:cubicBezTo>
                    <a:close/>
                    <a:moveTo>
                      <a:pt x="140804" y="12506"/>
                    </a:moveTo>
                    <a:cubicBezTo>
                      <a:pt x="146912" y="15063"/>
                      <a:pt x="150951" y="21060"/>
                      <a:pt x="150951" y="27647"/>
                    </a:cubicBezTo>
                    <a:lnTo>
                      <a:pt x="150951" y="133533"/>
                    </a:lnTo>
                    <a:cubicBezTo>
                      <a:pt x="150951" y="142579"/>
                      <a:pt x="143562" y="149952"/>
                      <a:pt x="134499" y="149952"/>
                    </a:cubicBezTo>
                    <a:lnTo>
                      <a:pt x="28400" y="149952"/>
                    </a:lnTo>
                    <a:cubicBezTo>
                      <a:pt x="21799" y="149952"/>
                      <a:pt x="15790" y="145921"/>
                      <a:pt x="13228" y="139826"/>
                    </a:cubicBezTo>
                    <a:cubicBezTo>
                      <a:pt x="10667" y="133730"/>
                      <a:pt x="12145" y="126651"/>
                      <a:pt x="16775" y="121932"/>
                    </a:cubicBezTo>
                    <a:lnTo>
                      <a:pt x="122875" y="16046"/>
                    </a:lnTo>
                    <a:cubicBezTo>
                      <a:pt x="127603" y="11425"/>
                      <a:pt x="134696" y="9950"/>
                      <a:pt x="140804" y="12506"/>
                    </a:cubicBezTo>
                    <a:close/>
                    <a:moveTo>
                      <a:pt x="437599" y="0"/>
                    </a:moveTo>
                    <a:cubicBezTo>
                      <a:pt x="489712" y="0"/>
                      <a:pt x="538772" y="20066"/>
                      <a:pt x="575617" y="56657"/>
                    </a:cubicBezTo>
                    <a:cubicBezTo>
                      <a:pt x="581527" y="62658"/>
                      <a:pt x="602314" y="83216"/>
                      <a:pt x="604777" y="109085"/>
                    </a:cubicBezTo>
                    <a:cubicBezTo>
                      <a:pt x="606944" y="131217"/>
                      <a:pt x="596896" y="152857"/>
                      <a:pt x="576306" y="173415"/>
                    </a:cubicBezTo>
                    <a:lnTo>
                      <a:pt x="476906" y="272663"/>
                    </a:lnTo>
                    <a:cubicBezTo>
                      <a:pt x="472965" y="276598"/>
                      <a:pt x="467251" y="278270"/>
                      <a:pt x="461833" y="277090"/>
                    </a:cubicBezTo>
                    <a:lnTo>
                      <a:pt x="344897" y="251613"/>
                    </a:lnTo>
                    <a:lnTo>
                      <a:pt x="250816" y="345550"/>
                    </a:lnTo>
                    <a:lnTo>
                      <a:pt x="258402" y="483062"/>
                    </a:lnTo>
                    <a:cubicBezTo>
                      <a:pt x="258697" y="487784"/>
                      <a:pt x="256924" y="492308"/>
                      <a:pt x="253673" y="495554"/>
                    </a:cubicBezTo>
                    <a:lnTo>
                      <a:pt x="173581" y="575524"/>
                    </a:lnTo>
                    <a:cubicBezTo>
                      <a:pt x="155553" y="593622"/>
                      <a:pt x="135949" y="602770"/>
                      <a:pt x="115360" y="602770"/>
                    </a:cubicBezTo>
                    <a:cubicBezTo>
                      <a:pt x="83145" y="602770"/>
                      <a:pt x="60881" y="579458"/>
                      <a:pt x="57039" y="575130"/>
                    </a:cubicBezTo>
                    <a:cubicBezTo>
                      <a:pt x="-19112" y="498800"/>
                      <a:pt x="-19013" y="374666"/>
                      <a:pt x="57335" y="298434"/>
                    </a:cubicBezTo>
                    <a:lnTo>
                      <a:pt x="298891" y="57346"/>
                    </a:lnTo>
                    <a:cubicBezTo>
                      <a:pt x="335834" y="20361"/>
                      <a:pt x="385189" y="0"/>
                      <a:pt x="437599" y="0"/>
                    </a:cubicBezTo>
                    <a:close/>
                  </a:path>
                </a:pathLst>
              </a:custGeom>
              <a:solidFill>
                <a:srgbClr val="F2F2F2"/>
              </a:solidFill>
              <a:ln>
                <a:noFill/>
              </a:ln>
            </p:spPr>
          </p:sp>
          <p:sp>
            <p:nvSpPr>
              <p:cNvPr id="14" name="椭圆 13"/>
              <p:cNvSpPr/>
              <p:nvPr/>
            </p:nvSpPr>
            <p:spPr>
              <a:xfrm>
                <a:off x="2198602" y="3485352"/>
                <a:ext cx="742902" cy="742902"/>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6592735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197943"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b="1" dirty="0">
                <a:solidFill>
                  <a:prstClr val="white"/>
                </a:solidFill>
                <a:latin typeface="微软雅黑" panose="020B0503020204020204" pitchFamily="34" charset="-122"/>
                <a:ea typeface="微软雅黑" panose="020B0503020204020204" pitchFamily="34" charset="-122"/>
              </a:rPr>
              <a:t>T</a:t>
            </a:r>
            <a:endParaRPr lang="zh-CN" altLang="en-US" sz="5000" b="1" dirty="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1197943" y="2976867"/>
            <a:ext cx="815540" cy="80864"/>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2045453"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H</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045453" y="2976867"/>
            <a:ext cx="815540" cy="282012"/>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2892964"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A</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2892964" y="2976865"/>
            <a:ext cx="815540" cy="776426"/>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7" name="矩形 26"/>
          <p:cNvSpPr/>
          <p:nvPr/>
        </p:nvSpPr>
        <p:spPr>
          <a:xfrm>
            <a:off x="3740474"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N</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3740474" y="2976867"/>
            <a:ext cx="815540" cy="207584"/>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29" name="矩形 28"/>
          <p:cNvSpPr/>
          <p:nvPr/>
        </p:nvSpPr>
        <p:spPr>
          <a:xfrm>
            <a:off x="4587985"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K</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0" name="矩形 29"/>
          <p:cNvSpPr/>
          <p:nvPr/>
        </p:nvSpPr>
        <p:spPr>
          <a:xfrm>
            <a:off x="4587985" y="2976867"/>
            <a:ext cx="815540" cy="80864"/>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1" name="矩形 30"/>
          <p:cNvSpPr/>
          <p:nvPr/>
        </p:nvSpPr>
        <p:spPr>
          <a:xfrm>
            <a:off x="5435495"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Y</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5435495" y="2976867"/>
            <a:ext cx="815540" cy="282012"/>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3" name="矩形 32"/>
          <p:cNvSpPr/>
          <p:nvPr/>
        </p:nvSpPr>
        <p:spPr>
          <a:xfrm>
            <a:off x="6283006"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O</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6283006" y="2976865"/>
            <a:ext cx="815540" cy="569091"/>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7130518" y="2128300"/>
            <a:ext cx="815540" cy="806036"/>
          </a:xfrm>
          <a:prstGeom prst="rect">
            <a:avLst/>
          </a:prstGeom>
          <a:solidFill>
            <a:srgbClr val="373D41"/>
          </a:solidFill>
          <a:ln>
            <a:solidFill>
              <a:srgbClr val="373D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altLang="zh-CN" sz="5000" dirty="0" smtClean="0">
                <a:solidFill>
                  <a:prstClr val="white"/>
                </a:solidFill>
                <a:latin typeface="微软雅黑" panose="020B0503020204020204" pitchFamily="34" charset="-122"/>
                <a:ea typeface="微软雅黑" panose="020B0503020204020204" pitchFamily="34" charset="-122"/>
              </a:rPr>
              <a:t>U</a:t>
            </a:r>
            <a:endParaRPr lang="zh-CN" altLang="en-US" sz="5000" dirty="0">
              <a:solidFill>
                <a:prstClr val="white"/>
              </a:solidFill>
              <a:latin typeface="微软雅黑" panose="020B0503020204020204" pitchFamily="34" charset="-122"/>
              <a:ea typeface="微软雅黑" panose="020B0503020204020204" pitchFamily="34" charset="-122"/>
            </a:endParaRPr>
          </a:p>
        </p:txBody>
      </p:sp>
      <p:sp>
        <p:nvSpPr>
          <p:cNvPr id="36" name="矩形 35"/>
          <p:cNvSpPr/>
          <p:nvPr/>
        </p:nvSpPr>
        <p:spPr>
          <a:xfrm>
            <a:off x="7130518" y="2976867"/>
            <a:ext cx="815540" cy="159738"/>
          </a:xfrm>
          <a:prstGeom prst="rect">
            <a:avLst/>
          </a:prstGeom>
          <a:solidFill>
            <a:srgbClr val="D13E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5000" dirty="0">
              <a:solidFill>
                <a:prstClr val="white"/>
              </a:solidFill>
              <a:latin typeface="微软雅黑" panose="020B0503020204020204" pitchFamily="34" charset="-122"/>
              <a:ea typeface="微软雅黑" panose="020B0503020204020204" pitchFamily="34" charset="-122"/>
            </a:endParaRPr>
          </a:p>
        </p:txBody>
      </p:sp>
      <p:pic>
        <p:nvPicPr>
          <p:cNvPr id="37" name="图片 36" descr="logo红.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244" y="579438"/>
            <a:ext cx="2013482" cy="1299021"/>
          </a:xfrm>
          <a:prstGeom prst="rect">
            <a:avLst/>
          </a:prstGeom>
        </p:spPr>
      </p:pic>
    </p:spTree>
    <p:extLst>
      <p:ext uri="{BB962C8B-B14F-4D97-AF65-F5344CB8AC3E}">
        <p14:creationId xmlns:p14="http://schemas.microsoft.com/office/powerpoint/2010/main" val="188568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644076" y="2815733"/>
            <a:ext cx="345788" cy="345788"/>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0" y="2340003"/>
            <a:ext cx="9144000" cy="692987"/>
          </a:xfrm>
          <a:prstGeom prst="rect">
            <a:avLst/>
          </a:prstGeom>
          <a:solidFill>
            <a:srgbClr val="373D41"/>
          </a:solidFill>
          <a:ln w="12700" cap="flat" cmpd="sng" algn="ctr">
            <a:solidFill>
              <a:srgbClr val="373D4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37431" y="-992815"/>
            <a:ext cx="3377447" cy="7725192"/>
          </a:xfrm>
          <a:prstGeom prst="rect">
            <a:avLst/>
          </a:prstGeom>
        </p:spPr>
        <p:txBody>
          <a:bodyPr wrap="none" anchor="t">
            <a:spAutoFit/>
          </a:bodyPr>
          <a:lstStyle/>
          <a:p>
            <a:r>
              <a:rPr lang="en-US" altLang="zh-CN" sz="49600" dirty="0" smtClean="0">
                <a:solidFill>
                  <a:srgbClr val="D13E3E"/>
                </a:solidFill>
                <a:latin typeface="Impact" panose="020B0806030902050204" pitchFamily="34" charset="0"/>
                <a:sym typeface="Impact" panose="020B0806030902050204" pitchFamily="34" charset="0"/>
              </a:rPr>
              <a:t>2</a:t>
            </a:r>
            <a:endParaRPr lang="zh-CN" altLang="en-US" sz="5400" dirty="0">
              <a:solidFill>
                <a:srgbClr val="D13E3E"/>
              </a:solidFill>
            </a:endParaRPr>
          </a:p>
        </p:txBody>
      </p:sp>
      <p:sp>
        <p:nvSpPr>
          <p:cNvPr id="7" name="椭圆 6"/>
          <p:cNvSpPr/>
          <p:nvPr/>
        </p:nvSpPr>
        <p:spPr>
          <a:xfrm>
            <a:off x="4989683" y="3654671"/>
            <a:ext cx="546117" cy="546117"/>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8012437" y="1145779"/>
            <a:ext cx="186144" cy="186144"/>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框 10"/>
          <p:cNvSpPr txBox="1"/>
          <p:nvPr/>
        </p:nvSpPr>
        <p:spPr>
          <a:xfrm>
            <a:off x="2259106" y="2340003"/>
            <a:ext cx="6884894" cy="692987"/>
          </a:xfrm>
          <a:prstGeom prst="rect">
            <a:avLst/>
          </a:prstGeom>
          <a:noFill/>
        </p:spPr>
        <p:txBody>
          <a:bodyPr wrap="square" rtlCol="0" anchor="ctr">
            <a:noAutofit/>
          </a:bodyPr>
          <a:lstStyle/>
          <a:p>
            <a:pPr algn="ctr"/>
            <a:r>
              <a:rPr kumimoji="1" lang="zh-CN" altLang="en-US" sz="2800" b="1" dirty="0" smtClean="0">
                <a:solidFill>
                  <a:schemeClr val="bg1"/>
                </a:solidFill>
                <a:latin typeface="Microsoft YaHei" charset="-122"/>
                <a:ea typeface="Microsoft YaHei" charset="-122"/>
                <a:cs typeface="Microsoft YaHei" charset="-122"/>
              </a:rPr>
              <a:t>核心观点</a:t>
            </a:r>
            <a:endParaRPr kumimoji="1" lang="zh-CN" altLang="en-US" sz="2800" b="1" dirty="0">
              <a:solidFill>
                <a:schemeClr val="bg1"/>
              </a:solidFill>
              <a:latin typeface="Microsoft YaHei" charset="-122"/>
              <a:ea typeface="Microsoft YaHei" charset="-122"/>
              <a:cs typeface="Microsoft YaHei" charset="-122"/>
            </a:endParaRPr>
          </a:p>
        </p:txBody>
      </p:sp>
      <p:sp>
        <p:nvSpPr>
          <p:cNvPr id="9" name="椭圆 8"/>
          <p:cNvSpPr/>
          <p:nvPr/>
        </p:nvSpPr>
        <p:spPr>
          <a:xfrm>
            <a:off x="6644076" y="1885336"/>
            <a:ext cx="249731" cy="249731"/>
          </a:xfrm>
          <a:prstGeom prst="ellipse">
            <a:avLst/>
          </a:prstGeom>
          <a:solidFill>
            <a:srgbClr val="D13E3E">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0401887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5"/>
          <p:cNvCxnSpPr/>
          <p:nvPr/>
        </p:nvCxnSpPr>
        <p:spPr>
          <a:xfrm>
            <a:off x="2999242" y="1060389"/>
            <a:ext cx="0" cy="3492000"/>
          </a:xfrm>
          <a:prstGeom prst="line">
            <a:avLst/>
          </a:prstGeom>
          <a:ln w="9525" cmpd="sng">
            <a:solidFill>
              <a:srgbClr val="D13E3E"/>
            </a:solidFill>
          </a:ln>
        </p:spPr>
        <p:style>
          <a:lnRef idx="1">
            <a:schemeClr val="accent1"/>
          </a:lnRef>
          <a:fillRef idx="0">
            <a:schemeClr val="accent1"/>
          </a:fillRef>
          <a:effectRef idx="0">
            <a:schemeClr val="accent1"/>
          </a:effectRef>
          <a:fontRef idx="minor">
            <a:schemeClr val="tx1"/>
          </a:fontRef>
        </p:style>
      </p:cxnSp>
      <p:cxnSp>
        <p:nvCxnSpPr>
          <p:cNvPr id="5" name="直接连接符 26"/>
          <p:cNvCxnSpPr/>
          <p:nvPr/>
        </p:nvCxnSpPr>
        <p:spPr>
          <a:xfrm>
            <a:off x="5989052" y="1060389"/>
            <a:ext cx="0" cy="3733426"/>
          </a:xfrm>
          <a:prstGeom prst="line">
            <a:avLst/>
          </a:prstGeom>
          <a:ln w="9525">
            <a:solidFill>
              <a:srgbClr val="D13E3E"/>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34874" y="1146934"/>
            <a:ext cx="2713004" cy="3365870"/>
          </a:xfrm>
          <a:prstGeom prst="rect">
            <a:avLst/>
          </a:prstGeom>
          <a:noFill/>
        </p:spPr>
        <p:txBody>
          <a:bodyPr wrap="square" lIns="91345" tIns="45671" rIns="91345" bIns="45671" rtlCol="0">
            <a:noAutofit/>
          </a:bodyPr>
          <a:lstStyle/>
          <a:p>
            <a:pPr algn="just">
              <a:lnSpc>
                <a:spcPct val="150000"/>
              </a:lnSpc>
            </a:pPr>
            <a:r>
              <a:rPr lang="zh-CN" altLang="en-US" sz="1100" dirty="0">
                <a:latin typeface="微软雅黑"/>
                <a:ea typeface="微软雅黑"/>
                <a:cs typeface="微软雅黑"/>
              </a:rPr>
              <a:t>      移动信息化研究中心</a:t>
            </a:r>
            <a:r>
              <a:rPr lang="zh-CN" altLang="zh-CN" sz="1100" dirty="0">
                <a:latin typeface="微软雅黑"/>
                <a:ea typeface="微软雅黑"/>
                <a:cs typeface="微软雅黑"/>
              </a:rPr>
              <a:t>（</a:t>
            </a:r>
            <a:r>
              <a:rPr lang="en-US" altLang="zh-CN" sz="1100" dirty="0">
                <a:latin typeface="微软雅黑"/>
                <a:ea typeface="微软雅黑"/>
                <a:cs typeface="微软雅黑"/>
              </a:rPr>
              <a:t>MIRC</a:t>
            </a:r>
            <a:r>
              <a:rPr lang="zh-CN" altLang="en-US" sz="1100" dirty="0">
                <a:latin typeface="微软雅黑"/>
                <a:ea typeface="微软雅黑"/>
                <a:cs typeface="微软雅黑"/>
              </a:rPr>
              <a:t>）是企业级市场移动互联网领域的著名研究机构</a:t>
            </a:r>
            <a:r>
              <a:rPr lang="en-US" altLang="zh-CN" sz="1100" dirty="0">
                <a:latin typeface="微软雅黑"/>
                <a:ea typeface="微软雅黑"/>
                <a:cs typeface="微软雅黑"/>
              </a:rPr>
              <a:t>,</a:t>
            </a:r>
            <a:r>
              <a:rPr lang="zh-CN" altLang="en-US" sz="1100" dirty="0">
                <a:latin typeface="微软雅黑"/>
                <a:ea typeface="微软雅黑"/>
                <a:cs typeface="微软雅黑"/>
              </a:rPr>
              <a:t>也是中国首家专注于企业级移动互联网、移动信息化系统，行业化移动解决方案等领域研究的权威机构。移动信息化研究中心成立于</a:t>
            </a:r>
            <a:r>
              <a:rPr lang="en-US" altLang="zh-CN" sz="1100" dirty="0">
                <a:latin typeface="微软雅黑"/>
                <a:ea typeface="微软雅黑"/>
                <a:cs typeface="微软雅黑"/>
              </a:rPr>
              <a:t>2012</a:t>
            </a:r>
            <a:r>
              <a:rPr lang="zh-CN" altLang="en-US" sz="1100" dirty="0">
                <a:latin typeface="微软雅黑"/>
                <a:ea typeface="微软雅黑"/>
                <a:cs typeface="微软雅黑"/>
              </a:rPr>
              <a:t>年，</a:t>
            </a:r>
            <a:r>
              <a:rPr lang="en-US" altLang="zh-CN" sz="1100" dirty="0">
                <a:latin typeface="微软雅黑"/>
                <a:ea typeface="微软雅黑"/>
                <a:cs typeface="微软雅黑"/>
              </a:rPr>
              <a:t>2014</a:t>
            </a:r>
            <a:r>
              <a:rPr lang="zh-CN" altLang="en-US" sz="1100" dirty="0">
                <a:latin typeface="微软雅黑"/>
                <a:ea typeface="微软雅黑"/>
                <a:cs typeface="微软雅黑"/>
              </a:rPr>
              <a:t>年移动信息化研究中心受邀成为中国通信产业研究院（国家工业和信息化部电信研究院）移动信息化专家团队。</a:t>
            </a:r>
            <a:endParaRPr lang="en-US" altLang="zh-CN" sz="1100" dirty="0">
              <a:latin typeface="微软雅黑"/>
              <a:ea typeface="微软雅黑"/>
              <a:cs typeface="微软雅黑"/>
            </a:endParaRPr>
          </a:p>
          <a:p>
            <a:pPr algn="just">
              <a:lnSpc>
                <a:spcPct val="150000"/>
              </a:lnSpc>
            </a:pPr>
            <a:r>
              <a:rPr lang="zh-CN" altLang="en-US" sz="1100" dirty="0">
                <a:latin typeface="微软雅黑"/>
                <a:ea typeface="微软雅黑"/>
                <a:cs typeface="微软雅黑"/>
              </a:rPr>
              <a:t>       移动信息化研究中心为包括国家工业和信息化部、中国移动、华为、联想等国家机关、运营商、国有控股企业提供数据研究和决策参考服务。</a:t>
            </a:r>
            <a:endParaRPr lang="en-US" altLang="zh-CN" sz="1100" dirty="0">
              <a:latin typeface="微软雅黑"/>
              <a:ea typeface="微软雅黑"/>
              <a:cs typeface="微软雅黑"/>
            </a:endParaRPr>
          </a:p>
        </p:txBody>
      </p:sp>
      <p:sp>
        <p:nvSpPr>
          <p:cNvPr id="7" name="矩形 6"/>
          <p:cNvSpPr/>
          <p:nvPr/>
        </p:nvSpPr>
        <p:spPr>
          <a:xfrm>
            <a:off x="847179" y="4541829"/>
            <a:ext cx="2160000" cy="39600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1" rIns="91345" bIns="45671" rtlCol="0" anchor="ctr"/>
          <a:lstStyle/>
          <a:p>
            <a:pPr algn="ctr"/>
            <a:r>
              <a:rPr lang="zh-CN" altLang="en-US" sz="1600" b="1" dirty="0">
                <a:solidFill>
                  <a:schemeClr val="bg1"/>
                </a:solidFill>
                <a:latin typeface="微软雅黑"/>
                <a:ea typeface="微软雅黑"/>
                <a:cs typeface="微软雅黑"/>
              </a:rPr>
              <a:t>我们</a:t>
            </a:r>
            <a:r>
              <a:rPr lang="zh-CN" altLang="en-US" sz="2400" b="1" dirty="0">
                <a:solidFill>
                  <a:schemeClr val="bg1"/>
                </a:solidFill>
                <a:latin typeface="微软雅黑"/>
                <a:ea typeface="微软雅黑"/>
                <a:cs typeface="微软雅黑"/>
              </a:rPr>
              <a:t>是</a:t>
            </a:r>
            <a:endParaRPr lang="zh-CN" altLang="en-US" sz="1600" b="1" dirty="0">
              <a:solidFill>
                <a:schemeClr val="bg1"/>
              </a:solidFill>
              <a:latin typeface="微软雅黑"/>
              <a:ea typeface="微软雅黑"/>
              <a:cs typeface="微软雅黑"/>
            </a:endParaRPr>
          </a:p>
        </p:txBody>
      </p:sp>
      <p:sp>
        <p:nvSpPr>
          <p:cNvPr id="8" name="矩形 7"/>
          <p:cNvSpPr/>
          <p:nvPr/>
        </p:nvSpPr>
        <p:spPr>
          <a:xfrm>
            <a:off x="2999242" y="675301"/>
            <a:ext cx="2160000" cy="39600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1" rIns="91345" bIns="45671" rtlCol="0" anchor="ctr"/>
          <a:lstStyle/>
          <a:p>
            <a:pPr algn="ctr"/>
            <a:r>
              <a:rPr lang="zh-CN" altLang="en-US" sz="1600" b="1" dirty="0">
                <a:solidFill>
                  <a:schemeClr val="bg1"/>
                </a:solidFill>
                <a:latin typeface="微软雅黑"/>
                <a:ea typeface="微软雅黑"/>
                <a:cs typeface="微软雅黑"/>
              </a:rPr>
              <a:t>我们</a:t>
            </a:r>
            <a:r>
              <a:rPr lang="zh-CN" altLang="en-US" sz="2400" b="1" dirty="0">
                <a:solidFill>
                  <a:schemeClr val="bg1"/>
                </a:solidFill>
                <a:latin typeface="微软雅黑"/>
                <a:ea typeface="微软雅黑"/>
                <a:cs typeface="微软雅黑"/>
              </a:rPr>
              <a:t>做，</a:t>
            </a:r>
            <a:r>
              <a:rPr lang="zh-CN" altLang="en-US" sz="1600" b="1" dirty="0">
                <a:solidFill>
                  <a:schemeClr val="bg1"/>
                </a:solidFill>
                <a:latin typeface="微软雅黑"/>
                <a:ea typeface="微软雅黑"/>
                <a:cs typeface="微软雅黑"/>
              </a:rPr>
              <a:t>我们</a:t>
            </a:r>
            <a:r>
              <a:rPr lang="zh-CN" altLang="en-US" sz="2400" b="1" dirty="0">
                <a:solidFill>
                  <a:schemeClr val="bg1"/>
                </a:solidFill>
                <a:latin typeface="微软雅黑"/>
                <a:ea typeface="微软雅黑"/>
                <a:cs typeface="微软雅黑"/>
              </a:rPr>
              <a:t>有</a:t>
            </a:r>
          </a:p>
        </p:txBody>
      </p:sp>
      <p:sp>
        <p:nvSpPr>
          <p:cNvPr id="9" name="矩形 8"/>
          <p:cNvSpPr/>
          <p:nvPr/>
        </p:nvSpPr>
        <p:spPr>
          <a:xfrm>
            <a:off x="5988872" y="4541829"/>
            <a:ext cx="2160000" cy="396000"/>
          </a:xfrm>
          <a:prstGeom prst="rect">
            <a:avLst/>
          </a:pr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1" rIns="91345" bIns="45671" rtlCol="0" anchor="ctr"/>
          <a:lstStyle/>
          <a:p>
            <a:pPr algn="ctr"/>
            <a:r>
              <a:rPr lang="zh-CN" altLang="en-US" sz="1600" b="1" dirty="0">
                <a:solidFill>
                  <a:schemeClr val="bg1"/>
                </a:solidFill>
                <a:latin typeface="微软雅黑"/>
                <a:ea typeface="微软雅黑"/>
                <a:cs typeface="微软雅黑"/>
              </a:rPr>
              <a:t>联系</a:t>
            </a:r>
            <a:r>
              <a:rPr lang="zh-CN" altLang="en-US" sz="2400" b="1" dirty="0">
                <a:solidFill>
                  <a:schemeClr val="bg1"/>
                </a:solidFill>
                <a:latin typeface="微软雅黑"/>
                <a:ea typeface="微软雅黑"/>
                <a:cs typeface="微软雅黑"/>
              </a:rPr>
              <a:t>我们</a:t>
            </a:r>
          </a:p>
        </p:txBody>
      </p:sp>
      <p:sp>
        <p:nvSpPr>
          <p:cNvPr id="10" name="文本框 9"/>
          <p:cNvSpPr txBox="1"/>
          <p:nvPr/>
        </p:nvSpPr>
        <p:spPr>
          <a:xfrm>
            <a:off x="3073266" y="1146932"/>
            <a:ext cx="2810881" cy="3139222"/>
          </a:xfrm>
          <a:prstGeom prst="rect">
            <a:avLst/>
          </a:prstGeom>
          <a:noFill/>
        </p:spPr>
        <p:txBody>
          <a:bodyPr wrap="square" lIns="91345" tIns="45671" rIns="91345" bIns="45671" rtlCol="0">
            <a:spAutoFit/>
          </a:bodyPr>
          <a:lstStyle/>
          <a:p>
            <a:pPr algn="just">
              <a:lnSpc>
                <a:spcPct val="150000"/>
              </a:lnSpc>
            </a:pPr>
            <a:r>
              <a:rPr lang="zh-CN" altLang="en-US" sz="1100" dirty="0">
                <a:latin typeface="微软雅黑"/>
                <a:ea typeface="微软雅黑"/>
                <a:cs typeface="微软雅黑"/>
              </a:rPr>
              <a:t>      移动信息化研究中心旗下“</a:t>
            </a:r>
            <a:r>
              <a:rPr lang="zh-CN" altLang="en-US" sz="1100" b="1" dirty="0">
                <a:latin typeface="微软雅黑"/>
                <a:ea typeface="微软雅黑"/>
                <a:cs typeface="微软雅黑"/>
              </a:rPr>
              <a:t>人称</a:t>
            </a:r>
            <a:r>
              <a:rPr lang="en-US" altLang="zh-CN" sz="1100" b="1" dirty="0">
                <a:latin typeface="微软雅黑"/>
                <a:ea typeface="微软雅黑"/>
                <a:cs typeface="微软雅黑"/>
              </a:rPr>
              <a:t>T</a:t>
            </a:r>
            <a:r>
              <a:rPr lang="zh-CN" altLang="en-US" sz="1100" b="1" dirty="0">
                <a:latin typeface="微软雅黑"/>
                <a:ea typeface="微软雅黑"/>
                <a:cs typeface="微软雅黑"/>
              </a:rPr>
              <a:t>客</a:t>
            </a:r>
            <a:r>
              <a:rPr lang="zh-CN" altLang="en-US" sz="1100" dirty="0">
                <a:latin typeface="微软雅黑"/>
                <a:ea typeface="微软雅黑"/>
                <a:cs typeface="微软雅黑"/>
              </a:rPr>
              <a:t>”（中国最早、如今最大的企业级</a:t>
            </a:r>
            <a:r>
              <a:rPr lang="en-US" altLang="zh-CN" sz="1100" dirty="0">
                <a:latin typeface="微软雅黑"/>
                <a:ea typeface="微软雅黑"/>
                <a:cs typeface="微软雅黑"/>
              </a:rPr>
              <a:t>IT</a:t>
            </a:r>
            <a:r>
              <a:rPr lang="zh-CN" altLang="en-US" sz="1100" dirty="0">
                <a:latin typeface="微软雅黑"/>
                <a:ea typeface="微软雅黑"/>
                <a:cs typeface="微软雅黑"/>
              </a:rPr>
              <a:t>自媒体平台），致力于传播企业级移动信息化服务理念，纵向切割、横向对比，打造坚实的研究型媒体平台。</a:t>
            </a:r>
            <a:endParaRPr lang="en-US" altLang="zh-CN" sz="1100" dirty="0">
              <a:latin typeface="微软雅黑"/>
              <a:ea typeface="微软雅黑"/>
              <a:cs typeface="微软雅黑"/>
            </a:endParaRPr>
          </a:p>
          <a:p>
            <a:pPr algn="just">
              <a:lnSpc>
                <a:spcPct val="150000"/>
              </a:lnSpc>
            </a:pPr>
            <a:r>
              <a:rPr lang="zh-CN" altLang="en-US" sz="1100" dirty="0">
                <a:latin typeface="微软雅黑"/>
                <a:ea typeface="微软雅黑"/>
                <a:cs typeface="微软雅黑"/>
              </a:rPr>
              <a:t>      移动信息化研究中心每年发布研究报告、数据分析成果上百份，深度分析文章近千篇，深受业界推崇，被各大主流媒体追捧引用。</a:t>
            </a:r>
            <a:endParaRPr lang="en-US" altLang="zh-CN" sz="1100" dirty="0">
              <a:latin typeface="微软雅黑"/>
              <a:ea typeface="微软雅黑"/>
              <a:cs typeface="微软雅黑"/>
            </a:endParaRPr>
          </a:p>
          <a:p>
            <a:pPr algn="just">
              <a:lnSpc>
                <a:spcPct val="150000"/>
              </a:lnSpc>
            </a:pPr>
            <a:r>
              <a:rPr lang="zh-CN" altLang="en-US" sz="1100" dirty="0">
                <a:latin typeface="微软雅黑"/>
                <a:ea typeface="微软雅黑"/>
                <a:cs typeface="微软雅黑"/>
              </a:rPr>
              <a:t>      每年举办多场引发业界震动的企业级云计算、</a:t>
            </a:r>
            <a:r>
              <a:rPr lang="en-US" altLang="zh-CN" sz="1100" dirty="0" err="1">
                <a:latin typeface="微软雅黑"/>
                <a:ea typeface="微软雅黑"/>
                <a:cs typeface="微软雅黑"/>
              </a:rPr>
              <a:t>SaaS</a:t>
            </a:r>
            <a:r>
              <a:rPr lang="zh-CN" altLang="en-US" sz="1100" dirty="0">
                <a:latin typeface="微软雅黑"/>
                <a:ea typeface="微软雅黑"/>
                <a:cs typeface="微软雅黑"/>
              </a:rPr>
              <a:t>、移动信息化峰会，得到来自资本、企业、用户、创业者的高度认可。</a:t>
            </a:r>
            <a:endParaRPr lang="en-US" altLang="zh-CN" sz="1100" dirty="0">
              <a:latin typeface="微软雅黑"/>
              <a:ea typeface="微软雅黑"/>
              <a:cs typeface="微软雅黑"/>
            </a:endParaRPr>
          </a:p>
        </p:txBody>
      </p:sp>
      <p:sp>
        <p:nvSpPr>
          <p:cNvPr id="11" name="文本框 13"/>
          <p:cNvSpPr txBox="1"/>
          <p:nvPr/>
        </p:nvSpPr>
        <p:spPr>
          <a:xfrm>
            <a:off x="6073594" y="1146934"/>
            <a:ext cx="2988726" cy="1107897"/>
          </a:xfrm>
          <a:prstGeom prst="rect">
            <a:avLst/>
          </a:prstGeom>
          <a:noFill/>
        </p:spPr>
        <p:txBody>
          <a:bodyPr wrap="square" lIns="91345" tIns="45671" rIns="91345" bIns="45671" rtlCol="0">
            <a:spAutoFit/>
          </a:bodyPr>
          <a:lstStyle/>
          <a:p>
            <a:pPr algn="just">
              <a:lnSpc>
                <a:spcPct val="150000"/>
              </a:lnSpc>
            </a:pPr>
            <a:r>
              <a:rPr lang="zh-CN" altLang="en-US" sz="1100" dirty="0">
                <a:latin typeface="微软雅黑"/>
                <a:ea typeface="微软雅黑"/>
                <a:cs typeface="微软雅黑"/>
              </a:rPr>
              <a:t>移动信息化研究中心研究报告官方发布平台：</a:t>
            </a:r>
            <a:endParaRPr lang="en-US" altLang="zh-CN" sz="1100" dirty="0">
              <a:latin typeface="微软雅黑"/>
              <a:ea typeface="微软雅黑"/>
              <a:cs typeface="微软雅黑"/>
            </a:endParaRPr>
          </a:p>
          <a:p>
            <a:pPr algn="just">
              <a:lnSpc>
                <a:spcPct val="150000"/>
              </a:lnSpc>
            </a:pPr>
            <a:r>
              <a:rPr lang="zh-CN" altLang="en-US" sz="1100" dirty="0">
                <a:latin typeface="微软雅黑"/>
                <a:ea typeface="微软雅黑"/>
                <a:cs typeface="微软雅黑"/>
              </a:rPr>
              <a:t>人称</a:t>
            </a:r>
            <a:r>
              <a:rPr lang="en-US" altLang="zh-CN" sz="1100" dirty="0">
                <a:latin typeface="微软雅黑"/>
                <a:ea typeface="微软雅黑"/>
                <a:cs typeface="微软雅黑"/>
              </a:rPr>
              <a:t>T</a:t>
            </a:r>
            <a:r>
              <a:rPr lang="zh-CN" altLang="en-US" sz="1100" dirty="0">
                <a:latin typeface="微软雅黑"/>
                <a:ea typeface="微软雅黑"/>
                <a:cs typeface="微软雅黑"/>
              </a:rPr>
              <a:t>客（微信公众号）</a:t>
            </a:r>
            <a:endParaRPr lang="en-US" altLang="zh-CN" sz="1100" dirty="0">
              <a:latin typeface="微软雅黑"/>
              <a:ea typeface="微软雅黑"/>
              <a:cs typeface="微软雅黑"/>
            </a:endParaRPr>
          </a:p>
          <a:p>
            <a:pPr algn="just">
              <a:lnSpc>
                <a:spcPct val="150000"/>
              </a:lnSpc>
            </a:pPr>
            <a:r>
              <a:rPr lang="en-US" altLang="zh-CN" sz="1100" dirty="0">
                <a:latin typeface="微软雅黑"/>
                <a:ea typeface="微软雅黑"/>
                <a:cs typeface="微软雅黑"/>
              </a:rPr>
              <a:t>T</a:t>
            </a:r>
            <a:r>
              <a:rPr lang="zh-CN" altLang="en-US" sz="1100" dirty="0">
                <a:latin typeface="微软雅黑"/>
                <a:ea typeface="微软雅黑"/>
                <a:cs typeface="微软雅黑"/>
              </a:rPr>
              <a:t>客</a:t>
            </a:r>
            <a:r>
              <a:rPr lang="zh-CN" altLang="en-US" sz="1100" dirty="0" smtClean="0">
                <a:latin typeface="微软雅黑"/>
                <a:ea typeface="微软雅黑"/>
                <a:cs typeface="微软雅黑"/>
              </a:rPr>
              <a:t>汇、移动</a:t>
            </a:r>
            <a:r>
              <a:rPr lang="zh-CN" altLang="en-US" sz="1100" dirty="0">
                <a:latin typeface="微软雅黑"/>
                <a:ea typeface="微软雅黑"/>
                <a:cs typeface="微软雅黑"/>
              </a:rPr>
              <a:t>信息化</a:t>
            </a:r>
            <a:r>
              <a:rPr lang="zh-CN" altLang="en-US" sz="1100" dirty="0" smtClean="0">
                <a:latin typeface="微软雅黑"/>
                <a:ea typeface="微软雅黑"/>
                <a:cs typeface="微软雅黑"/>
              </a:rPr>
              <a:t>研究中心：</a:t>
            </a:r>
            <a:endParaRPr lang="en-US" altLang="zh-CN" sz="1100" dirty="0" smtClean="0">
              <a:latin typeface="微软雅黑"/>
              <a:ea typeface="微软雅黑"/>
              <a:cs typeface="微软雅黑"/>
            </a:endParaRPr>
          </a:p>
          <a:p>
            <a:pPr algn="just">
              <a:lnSpc>
                <a:spcPct val="150000"/>
              </a:lnSpc>
            </a:pPr>
            <a:r>
              <a:rPr lang="en-US" altLang="zh-CN" sz="1100" dirty="0" smtClean="0">
                <a:latin typeface="微软雅黑"/>
                <a:ea typeface="微软雅黑"/>
                <a:cs typeface="微软雅黑"/>
              </a:rPr>
              <a:t>www.tikehui.com</a:t>
            </a:r>
            <a:endParaRPr lang="en-US" altLang="zh-CN" sz="1100" dirty="0">
              <a:latin typeface="微软雅黑"/>
              <a:ea typeface="微软雅黑"/>
              <a:cs typeface="微软雅黑"/>
            </a:endParaRPr>
          </a:p>
        </p:txBody>
      </p:sp>
      <p:sp>
        <p:nvSpPr>
          <p:cNvPr id="12" name="文本框 18"/>
          <p:cNvSpPr txBox="1"/>
          <p:nvPr/>
        </p:nvSpPr>
        <p:spPr>
          <a:xfrm>
            <a:off x="6941257" y="2756364"/>
            <a:ext cx="1949413" cy="276916"/>
          </a:xfrm>
          <a:prstGeom prst="rect">
            <a:avLst/>
          </a:prstGeom>
          <a:noFill/>
        </p:spPr>
        <p:txBody>
          <a:bodyPr wrap="none" lIns="91345" tIns="45671" rIns="91345" bIns="45671" rtlCol="0">
            <a:spAutoFit/>
          </a:bodyPr>
          <a:lstStyle/>
          <a:p>
            <a:r>
              <a:rPr kumimoji="1" lang="en-US" altLang="zh-CN" sz="1200" b="1" i="1" dirty="0">
                <a:latin typeface="微软雅黑"/>
                <a:ea typeface="微软雅黑"/>
                <a:cs typeface="微软雅黑"/>
              </a:rPr>
              <a:t>VIP</a:t>
            </a:r>
            <a:r>
              <a:rPr kumimoji="1" lang="zh-CN" altLang="en-US" sz="1200" b="1" i="1" dirty="0">
                <a:latin typeface="微软雅黑"/>
                <a:ea typeface="微软雅黑"/>
                <a:cs typeface="微软雅黑"/>
              </a:rPr>
              <a:t>服务：</a:t>
            </a:r>
            <a:r>
              <a:rPr kumimoji="1" lang="en-US" altLang="zh-CN" sz="1200" b="1" i="1" dirty="0">
                <a:latin typeface="微软雅黑"/>
                <a:ea typeface="微软雅黑"/>
                <a:cs typeface="微软雅黑"/>
              </a:rPr>
              <a:t>18600161217</a:t>
            </a:r>
            <a:endParaRPr kumimoji="1" lang="zh-CN" altLang="en-US" sz="1200" b="1" i="1" dirty="0">
              <a:latin typeface="微软雅黑"/>
              <a:ea typeface="微软雅黑"/>
              <a:cs typeface="微软雅黑"/>
            </a:endParaRPr>
          </a:p>
        </p:txBody>
      </p:sp>
      <p:sp>
        <p:nvSpPr>
          <p:cNvPr id="13" name="文本框 19"/>
          <p:cNvSpPr txBox="1"/>
          <p:nvPr/>
        </p:nvSpPr>
        <p:spPr>
          <a:xfrm>
            <a:off x="6941257" y="3371988"/>
            <a:ext cx="742351" cy="276916"/>
          </a:xfrm>
          <a:prstGeom prst="rect">
            <a:avLst/>
          </a:prstGeom>
          <a:noFill/>
        </p:spPr>
        <p:txBody>
          <a:bodyPr wrap="none" lIns="91345" tIns="45671" rIns="91345" bIns="45671" rtlCol="0">
            <a:spAutoFit/>
          </a:bodyPr>
          <a:lstStyle/>
          <a:p>
            <a:r>
              <a:rPr kumimoji="1" lang="zh-CN" altLang="en-US" sz="1200" b="1" i="1" dirty="0">
                <a:latin typeface="微软雅黑"/>
                <a:ea typeface="微软雅黑"/>
                <a:cs typeface="微软雅黑"/>
              </a:rPr>
              <a:t>人称</a:t>
            </a:r>
            <a:r>
              <a:rPr kumimoji="1" lang="en-US" altLang="zh-CN" sz="1200" b="1" i="1" dirty="0">
                <a:latin typeface="微软雅黑"/>
                <a:ea typeface="微软雅黑"/>
                <a:cs typeface="微软雅黑"/>
              </a:rPr>
              <a:t>T</a:t>
            </a:r>
            <a:r>
              <a:rPr kumimoji="1" lang="zh-CN" altLang="en-US" sz="1200" b="1" i="1" dirty="0">
                <a:latin typeface="微软雅黑"/>
                <a:ea typeface="微软雅黑"/>
                <a:cs typeface="微软雅黑"/>
              </a:rPr>
              <a:t>客</a:t>
            </a:r>
          </a:p>
        </p:txBody>
      </p:sp>
      <p:sp>
        <p:nvSpPr>
          <p:cNvPr id="14" name="文本框 20"/>
          <p:cNvSpPr txBox="1"/>
          <p:nvPr/>
        </p:nvSpPr>
        <p:spPr>
          <a:xfrm>
            <a:off x="6941257" y="3960720"/>
            <a:ext cx="901049" cy="276916"/>
          </a:xfrm>
          <a:prstGeom prst="rect">
            <a:avLst/>
          </a:prstGeom>
          <a:noFill/>
        </p:spPr>
        <p:txBody>
          <a:bodyPr wrap="none" lIns="91345" tIns="45671" rIns="91345" bIns="45671" rtlCol="0">
            <a:spAutoFit/>
          </a:bodyPr>
          <a:lstStyle/>
          <a:p>
            <a:r>
              <a:rPr kumimoji="1" lang="en-US" altLang="zh-CN" sz="1200" b="1" i="1" dirty="0">
                <a:latin typeface="微软雅黑"/>
                <a:ea typeface="微软雅黑"/>
                <a:cs typeface="微软雅黑"/>
              </a:rPr>
              <a:t>@</a:t>
            </a:r>
            <a:r>
              <a:rPr kumimoji="1" lang="zh-CN" altLang="en-US" sz="1200" b="1" i="1" dirty="0">
                <a:latin typeface="微软雅黑"/>
                <a:ea typeface="微软雅黑"/>
                <a:cs typeface="微软雅黑"/>
              </a:rPr>
              <a:t>人称</a:t>
            </a:r>
            <a:r>
              <a:rPr kumimoji="1" lang="en-US" altLang="zh-CN" sz="1200" b="1" i="1" dirty="0">
                <a:latin typeface="微软雅黑"/>
                <a:ea typeface="微软雅黑"/>
                <a:cs typeface="微软雅黑"/>
              </a:rPr>
              <a:t>T</a:t>
            </a:r>
            <a:r>
              <a:rPr kumimoji="1" lang="zh-CN" altLang="en-US" sz="1200" b="1" i="1" dirty="0">
                <a:latin typeface="微软雅黑"/>
                <a:ea typeface="微软雅黑"/>
                <a:cs typeface="微软雅黑"/>
              </a:rPr>
              <a:t>客</a:t>
            </a:r>
          </a:p>
        </p:txBody>
      </p:sp>
      <p:sp>
        <p:nvSpPr>
          <p:cNvPr id="15" name="KSO_Shape"/>
          <p:cNvSpPr>
            <a:spLocks/>
          </p:cNvSpPr>
          <p:nvPr/>
        </p:nvSpPr>
        <p:spPr bwMode="auto">
          <a:xfrm>
            <a:off x="6281719" y="2710590"/>
            <a:ext cx="573606" cy="389242"/>
          </a:xfrm>
          <a:custGeom>
            <a:avLst/>
            <a:gdLst>
              <a:gd name="T0" fmla="*/ 487283 w 4164"/>
              <a:gd name="T1" fmla="*/ 421815 h 3104"/>
              <a:gd name="T2" fmla="*/ 528791 w 4164"/>
              <a:gd name="T3" fmla="*/ 35476 h 3104"/>
              <a:gd name="T4" fmla="*/ 429345 w 4164"/>
              <a:gd name="T5" fmla="*/ 411865 h 3104"/>
              <a:gd name="T6" fmla="*/ 1688413 w 4164"/>
              <a:gd name="T7" fmla="*/ 208528 h 3104"/>
              <a:gd name="T8" fmla="*/ 1680630 w 4164"/>
              <a:gd name="T9" fmla="*/ 1071194 h 3104"/>
              <a:gd name="T10" fmla="*/ 641208 w 4164"/>
              <a:gd name="T11" fmla="*/ 1191033 h 3104"/>
              <a:gd name="T12" fmla="*/ 648558 w 4164"/>
              <a:gd name="T13" fmla="*/ 328367 h 3104"/>
              <a:gd name="T14" fmla="*/ 1593291 w 4164"/>
              <a:gd name="T15" fmla="*/ 1026200 h 3104"/>
              <a:gd name="T16" fmla="*/ 1624422 w 4164"/>
              <a:gd name="T17" fmla="*/ 763161 h 3104"/>
              <a:gd name="T18" fmla="*/ 1549621 w 4164"/>
              <a:gd name="T19" fmla="*/ 763161 h 3104"/>
              <a:gd name="T20" fmla="*/ 1495142 w 4164"/>
              <a:gd name="T21" fmla="*/ 691344 h 3104"/>
              <a:gd name="T22" fmla="*/ 1503790 w 4164"/>
              <a:gd name="T23" fmla="*/ 1026200 h 3104"/>
              <a:gd name="T24" fmla="*/ 1555674 w 4164"/>
              <a:gd name="T25" fmla="*/ 795175 h 3104"/>
              <a:gd name="T26" fmla="*/ 1527138 w 4164"/>
              <a:gd name="T27" fmla="*/ 1026200 h 3104"/>
              <a:gd name="T28" fmla="*/ 983646 w 4164"/>
              <a:gd name="T29" fmla="*/ 1011058 h 3104"/>
              <a:gd name="T30" fmla="*/ 822372 w 4164"/>
              <a:gd name="T31" fmla="*/ 926263 h 3104"/>
              <a:gd name="T32" fmla="*/ 1067526 w 4164"/>
              <a:gd name="T33" fmla="*/ 547278 h 3104"/>
              <a:gd name="T34" fmla="*/ 937382 w 4164"/>
              <a:gd name="T35" fmla="*/ 347835 h 3104"/>
              <a:gd name="T36" fmla="*/ 730276 w 4164"/>
              <a:gd name="T37" fmla="*/ 589243 h 3104"/>
              <a:gd name="T38" fmla="*/ 880742 w 4164"/>
              <a:gd name="T39" fmla="*/ 476759 h 3104"/>
              <a:gd name="T40" fmla="*/ 936518 w 4164"/>
              <a:gd name="T41" fmla="*/ 493199 h 3104"/>
              <a:gd name="T42" fmla="*/ 669744 w 4164"/>
              <a:gd name="T43" fmla="*/ 923667 h 3104"/>
              <a:gd name="T44" fmla="*/ 983646 w 4164"/>
              <a:gd name="T45" fmla="*/ 1011058 h 3104"/>
              <a:gd name="T46" fmla="*/ 1439366 w 4164"/>
              <a:gd name="T47" fmla="*/ 827623 h 3104"/>
              <a:gd name="T48" fmla="*/ 1454067 w 4164"/>
              <a:gd name="T49" fmla="*/ 353459 h 3104"/>
              <a:gd name="T50" fmla="*/ 1030775 w 4164"/>
              <a:gd name="T51" fmla="*/ 833247 h 3104"/>
              <a:gd name="T52" fmla="*/ 1209344 w 4164"/>
              <a:gd name="T53" fmla="*/ 926263 h 3104"/>
              <a:gd name="T54" fmla="*/ 1334732 w 4164"/>
              <a:gd name="T55" fmla="*/ 1011058 h 3104"/>
              <a:gd name="T56" fmla="*/ 1421207 w 4164"/>
              <a:gd name="T57" fmla="*/ 926263 h 3104"/>
              <a:gd name="T58" fmla="*/ 1274200 w 4164"/>
              <a:gd name="T59" fmla="*/ 568910 h 3104"/>
              <a:gd name="T60" fmla="*/ 1227072 w 4164"/>
              <a:gd name="T61" fmla="*/ 827623 h 3104"/>
              <a:gd name="T62" fmla="*/ 366651 w 4164"/>
              <a:gd name="T63" fmla="*/ 1342886 h 3104"/>
              <a:gd name="T64" fmla="*/ 336385 w 4164"/>
              <a:gd name="T65" fmla="*/ 944000 h 3104"/>
              <a:gd name="T66" fmla="*/ 302660 w 4164"/>
              <a:gd name="T67" fmla="*/ 1331638 h 3104"/>
              <a:gd name="T68" fmla="*/ 21186 w 4164"/>
              <a:gd name="T69" fmla="*/ 1168103 h 3104"/>
              <a:gd name="T70" fmla="*/ 16863 w 4164"/>
              <a:gd name="T71" fmla="*/ 1101045 h 3104"/>
              <a:gd name="T72" fmla="*/ 182893 w 4164"/>
              <a:gd name="T73" fmla="*/ 150556 h 3104"/>
              <a:gd name="T74" fmla="*/ 207539 w 4164"/>
              <a:gd name="T75" fmla="*/ 97775 h 3104"/>
              <a:gd name="T76" fmla="*/ 209268 w 4164"/>
              <a:gd name="T77" fmla="*/ 94746 h 3104"/>
              <a:gd name="T78" fmla="*/ 478203 w 4164"/>
              <a:gd name="T79" fmla="*/ 26823 h 3104"/>
              <a:gd name="T80" fmla="*/ 379190 w 4164"/>
              <a:gd name="T81" fmla="*/ 403212 h 3104"/>
              <a:gd name="T82" fmla="*/ 198459 w 4164"/>
              <a:gd name="T83" fmla="*/ 919773 h 3104"/>
              <a:gd name="T84" fmla="*/ 260288 w 4164"/>
              <a:gd name="T85" fmla="*/ 1126138 h 3104"/>
              <a:gd name="T86" fmla="*/ 191973 w 4164"/>
              <a:gd name="T87" fmla="*/ 1312602 h 3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64" h="3104">
                <a:moveTo>
                  <a:pt x="993" y="952"/>
                </a:moveTo>
                <a:cubicBezTo>
                  <a:pt x="1127" y="975"/>
                  <a:pt x="1127" y="975"/>
                  <a:pt x="1127" y="975"/>
                </a:cubicBezTo>
                <a:cubicBezTo>
                  <a:pt x="1224" y="893"/>
                  <a:pt x="1402" y="308"/>
                  <a:pt x="1356" y="105"/>
                </a:cubicBezTo>
                <a:cubicBezTo>
                  <a:pt x="1223" y="82"/>
                  <a:pt x="1223" y="82"/>
                  <a:pt x="1223" y="82"/>
                </a:cubicBezTo>
                <a:cubicBezTo>
                  <a:pt x="1167" y="232"/>
                  <a:pt x="1120" y="382"/>
                  <a:pt x="1081" y="532"/>
                </a:cubicBezTo>
                <a:cubicBezTo>
                  <a:pt x="1045" y="672"/>
                  <a:pt x="1017" y="812"/>
                  <a:pt x="993" y="952"/>
                </a:cubicBezTo>
                <a:close/>
                <a:moveTo>
                  <a:pt x="1818" y="482"/>
                </a:moveTo>
                <a:cubicBezTo>
                  <a:pt x="3905" y="482"/>
                  <a:pt x="3905" y="482"/>
                  <a:pt x="3905" y="482"/>
                </a:cubicBezTo>
                <a:cubicBezTo>
                  <a:pt x="4057" y="482"/>
                  <a:pt x="4164" y="606"/>
                  <a:pt x="4141" y="759"/>
                </a:cubicBezTo>
                <a:cubicBezTo>
                  <a:pt x="3887" y="2476"/>
                  <a:pt x="3887" y="2476"/>
                  <a:pt x="3887" y="2476"/>
                </a:cubicBezTo>
                <a:cubicBezTo>
                  <a:pt x="3865" y="2628"/>
                  <a:pt x="3721" y="2753"/>
                  <a:pt x="3569" y="2753"/>
                </a:cubicBezTo>
                <a:cubicBezTo>
                  <a:pt x="1483" y="2753"/>
                  <a:pt x="1483" y="2753"/>
                  <a:pt x="1483" y="2753"/>
                </a:cubicBezTo>
                <a:cubicBezTo>
                  <a:pt x="1330" y="2753"/>
                  <a:pt x="1224" y="2628"/>
                  <a:pt x="1247" y="2476"/>
                </a:cubicBezTo>
                <a:cubicBezTo>
                  <a:pt x="1500" y="759"/>
                  <a:pt x="1500" y="759"/>
                  <a:pt x="1500" y="759"/>
                </a:cubicBezTo>
                <a:cubicBezTo>
                  <a:pt x="1523" y="606"/>
                  <a:pt x="1666" y="482"/>
                  <a:pt x="1818" y="482"/>
                </a:cubicBezTo>
                <a:close/>
                <a:moveTo>
                  <a:pt x="3685" y="2372"/>
                </a:moveTo>
                <a:cubicBezTo>
                  <a:pt x="3780" y="1827"/>
                  <a:pt x="3780" y="1827"/>
                  <a:pt x="3780" y="1827"/>
                </a:cubicBezTo>
                <a:cubicBezTo>
                  <a:pt x="3784" y="1801"/>
                  <a:pt x="3777" y="1780"/>
                  <a:pt x="3757" y="1764"/>
                </a:cubicBezTo>
                <a:cubicBezTo>
                  <a:pt x="3738" y="1748"/>
                  <a:pt x="3713" y="1740"/>
                  <a:pt x="3683" y="1740"/>
                </a:cubicBezTo>
                <a:cubicBezTo>
                  <a:pt x="3638" y="1740"/>
                  <a:pt x="3605" y="1748"/>
                  <a:pt x="3584" y="1764"/>
                </a:cubicBezTo>
                <a:cubicBezTo>
                  <a:pt x="3612" y="1598"/>
                  <a:pt x="3612" y="1598"/>
                  <a:pt x="3612" y="1598"/>
                </a:cubicBezTo>
                <a:cubicBezTo>
                  <a:pt x="3458" y="1598"/>
                  <a:pt x="3458" y="1598"/>
                  <a:pt x="3458" y="1598"/>
                </a:cubicBezTo>
                <a:cubicBezTo>
                  <a:pt x="3324" y="2372"/>
                  <a:pt x="3324" y="2372"/>
                  <a:pt x="3324" y="2372"/>
                </a:cubicBezTo>
                <a:cubicBezTo>
                  <a:pt x="3478" y="2372"/>
                  <a:pt x="3478" y="2372"/>
                  <a:pt x="3478" y="2372"/>
                </a:cubicBezTo>
                <a:cubicBezTo>
                  <a:pt x="3566" y="1865"/>
                  <a:pt x="3566" y="1865"/>
                  <a:pt x="3566" y="1865"/>
                </a:cubicBezTo>
                <a:cubicBezTo>
                  <a:pt x="3569" y="1847"/>
                  <a:pt x="3580" y="1838"/>
                  <a:pt x="3598" y="1838"/>
                </a:cubicBezTo>
                <a:cubicBezTo>
                  <a:pt x="3615" y="1838"/>
                  <a:pt x="3622" y="1847"/>
                  <a:pt x="3619" y="1866"/>
                </a:cubicBezTo>
                <a:cubicBezTo>
                  <a:pt x="3532" y="2372"/>
                  <a:pt x="3532" y="2372"/>
                  <a:pt x="3532" y="2372"/>
                </a:cubicBezTo>
                <a:cubicBezTo>
                  <a:pt x="3685" y="2372"/>
                  <a:pt x="3685" y="2372"/>
                  <a:pt x="3685" y="2372"/>
                </a:cubicBezTo>
                <a:close/>
                <a:moveTo>
                  <a:pt x="2275" y="2337"/>
                </a:moveTo>
                <a:cubicBezTo>
                  <a:pt x="2310" y="2141"/>
                  <a:pt x="2310" y="2141"/>
                  <a:pt x="2310" y="2141"/>
                </a:cubicBezTo>
                <a:cubicBezTo>
                  <a:pt x="1902" y="2141"/>
                  <a:pt x="1902" y="2141"/>
                  <a:pt x="1902" y="2141"/>
                </a:cubicBezTo>
                <a:cubicBezTo>
                  <a:pt x="2407" y="1423"/>
                  <a:pt x="2407" y="1423"/>
                  <a:pt x="2407" y="1423"/>
                </a:cubicBezTo>
                <a:cubicBezTo>
                  <a:pt x="2437" y="1382"/>
                  <a:pt x="2458" y="1329"/>
                  <a:pt x="2469" y="1265"/>
                </a:cubicBezTo>
                <a:cubicBezTo>
                  <a:pt x="2499" y="1101"/>
                  <a:pt x="2495" y="983"/>
                  <a:pt x="2458" y="911"/>
                </a:cubicBezTo>
                <a:cubicBezTo>
                  <a:pt x="2420" y="840"/>
                  <a:pt x="2324" y="804"/>
                  <a:pt x="2168" y="804"/>
                </a:cubicBezTo>
                <a:cubicBezTo>
                  <a:pt x="1917" y="804"/>
                  <a:pt x="1773" y="901"/>
                  <a:pt x="1737" y="1097"/>
                </a:cubicBezTo>
                <a:cubicBezTo>
                  <a:pt x="1689" y="1362"/>
                  <a:pt x="1689" y="1362"/>
                  <a:pt x="1689" y="1362"/>
                </a:cubicBezTo>
                <a:cubicBezTo>
                  <a:pt x="1989" y="1362"/>
                  <a:pt x="1989" y="1362"/>
                  <a:pt x="1989" y="1362"/>
                </a:cubicBezTo>
                <a:cubicBezTo>
                  <a:pt x="2037" y="1102"/>
                  <a:pt x="2037" y="1102"/>
                  <a:pt x="2037" y="1102"/>
                </a:cubicBezTo>
                <a:cubicBezTo>
                  <a:pt x="2044" y="1059"/>
                  <a:pt x="2071" y="1038"/>
                  <a:pt x="2117" y="1038"/>
                </a:cubicBezTo>
                <a:cubicBezTo>
                  <a:pt x="2162" y="1038"/>
                  <a:pt x="2178" y="1072"/>
                  <a:pt x="2166" y="1140"/>
                </a:cubicBezTo>
                <a:cubicBezTo>
                  <a:pt x="2143" y="1270"/>
                  <a:pt x="2104" y="1372"/>
                  <a:pt x="2049" y="1447"/>
                </a:cubicBezTo>
                <a:cubicBezTo>
                  <a:pt x="1549" y="2135"/>
                  <a:pt x="1549" y="2135"/>
                  <a:pt x="1549" y="2135"/>
                </a:cubicBezTo>
                <a:cubicBezTo>
                  <a:pt x="1513" y="2337"/>
                  <a:pt x="1513" y="2337"/>
                  <a:pt x="1513" y="2337"/>
                </a:cubicBezTo>
                <a:cubicBezTo>
                  <a:pt x="2275" y="2337"/>
                  <a:pt x="2275" y="2337"/>
                  <a:pt x="2275" y="2337"/>
                </a:cubicBezTo>
                <a:close/>
                <a:moveTo>
                  <a:pt x="3287" y="2141"/>
                </a:moveTo>
                <a:cubicBezTo>
                  <a:pt x="3329" y="1913"/>
                  <a:pt x="3329" y="1913"/>
                  <a:pt x="3329" y="1913"/>
                </a:cubicBezTo>
                <a:cubicBezTo>
                  <a:pt x="3164" y="1913"/>
                  <a:pt x="3164" y="1913"/>
                  <a:pt x="3164" y="1913"/>
                </a:cubicBezTo>
                <a:cubicBezTo>
                  <a:pt x="3363" y="817"/>
                  <a:pt x="3363" y="817"/>
                  <a:pt x="3363" y="817"/>
                </a:cubicBezTo>
                <a:cubicBezTo>
                  <a:pt x="2913" y="817"/>
                  <a:pt x="2913" y="817"/>
                  <a:pt x="2913" y="817"/>
                </a:cubicBezTo>
                <a:cubicBezTo>
                  <a:pt x="2384" y="1926"/>
                  <a:pt x="2384" y="1926"/>
                  <a:pt x="2384" y="1926"/>
                </a:cubicBezTo>
                <a:cubicBezTo>
                  <a:pt x="2345" y="2141"/>
                  <a:pt x="2345" y="2141"/>
                  <a:pt x="2345" y="2141"/>
                </a:cubicBezTo>
                <a:cubicBezTo>
                  <a:pt x="2797" y="2141"/>
                  <a:pt x="2797" y="2141"/>
                  <a:pt x="2797" y="2141"/>
                </a:cubicBezTo>
                <a:cubicBezTo>
                  <a:pt x="2761" y="2337"/>
                  <a:pt x="2761" y="2337"/>
                  <a:pt x="2761" y="2337"/>
                </a:cubicBezTo>
                <a:cubicBezTo>
                  <a:pt x="3087" y="2337"/>
                  <a:pt x="3087" y="2337"/>
                  <a:pt x="3087" y="2337"/>
                </a:cubicBezTo>
                <a:cubicBezTo>
                  <a:pt x="3122" y="2141"/>
                  <a:pt x="3122" y="2141"/>
                  <a:pt x="3122" y="2141"/>
                </a:cubicBezTo>
                <a:cubicBezTo>
                  <a:pt x="3287" y="2141"/>
                  <a:pt x="3287" y="2141"/>
                  <a:pt x="3287" y="2141"/>
                </a:cubicBezTo>
                <a:close/>
                <a:moveTo>
                  <a:pt x="2838" y="1913"/>
                </a:moveTo>
                <a:cubicBezTo>
                  <a:pt x="2947" y="1315"/>
                  <a:pt x="2947" y="1315"/>
                  <a:pt x="2947" y="1315"/>
                </a:cubicBezTo>
                <a:cubicBezTo>
                  <a:pt x="2687" y="1913"/>
                  <a:pt x="2687" y="1913"/>
                  <a:pt x="2687" y="1913"/>
                </a:cubicBezTo>
                <a:cubicBezTo>
                  <a:pt x="2838" y="1913"/>
                  <a:pt x="2838" y="1913"/>
                  <a:pt x="2838" y="1913"/>
                </a:cubicBezTo>
                <a:close/>
                <a:moveTo>
                  <a:pt x="700" y="3078"/>
                </a:moveTo>
                <a:cubicBezTo>
                  <a:pt x="848" y="3104"/>
                  <a:pt x="848" y="3104"/>
                  <a:pt x="848" y="3104"/>
                </a:cubicBezTo>
                <a:cubicBezTo>
                  <a:pt x="996" y="2781"/>
                  <a:pt x="979" y="2267"/>
                  <a:pt x="935" y="2209"/>
                </a:cubicBezTo>
                <a:cubicBezTo>
                  <a:pt x="778" y="2182"/>
                  <a:pt x="778" y="2182"/>
                  <a:pt x="778" y="2182"/>
                </a:cubicBezTo>
                <a:cubicBezTo>
                  <a:pt x="753" y="2324"/>
                  <a:pt x="733" y="2467"/>
                  <a:pt x="719" y="2614"/>
                </a:cubicBezTo>
                <a:cubicBezTo>
                  <a:pt x="705" y="2766"/>
                  <a:pt x="698" y="2921"/>
                  <a:pt x="700" y="3078"/>
                </a:cubicBezTo>
                <a:close/>
                <a:moveTo>
                  <a:pt x="444" y="3034"/>
                </a:moveTo>
                <a:cubicBezTo>
                  <a:pt x="210" y="2989"/>
                  <a:pt x="78" y="2878"/>
                  <a:pt x="49" y="2700"/>
                </a:cubicBezTo>
                <a:cubicBezTo>
                  <a:pt x="44" y="2652"/>
                  <a:pt x="39" y="2605"/>
                  <a:pt x="35" y="2558"/>
                </a:cubicBezTo>
                <a:cubicBezTo>
                  <a:pt x="36" y="2554"/>
                  <a:pt x="38" y="2549"/>
                  <a:pt x="39" y="2545"/>
                </a:cubicBezTo>
                <a:cubicBezTo>
                  <a:pt x="0" y="1783"/>
                  <a:pt x="108" y="1047"/>
                  <a:pt x="423" y="348"/>
                </a:cubicBezTo>
                <a:cubicBezTo>
                  <a:pt x="423" y="348"/>
                  <a:pt x="423" y="348"/>
                  <a:pt x="423" y="348"/>
                </a:cubicBezTo>
                <a:cubicBezTo>
                  <a:pt x="424" y="346"/>
                  <a:pt x="424" y="346"/>
                  <a:pt x="424" y="346"/>
                </a:cubicBezTo>
                <a:cubicBezTo>
                  <a:pt x="442" y="306"/>
                  <a:pt x="460" y="266"/>
                  <a:pt x="480" y="226"/>
                </a:cubicBezTo>
                <a:cubicBezTo>
                  <a:pt x="481" y="226"/>
                  <a:pt x="481" y="226"/>
                  <a:pt x="481" y="226"/>
                </a:cubicBezTo>
                <a:cubicBezTo>
                  <a:pt x="484" y="219"/>
                  <a:pt x="484" y="219"/>
                  <a:pt x="484" y="219"/>
                </a:cubicBezTo>
                <a:cubicBezTo>
                  <a:pt x="572" y="61"/>
                  <a:pt x="733" y="0"/>
                  <a:pt x="969" y="38"/>
                </a:cubicBezTo>
                <a:cubicBezTo>
                  <a:pt x="1106" y="62"/>
                  <a:pt x="1106" y="62"/>
                  <a:pt x="1106" y="62"/>
                </a:cubicBezTo>
                <a:cubicBezTo>
                  <a:pt x="1051" y="208"/>
                  <a:pt x="1006" y="355"/>
                  <a:pt x="968" y="503"/>
                </a:cubicBezTo>
                <a:cubicBezTo>
                  <a:pt x="931" y="645"/>
                  <a:pt x="902" y="788"/>
                  <a:pt x="877" y="932"/>
                </a:cubicBezTo>
                <a:cubicBezTo>
                  <a:pt x="671" y="896"/>
                  <a:pt x="671" y="896"/>
                  <a:pt x="671" y="896"/>
                </a:cubicBezTo>
                <a:cubicBezTo>
                  <a:pt x="551" y="1304"/>
                  <a:pt x="484" y="1714"/>
                  <a:pt x="459" y="2126"/>
                </a:cubicBezTo>
                <a:cubicBezTo>
                  <a:pt x="663" y="2162"/>
                  <a:pt x="663" y="2162"/>
                  <a:pt x="663" y="2162"/>
                </a:cubicBezTo>
                <a:cubicBezTo>
                  <a:pt x="637" y="2308"/>
                  <a:pt x="616" y="2455"/>
                  <a:pt x="602" y="2603"/>
                </a:cubicBezTo>
                <a:cubicBezTo>
                  <a:pt x="588" y="2752"/>
                  <a:pt x="581" y="2904"/>
                  <a:pt x="582" y="3058"/>
                </a:cubicBezTo>
                <a:lnTo>
                  <a:pt x="444" y="3034"/>
                </a:lnTo>
                <a:close/>
              </a:path>
            </a:pathLst>
          </a:custGeom>
          <a:solidFill>
            <a:srgbClr val="D13E3E"/>
          </a:solidFill>
          <a:ln>
            <a:noFill/>
          </a:ln>
          <a:extLst/>
        </p:spPr>
        <p:txBody>
          <a:bodyPr lIns="91345" tIns="45671" rIns="91345" bIns="45671"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6" name="KSO_Shape"/>
          <p:cNvSpPr/>
          <p:nvPr/>
        </p:nvSpPr>
        <p:spPr>
          <a:xfrm>
            <a:off x="6327254" y="3270740"/>
            <a:ext cx="482541" cy="4150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D13E3E"/>
          </a:solidFill>
          <a:ln>
            <a:noFill/>
          </a:ln>
        </p:spPr>
        <p:txBody>
          <a:bodyPr lIns="91345" tIns="45671" rIns="91345" bIns="45671" anchor="ctr" anchorCtr="1"/>
          <a:lstStyle/>
          <a:p>
            <a:pPr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7" name="KSO_Shape"/>
          <p:cNvSpPr/>
          <p:nvPr/>
        </p:nvSpPr>
        <p:spPr>
          <a:xfrm>
            <a:off x="6298522" y="3855206"/>
            <a:ext cx="540000" cy="4320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D13E3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1" rIns="91345" bIns="45671"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19" name="文本框 18"/>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a:latin typeface="微软雅黑"/>
                <a:ea typeface="微软雅黑"/>
                <a:cs typeface="微软雅黑"/>
              </a:rPr>
              <a:t>关于移动信息化研究中心</a:t>
            </a: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358980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952500" y="1079500"/>
            <a:ext cx="1041400" cy="1041400"/>
          </a:xfrm>
          <a:prstGeom prst="ellipse">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华文细黑" panose="02010600040101010101" pitchFamily="2" charset="-122"/>
                <a:ea typeface="华文细黑" panose="02010600040101010101" pitchFamily="2" charset="-122"/>
              </a:rPr>
              <a:t>1</a:t>
            </a:r>
            <a:endParaRPr lang="zh-CN" altLang="en-US" sz="3600" dirty="0">
              <a:latin typeface="华文细黑" panose="02010600040101010101" pitchFamily="2" charset="-122"/>
              <a:ea typeface="华文细黑" panose="02010600040101010101" pitchFamily="2" charset="-122"/>
            </a:endParaRPr>
          </a:p>
        </p:txBody>
      </p:sp>
      <p:sp>
        <p:nvSpPr>
          <p:cNvPr id="13" name="椭圆 12"/>
          <p:cNvSpPr/>
          <p:nvPr/>
        </p:nvSpPr>
        <p:spPr>
          <a:xfrm>
            <a:off x="1590675" y="833437"/>
            <a:ext cx="492125" cy="492125"/>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937545" y="1936750"/>
            <a:ext cx="290512" cy="290512"/>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397796" y="1828800"/>
            <a:ext cx="490537" cy="490537"/>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419100" y="2717800"/>
            <a:ext cx="8293100"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28626" y="1600200"/>
            <a:ext cx="0" cy="111760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19100" y="1600200"/>
            <a:ext cx="432000"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7165181" y="3441701"/>
            <a:ext cx="1041400" cy="1041400"/>
          </a:xfrm>
          <a:prstGeom prst="ellipse">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华文细黑" panose="02010600040101010101" pitchFamily="2" charset="-122"/>
                <a:ea typeface="华文细黑" panose="02010600040101010101" pitchFamily="2" charset="-122"/>
              </a:rPr>
              <a:t>2</a:t>
            </a:r>
            <a:endParaRPr lang="zh-CN" altLang="en-US" sz="3600" dirty="0">
              <a:latin typeface="华文细黑" panose="02010600040101010101" pitchFamily="2" charset="-122"/>
              <a:ea typeface="华文细黑" panose="02010600040101010101" pitchFamily="2" charset="-122"/>
            </a:endParaRPr>
          </a:p>
        </p:txBody>
      </p:sp>
      <p:sp>
        <p:nvSpPr>
          <p:cNvPr id="26" name="椭圆 25"/>
          <p:cNvSpPr/>
          <p:nvPr/>
        </p:nvSpPr>
        <p:spPr>
          <a:xfrm>
            <a:off x="7802562" y="3037683"/>
            <a:ext cx="404019" cy="404019"/>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203281" y="3441701"/>
            <a:ext cx="290512" cy="290512"/>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958012" y="4122739"/>
            <a:ext cx="490537" cy="490537"/>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8705850" y="2717800"/>
            <a:ext cx="0" cy="127635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8273850" y="3994469"/>
            <a:ext cx="432000"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685881" y="4566951"/>
            <a:ext cx="0" cy="655747"/>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55874" y="903171"/>
            <a:ext cx="6337301" cy="1431161"/>
          </a:xfrm>
          <a:prstGeom prst="rect">
            <a:avLst/>
          </a:prstGeom>
          <a:noFill/>
        </p:spPr>
        <p:txBody>
          <a:bodyPr wrap="square" rtlCol="0">
            <a:spAutoFit/>
          </a:bodyPr>
          <a:lstStyle/>
          <a:p>
            <a:pPr algn="just">
              <a:lnSpc>
                <a:spcPct val="150000"/>
              </a:lnSpc>
            </a:pPr>
            <a:r>
              <a:rPr lang="zh-CN" altLang="en-US" sz="1400" b="1" dirty="0" smtClean="0">
                <a:latin typeface="微软雅黑" panose="020B0503020204020204" pitchFamily="34" charset="-122"/>
                <a:ea typeface="微软雅黑" panose="020B0503020204020204" pitchFamily="34" charset="-122"/>
              </a:rPr>
              <a:t>云</a:t>
            </a:r>
            <a:r>
              <a:rPr lang="en-US" altLang="zh-CN" sz="1400" b="1" dirty="0" smtClean="0">
                <a:latin typeface="微软雅黑" panose="020B0503020204020204" pitchFamily="34" charset="-122"/>
                <a:ea typeface="微软雅黑" panose="020B0503020204020204" pitchFamily="34" charset="-122"/>
              </a:rPr>
              <a:t>CRM</a:t>
            </a:r>
            <a:r>
              <a:rPr lang="zh-CN" altLang="en-US" sz="1400" b="1" dirty="0" smtClean="0">
                <a:latin typeface="微软雅黑" panose="020B0503020204020204" pitchFamily="34" charset="-122"/>
                <a:ea typeface="微软雅黑" panose="020B0503020204020204" pitchFamily="34" charset="-122"/>
              </a:rPr>
              <a:t>市场规模持续攀升。</a:t>
            </a:r>
            <a:endParaRPr lang="en-US" altLang="zh-CN" sz="1400" b="1"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en-US" altLang="zh-CN" sz="1100" dirty="0" smtClean="0">
                <a:latin typeface="微软雅黑" panose="020B0503020204020204" pitchFamily="34" charset="-122"/>
                <a:ea typeface="微软雅黑" panose="020B0503020204020204" pitchFamily="34" charset="-122"/>
              </a:rPr>
              <a:t>2017</a:t>
            </a:r>
            <a:r>
              <a:rPr lang="zh-CN" altLang="en-US" sz="1100" dirty="0" smtClean="0">
                <a:latin typeface="微软雅黑" panose="020B0503020204020204" pitchFamily="34" charset="-122"/>
                <a:ea typeface="微软雅黑" panose="020B0503020204020204" pitchFamily="34" charset="-122"/>
              </a:rPr>
              <a:t>年国内云</a:t>
            </a:r>
            <a:r>
              <a:rPr lang="en-US" altLang="zh-CN" sz="1100" dirty="0" smtClean="0">
                <a:latin typeface="微软雅黑" panose="020B0503020204020204" pitchFamily="34" charset="-122"/>
                <a:ea typeface="微软雅黑" panose="020B0503020204020204" pitchFamily="34" charset="-122"/>
              </a:rPr>
              <a:t>CRM</a:t>
            </a:r>
            <a:r>
              <a:rPr lang="zh-CN" altLang="en-US" sz="1100" dirty="0">
                <a:latin typeface="微软雅黑" panose="020B0503020204020204" pitchFamily="34" charset="-122"/>
                <a:ea typeface="微软雅黑" panose="020B0503020204020204" pitchFamily="34" charset="-122"/>
              </a:rPr>
              <a:t>销售</a:t>
            </a:r>
            <a:r>
              <a:rPr lang="zh-CN" altLang="en-US" sz="1100" dirty="0" smtClean="0">
                <a:latin typeface="微软雅黑" panose="020B0503020204020204" pitchFamily="34" charset="-122"/>
                <a:ea typeface="微软雅黑" panose="020B0503020204020204" pitchFamily="34" charset="-122"/>
              </a:rPr>
              <a:t>规模</a:t>
            </a:r>
            <a:r>
              <a:rPr lang="zh-CN" altLang="en-US" sz="1100" dirty="0">
                <a:latin typeface="微软雅黑" panose="020B0503020204020204" pitchFamily="34" charset="-122"/>
                <a:ea typeface="微软雅黑" panose="020B0503020204020204" pitchFamily="34" charset="-122"/>
              </a:rPr>
              <a:t>将达到</a:t>
            </a:r>
            <a:r>
              <a:rPr lang="en-US" altLang="zh-CN" sz="1100" dirty="0" smtClean="0">
                <a:latin typeface="微软雅黑" panose="020B0503020204020204" pitchFamily="34" charset="-122"/>
                <a:ea typeface="微软雅黑" panose="020B0503020204020204" pitchFamily="34" charset="-122"/>
              </a:rPr>
              <a:t>10.38</a:t>
            </a:r>
            <a:r>
              <a:rPr lang="zh-CN" altLang="en-US" sz="1100" dirty="0" smtClean="0">
                <a:latin typeface="微软雅黑" panose="020B0503020204020204" pitchFamily="34" charset="-122"/>
                <a:ea typeface="微软雅黑" panose="020B0503020204020204" pitchFamily="34" charset="-122"/>
              </a:rPr>
              <a:t>亿。</a:t>
            </a:r>
            <a:endParaRPr lang="en-US" altLang="zh-CN" sz="11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现阶段</a:t>
            </a:r>
            <a:r>
              <a:rPr lang="zh-CN" altLang="en-US" sz="1100" dirty="0" smtClean="0">
                <a:latin typeface="微软雅黑" panose="020B0503020204020204" pitchFamily="34" charset="-122"/>
                <a:ea typeface="微软雅黑" panose="020B0503020204020204" pitchFamily="34" charset="-122"/>
              </a:rPr>
              <a:t>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市场内，企业用户人员规模上探态势明显，</a:t>
            </a:r>
            <a:r>
              <a:rPr lang="en-US" altLang="zh-CN" sz="1100" dirty="0" smtClean="0">
                <a:latin typeface="微软雅黑" panose="020B0503020204020204" pitchFamily="34" charset="-122"/>
                <a:ea typeface="微软雅黑" panose="020B0503020204020204" pitchFamily="34" charset="-122"/>
              </a:rPr>
              <a:t>200</a:t>
            </a:r>
            <a:r>
              <a:rPr lang="zh-CN" altLang="en-US" sz="1100" dirty="0" smtClean="0">
                <a:latin typeface="微软雅黑" panose="020B0503020204020204" pitchFamily="34" charset="-122"/>
                <a:ea typeface="微软雅黑" panose="020B0503020204020204" pitchFamily="34" charset="-122"/>
              </a:rPr>
              <a:t>人以上规模的企业占比由</a:t>
            </a:r>
            <a:r>
              <a:rPr lang="en-US" altLang="zh-CN" sz="1100" dirty="0" smtClean="0">
                <a:latin typeface="微软雅黑" panose="020B0503020204020204" pitchFamily="34" charset="-122"/>
                <a:ea typeface="微软雅黑" panose="020B0503020204020204" pitchFamily="34" charset="-122"/>
              </a:rPr>
              <a:t>2016</a:t>
            </a:r>
            <a:r>
              <a:rPr lang="zh-CN" altLang="en-US" sz="1100" dirty="0" smtClean="0">
                <a:latin typeface="微软雅黑" panose="020B0503020204020204" pitchFamily="34" charset="-122"/>
                <a:ea typeface="微软雅黑" panose="020B0503020204020204" pitchFamily="34" charset="-122"/>
              </a:rPr>
              <a:t>年的</a:t>
            </a:r>
            <a:r>
              <a:rPr lang="en-US" altLang="zh-CN" sz="1100" dirty="0" smtClean="0">
                <a:latin typeface="微软雅黑" panose="020B0503020204020204" pitchFamily="34" charset="-122"/>
                <a:ea typeface="微软雅黑" panose="020B0503020204020204" pitchFamily="34" charset="-122"/>
              </a:rPr>
              <a:t>55.5%</a:t>
            </a:r>
            <a:r>
              <a:rPr lang="zh-CN" altLang="en-US" sz="1100" dirty="0">
                <a:latin typeface="微软雅黑" panose="020B0503020204020204" pitchFamily="34" charset="-122"/>
                <a:ea typeface="微软雅黑" panose="020B0503020204020204" pitchFamily="34" charset="-122"/>
              </a:rPr>
              <a:t>增长</a:t>
            </a:r>
            <a:r>
              <a:rPr lang="zh-CN" altLang="en-US" sz="1100" dirty="0" smtClean="0">
                <a:latin typeface="微软雅黑" panose="020B0503020204020204" pitchFamily="34" charset="-122"/>
                <a:ea typeface="微软雅黑" panose="020B0503020204020204" pitchFamily="34" charset="-122"/>
              </a:rPr>
              <a:t>至</a:t>
            </a:r>
            <a:r>
              <a:rPr lang="en-US" altLang="zh-CN" sz="1100" dirty="0" smtClean="0">
                <a:latin typeface="微软雅黑" panose="020B0503020204020204" pitchFamily="34" charset="-122"/>
                <a:ea typeface="微软雅黑" panose="020B0503020204020204" pitchFamily="34" charset="-122"/>
              </a:rPr>
              <a:t>2017</a:t>
            </a:r>
            <a:r>
              <a:rPr lang="zh-CN" altLang="en-US" sz="1100" dirty="0" smtClean="0">
                <a:latin typeface="微软雅黑" panose="020B0503020204020204" pitchFamily="34" charset="-122"/>
                <a:ea typeface="微软雅黑" panose="020B0503020204020204" pitchFamily="34" charset="-122"/>
              </a:rPr>
              <a:t>年的</a:t>
            </a:r>
            <a:r>
              <a:rPr lang="en-US" altLang="zh-CN" sz="1100" dirty="0" smtClean="0">
                <a:latin typeface="微软雅黑" panose="020B0503020204020204" pitchFamily="34" charset="-122"/>
                <a:ea typeface="微软雅黑" panose="020B0503020204020204" pitchFamily="34" charset="-122"/>
              </a:rPr>
              <a:t>63.5%</a:t>
            </a:r>
            <a:r>
              <a:rPr lang="zh-CN" altLang="en-US" sz="1100" dirty="0" smtClean="0">
                <a:latin typeface="微软雅黑" panose="020B0503020204020204" pitchFamily="34" charset="-122"/>
                <a:ea typeface="微软雅黑" panose="020B0503020204020204" pitchFamily="34" charset="-122"/>
              </a:rPr>
              <a:t>。以大型企业居多的国有企业比重也由</a:t>
            </a:r>
            <a:r>
              <a:rPr lang="en-US" altLang="zh-CN" sz="1100" dirty="0" smtClean="0">
                <a:latin typeface="微软雅黑" panose="020B0503020204020204" pitchFamily="34" charset="-122"/>
                <a:ea typeface="微软雅黑" panose="020B0503020204020204" pitchFamily="34" charset="-122"/>
              </a:rPr>
              <a:t>14.6%</a:t>
            </a:r>
            <a:r>
              <a:rPr lang="zh-CN" altLang="en-US" sz="1100" dirty="0" smtClean="0">
                <a:latin typeface="微软雅黑" panose="020B0503020204020204" pitchFamily="34" charset="-122"/>
                <a:ea typeface="微软雅黑" panose="020B0503020204020204" pitchFamily="34" charset="-122"/>
              </a:rPr>
              <a:t>增长至现阶段的</a:t>
            </a:r>
            <a:r>
              <a:rPr lang="en-US" altLang="zh-CN" sz="1100" dirty="0" smtClean="0">
                <a:latin typeface="微软雅黑" panose="020B0503020204020204" pitchFamily="34" charset="-122"/>
                <a:ea typeface="微软雅黑" panose="020B0503020204020204" pitchFamily="34" charset="-122"/>
              </a:rPr>
              <a:t>26.7%</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p:txBody>
      </p:sp>
      <p:sp>
        <p:nvSpPr>
          <p:cNvPr id="19" name="文本框 18"/>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核心观点</a:t>
            </a:r>
            <a:endParaRPr kumimoji="1" lang="zh-CN" altLang="en-US" sz="1800" b="1" dirty="0">
              <a:latin typeface="微软雅黑"/>
              <a:ea typeface="微软雅黑"/>
              <a:cs typeface="微软雅黑"/>
            </a:endParaRPr>
          </a:p>
        </p:txBody>
      </p:sp>
      <p:sp>
        <p:nvSpPr>
          <p:cNvPr id="22" name="文本框 21"/>
          <p:cNvSpPr txBox="1"/>
          <p:nvPr/>
        </p:nvSpPr>
        <p:spPr>
          <a:xfrm>
            <a:off x="431800" y="2944256"/>
            <a:ext cx="6335713" cy="1754326"/>
          </a:xfrm>
          <a:prstGeom prst="rect">
            <a:avLst/>
          </a:prstGeom>
          <a:noFill/>
        </p:spPr>
        <p:txBody>
          <a:bodyPr wrap="square" rtlCol="0">
            <a:spAutoFit/>
          </a:bodyPr>
          <a:lstStyle/>
          <a:p>
            <a:pPr algn="just">
              <a:lnSpc>
                <a:spcPct val="150000"/>
              </a:lnSpc>
            </a:pPr>
            <a:r>
              <a:rPr lang="zh-CN" altLang="en-US" sz="1400" b="1" dirty="0" smtClean="0">
                <a:latin typeface="微软雅黑" panose="020B0503020204020204" pitchFamily="34" charset="-122"/>
                <a:ea typeface="微软雅黑" panose="020B0503020204020204" pitchFamily="34" charset="-122"/>
              </a:rPr>
              <a:t>云</a:t>
            </a:r>
            <a:r>
              <a:rPr lang="en-US" altLang="zh-CN" sz="1400" b="1" dirty="0" smtClean="0">
                <a:latin typeface="微软雅黑" panose="020B0503020204020204" pitchFamily="34" charset="-122"/>
                <a:ea typeface="微软雅黑" panose="020B0503020204020204" pitchFamily="34" charset="-122"/>
              </a:rPr>
              <a:t>CRM</a:t>
            </a:r>
            <a:r>
              <a:rPr lang="zh-CN" altLang="en-US" sz="1400" b="1" dirty="0" smtClean="0">
                <a:latin typeface="微软雅黑" panose="020B0503020204020204" pitchFamily="34" charset="-122"/>
                <a:ea typeface="微软雅黑" panose="020B0503020204020204" pitchFamily="34" charset="-122"/>
              </a:rPr>
              <a:t>市场开始进入服务能力比拼的阶段，高效、专业的售后服务将成为云</a:t>
            </a:r>
            <a:r>
              <a:rPr lang="en-US" altLang="zh-CN" sz="1400" b="1" dirty="0" smtClean="0">
                <a:latin typeface="微软雅黑" panose="020B0503020204020204" pitchFamily="34" charset="-122"/>
                <a:ea typeface="微软雅黑" panose="020B0503020204020204" pitchFamily="34" charset="-122"/>
              </a:rPr>
              <a:t>CRM</a:t>
            </a:r>
            <a:r>
              <a:rPr lang="zh-CN" altLang="en-US" sz="1400" b="1" dirty="0" smtClean="0">
                <a:latin typeface="微软雅黑" panose="020B0503020204020204" pitchFamily="34" charset="-122"/>
                <a:ea typeface="微软雅黑" panose="020B0503020204020204" pitchFamily="34" charset="-122"/>
              </a:rPr>
              <a:t>厂商的“火拼”重点。</a:t>
            </a:r>
            <a:endParaRPr lang="en-US" altLang="zh-CN" sz="1200" b="1"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售后服务能力不足（</a:t>
            </a:r>
            <a:r>
              <a:rPr lang="en-US" altLang="zh-CN" sz="1100" dirty="0">
                <a:latin typeface="微软雅黑" panose="020B0503020204020204" pitchFamily="34" charset="-122"/>
                <a:ea typeface="微软雅黑" panose="020B0503020204020204" pitchFamily="34" charset="-122"/>
              </a:rPr>
              <a:t>65.4%</a:t>
            </a:r>
            <a:r>
              <a:rPr lang="zh-CN" altLang="en-US" sz="1100" dirty="0" smtClean="0">
                <a:latin typeface="微软雅黑" panose="020B0503020204020204" pitchFamily="34" charset="-122"/>
                <a:ea typeface="微软雅黑" panose="020B0503020204020204" pitchFamily="34" charset="-122"/>
              </a:rPr>
              <a:t>）是企业用户更换云</a:t>
            </a:r>
            <a:r>
              <a:rPr lang="en-US" altLang="zh-CN" sz="1100" dirty="0" smtClean="0">
                <a:latin typeface="微软雅黑" panose="020B0503020204020204" pitchFamily="34" charset="-122"/>
                <a:ea typeface="微软雅黑" panose="020B0503020204020204" pitchFamily="34" charset="-122"/>
              </a:rPr>
              <a:t>CRM</a:t>
            </a:r>
            <a:r>
              <a:rPr lang="zh-CN" altLang="en-US" sz="1100" dirty="0" smtClean="0">
                <a:latin typeface="微软雅黑" panose="020B0503020204020204" pitchFamily="34" charset="-122"/>
                <a:ea typeface="微软雅黑" panose="020B0503020204020204" pitchFamily="34" charset="-122"/>
              </a:rPr>
              <a:t>品牌的核心原因，其中最主要的诟病在于解决问题的周期较长且专业性不足（</a:t>
            </a:r>
            <a:r>
              <a:rPr lang="en-US" altLang="zh-CN" sz="1100" dirty="0" smtClean="0">
                <a:latin typeface="微软雅黑" panose="020B0503020204020204" pitchFamily="34" charset="-122"/>
                <a:ea typeface="微软雅黑" panose="020B0503020204020204" pitchFamily="34" charset="-122"/>
              </a:rPr>
              <a:t>35.8%</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100" dirty="0" smtClean="0">
                <a:latin typeface="微软雅黑" panose="020B0503020204020204" pitchFamily="34" charset="-122"/>
                <a:ea typeface="微软雅黑" panose="020B0503020204020204" pitchFamily="34" charset="-122"/>
              </a:rPr>
              <a:t>售后服务成为企业用户选型厂商时重要的的参考要素，在</a:t>
            </a:r>
            <a:r>
              <a:rPr lang="en-US" altLang="zh-CN" sz="1100" dirty="0">
                <a:latin typeface="微软雅黑" panose="020B0503020204020204" pitchFamily="34" charset="-122"/>
                <a:ea typeface="微软雅黑" panose="020B0503020204020204" pitchFamily="34" charset="-122"/>
              </a:rPr>
              <a:t>SaaS</a:t>
            </a:r>
            <a:r>
              <a:rPr lang="zh-CN" altLang="en-US" sz="1100" dirty="0">
                <a:latin typeface="微软雅黑" panose="020B0503020204020204" pitchFamily="34" charset="-122"/>
                <a:ea typeface="微软雅黑" panose="020B0503020204020204" pitchFamily="34" charset="-122"/>
              </a:rPr>
              <a:t>用户</a:t>
            </a:r>
            <a:r>
              <a:rPr lang="zh-CN" altLang="en-US" sz="1100" dirty="0" smtClean="0">
                <a:latin typeface="微软雅黑" panose="020B0503020204020204" pitchFamily="34" charset="-122"/>
                <a:ea typeface="微软雅黑" panose="020B0503020204020204" pitchFamily="34" charset="-122"/>
              </a:rPr>
              <a:t>中占比达</a:t>
            </a:r>
            <a:r>
              <a:rPr lang="en-US" altLang="zh-CN" sz="1100" dirty="0" smtClean="0">
                <a:latin typeface="微软雅黑" panose="020B0503020204020204" pitchFamily="34" charset="-122"/>
                <a:ea typeface="微软雅黑" panose="020B0503020204020204" pitchFamily="34" charset="-122"/>
              </a:rPr>
              <a:t>44.2%</a:t>
            </a:r>
            <a:r>
              <a:rPr lang="zh-CN" altLang="en-US" sz="1100" dirty="0" smtClean="0">
                <a:latin typeface="微软雅黑" panose="020B0503020204020204" pitchFamily="34" charset="-122"/>
                <a:ea typeface="微软雅黑" panose="020B0503020204020204" pitchFamily="34" charset="-122"/>
              </a:rPr>
              <a:t>（排名</a:t>
            </a:r>
            <a:r>
              <a:rPr lang="en-US" altLang="zh-CN" sz="1100" dirty="0" smtClean="0">
                <a:latin typeface="微软雅黑" panose="020B0503020204020204" pitchFamily="34" charset="-122"/>
                <a:ea typeface="微软雅黑" panose="020B0503020204020204" pitchFamily="34" charset="-122"/>
              </a:rPr>
              <a:t>NO.3</a:t>
            </a:r>
            <a:r>
              <a:rPr lang="zh-CN" altLang="en-US" sz="1100" dirty="0" smtClean="0">
                <a:latin typeface="微软雅黑" panose="020B0503020204020204" pitchFamily="34" charset="-122"/>
                <a:ea typeface="微软雅黑" panose="020B0503020204020204" pitchFamily="34" charset="-122"/>
              </a:rPr>
              <a:t>），在</a:t>
            </a:r>
            <a:r>
              <a:rPr lang="en-US" altLang="zh-CN" sz="1100" dirty="0" smtClean="0">
                <a:latin typeface="微软雅黑" panose="020B0503020204020204" pitchFamily="34" charset="-122"/>
                <a:ea typeface="微软雅黑" panose="020B0503020204020204" pitchFamily="34" charset="-122"/>
              </a:rPr>
              <a:t>PaaS</a:t>
            </a:r>
            <a:r>
              <a:rPr lang="zh-CN" altLang="en-US" sz="1100" dirty="0" smtClean="0">
                <a:latin typeface="微软雅黑" panose="020B0503020204020204" pitchFamily="34" charset="-122"/>
                <a:ea typeface="微软雅黑" panose="020B0503020204020204" pitchFamily="34" charset="-122"/>
              </a:rPr>
              <a:t>用户中占比为</a:t>
            </a:r>
            <a:r>
              <a:rPr lang="en-US" altLang="zh-CN" sz="1100" dirty="0" smtClean="0">
                <a:latin typeface="微软雅黑" panose="020B0503020204020204" pitchFamily="34" charset="-122"/>
                <a:ea typeface="微软雅黑" panose="020B0503020204020204" pitchFamily="34" charset="-122"/>
              </a:rPr>
              <a:t>34.3</a:t>
            </a:r>
            <a:r>
              <a:rPr lang="en-US" altLang="zh-CN" sz="1100" dirty="0">
                <a:latin typeface="微软雅黑" panose="020B0503020204020204" pitchFamily="34" charset="-122"/>
                <a:ea typeface="微软雅黑" panose="020B0503020204020204" pitchFamily="34" charset="-122"/>
              </a:rPr>
              <a:t>% </a:t>
            </a:r>
            <a:r>
              <a:rPr lang="zh-CN" altLang="en-US" sz="1100" dirty="0" smtClean="0">
                <a:latin typeface="微软雅黑" panose="020B0503020204020204" pitchFamily="34" charset="-122"/>
                <a:ea typeface="微软雅黑" panose="020B0503020204020204" pitchFamily="34" charset="-122"/>
              </a:rPr>
              <a:t>（排名</a:t>
            </a:r>
            <a:r>
              <a:rPr lang="en-US" altLang="zh-CN" sz="1100" dirty="0" smtClean="0">
                <a:latin typeface="微软雅黑" panose="020B0503020204020204" pitchFamily="34" charset="-122"/>
                <a:ea typeface="微软雅黑" panose="020B0503020204020204" pitchFamily="34" charset="-122"/>
              </a:rPr>
              <a:t>NO.2</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283772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31799" y="1168204"/>
            <a:ext cx="6329363" cy="2516073"/>
          </a:xfrm>
          <a:prstGeom prst="rect">
            <a:avLst/>
          </a:prstGeom>
          <a:noFill/>
        </p:spPr>
        <p:txBody>
          <a:bodyPr wrap="square" rtlCol="0">
            <a:spAutoFit/>
          </a:bodyPr>
          <a:lstStyle/>
          <a:p>
            <a:pPr algn="just">
              <a:lnSpc>
                <a:spcPct val="150000"/>
              </a:lnSpc>
            </a:pPr>
            <a:r>
              <a:rPr lang="en-US" altLang="zh-CN" sz="1400" b="1" dirty="0" smtClean="0">
                <a:latin typeface="微软雅黑" panose="020B0503020204020204" pitchFamily="34" charset="-122"/>
                <a:ea typeface="微软雅黑" panose="020B0503020204020204" pitchFamily="34" charset="-122"/>
              </a:rPr>
              <a:t>SaaS CRM</a:t>
            </a:r>
            <a:r>
              <a:rPr lang="zh-CN" altLang="en-US" sz="1400" b="1" dirty="0" smtClean="0">
                <a:latin typeface="微软雅黑" panose="020B0503020204020204" pitchFamily="34" charset="-122"/>
                <a:ea typeface="微软雅黑" panose="020B0503020204020204" pitchFamily="34" charset="-122"/>
              </a:rPr>
              <a:t>和</a:t>
            </a:r>
            <a:r>
              <a:rPr lang="en-US" altLang="zh-CN" sz="1400" b="1" dirty="0" smtClean="0">
                <a:latin typeface="微软雅黑" panose="020B0503020204020204" pitchFamily="34" charset="-122"/>
                <a:ea typeface="微软雅黑" panose="020B0503020204020204" pitchFamily="34" charset="-122"/>
              </a:rPr>
              <a:t>PaaS CRM</a:t>
            </a:r>
            <a:r>
              <a:rPr lang="zh-CN" altLang="en-US" sz="1400" b="1" dirty="0" smtClean="0">
                <a:latin typeface="微软雅黑" panose="020B0503020204020204" pitchFamily="34" charset="-122"/>
                <a:ea typeface="微软雅黑" panose="020B0503020204020204" pitchFamily="34" charset="-122"/>
              </a:rPr>
              <a:t>在产品</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服务的互联网化方面存在显著差异，</a:t>
            </a:r>
            <a:r>
              <a:rPr lang="en-US" altLang="zh-CN" sz="1400" b="1" dirty="0" smtClean="0">
                <a:latin typeface="微软雅黑" panose="020B0503020204020204" pitchFamily="34" charset="-122"/>
                <a:ea typeface="微软雅黑" panose="020B0503020204020204" pitchFamily="34" charset="-122"/>
              </a:rPr>
              <a:t>SaaS CRM</a:t>
            </a:r>
            <a:r>
              <a:rPr lang="zh-CN" altLang="en-US" sz="1400" b="1" dirty="0" smtClean="0">
                <a:latin typeface="微软雅黑" panose="020B0503020204020204" pitchFamily="34" charset="-122"/>
                <a:ea typeface="微软雅黑" panose="020B0503020204020204" pitchFamily="34" charset="-122"/>
              </a:rPr>
              <a:t>的互联网化程度较高，而</a:t>
            </a:r>
            <a:r>
              <a:rPr lang="en-US" altLang="zh-CN" sz="1400" b="1" dirty="0" smtClean="0">
                <a:latin typeface="微软雅黑" panose="020B0503020204020204" pitchFamily="34" charset="-122"/>
                <a:ea typeface="微软雅黑" panose="020B0503020204020204" pitchFamily="34" charset="-122"/>
              </a:rPr>
              <a:t>PaaS CRM</a:t>
            </a:r>
            <a:r>
              <a:rPr lang="zh-CN" altLang="en-US" sz="1400" b="1" dirty="0" smtClean="0">
                <a:latin typeface="微软雅黑" panose="020B0503020204020204" pitchFamily="34" charset="-122"/>
                <a:ea typeface="微软雅黑" panose="020B0503020204020204" pitchFamily="34" charset="-122"/>
              </a:rPr>
              <a:t>的互联化进程则刚刚开始。</a:t>
            </a:r>
            <a:endParaRPr lang="en-US" altLang="zh-CN" sz="1400" b="1"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100" dirty="0" smtClean="0">
                <a:latin typeface="微软雅黑" panose="020B0503020204020204" pitchFamily="34" charset="-122"/>
                <a:ea typeface="微软雅黑" panose="020B0503020204020204" pitchFamily="34" charset="-122"/>
              </a:rPr>
              <a:t>“唯快不破”是</a:t>
            </a:r>
            <a:r>
              <a:rPr lang="en-US" altLang="zh-CN" sz="1100" dirty="0" smtClean="0">
                <a:latin typeface="微软雅黑" panose="020B0503020204020204" pitchFamily="34" charset="-122"/>
                <a:ea typeface="微软雅黑" panose="020B0503020204020204" pitchFamily="34" charset="-122"/>
              </a:rPr>
              <a:t>SaaS CRM</a:t>
            </a:r>
            <a:r>
              <a:rPr lang="zh-CN" altLang="en-US" sz="1100" dirty="0" smtClean="0">
                <a:latin typeface="微软雅黑" panose="020B0503020204020204" pitchFamily="34" charset="-122"/>
                <a:ea typeface="微软雅黑" panose="020B0503020204020204" pitchFamily="34" charset="-122"/>
              </a:rPr>
              <a:t>用户在获取信息和购买产品</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服务时的注重要点，获取信息倾向于传统互联网媒体（</a:t>
            </a:r>
            <a:r>
              <a:rPr lang="en-US" altLang="zh-CN" sz="1100" dirty="0" smtClean="0">
                <a:latin typeface="微软雅黑" panose="020B0503020204020204" pitchFamily="34" charset="-122"/>
                <a:ea typeface="微软雅黑" panose="020B0503020204020204" pitchFamily="34" charset="-122"/>
              </a:rPr>
              <a:t>51.9%</a:t>
            </a:r>
            <a:r>
              <a:rPr lang="zh-CN" altLang="en-US" sz="1100" dirty="0" smtClean="0">
                <a:latin typeface="微软雅黑" panose="020B0503020204020204" pitchFamily="34" charset="-122"/>
                <a:ea typeface="微软雅黑" panose="020B0503020204020204" pitchFamily="34" charset="-122"/>
              </a:rPr>
              <a:t>），采购以厂商的线上直销渠道（</a:t>
            </a:r>
            <a:r>
              <a:rPr lang="en-US" altLang="zh-CN" sz="1100" dirty="0" smtClean="0">
                <a:latin typeface="微软雅黑" panose="020B0503020204020204" pitchFamily="34" charset="-122"/>
                <a:ea typeface="微软雅黑" panose="020B0503020204020204" pitchFamily="34" charset="-122"/>
              </a:rPr>
              <a:t>38.7%</a:t>
            </a:r>
            <a:r>
              <a:rPr lang="zh-CN" altLang="en-US" sz="1100" dirty="0" smtClean="0">
                <a:latin typeface="微软雅黑" panose="020B0503020204020204" pitchFamily="34" charset="-122"/>
                <a:ea typeface="微软雅黑" panose="020B0503020204020204" pitchFamily="34" charset="-122"/>
              </a:rPr>
              <a:t>）为主。选型的关注点同选择消费级产品时类似，注重简单直接，主要关注产品的易用性（</a:t>
            </a:r>
            <a:r>
              <a:rPr lang="en-US" altLang="zh-CN" sz="1100" dirty="0" smtClean="0">
                <a:latin typeface="微软雅黑" panose="020B0503020204020204" pitchFamily="34" charset="-122"/>
                <a:ea typeface="微软雅黑" panose="020B0503020204020204" pitchFamily="34" charset="-122"/>
              </a:rPr>
              <a:t>51.9%</a:t>
            </a:r>
            <a:r>
              <a:rPr lang="zh-CN" altLang="en-US" sz="1100" dirty="0" smtClean="0">
                <a:latin typeface="微软雅黑" panose="020B0503020204020204" pitchFamily="34" charset="-122"/>
                <a:ea typeface="微软雅黑" panose="020B0503020204020204" pitchFamily="34" charset="-122"/>
              </a:rPr>
              <a:t>）和成本（</a:t>
            </a:r>
            <a:r>
              <a:rPr lang="en-US" altLang="zh-CN" sz="1100" dirty="0" smtClean="0">
                <a:latin typeface="微软雅黑" panose="020B0503020204020204" pitchFamily="34" charset="-122"/>
                <a:ea typeface="微软雅黑" panose="020B0503020204020204" pitchFamily="34" charset="-122"/>
              </a:rPr>
              <a:t>51.9%</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en-US" altLang="zh-CN" sz="1100" dirty="0" smtClean="0">
                <a:latin typeface="微软雅黑" panose="020B0503020204020204" pitchFamily="34" charset="-122"/>
                <a:ea typeface="微软雅黑" panose="020B0503020204020204" pitchFamily="34" charset="-122"/>
              </a:rPr>
              <a:t>PaaS CRM</a:t>
            </a:r>
            <a:r>
              <a:rPr lang="zh-CN" altLang="en-US" sz="1100" dirty="0" smtClean="0">
                <a:latin typeface="微软雅黑" panose="020B0503020204020204" pitchFamily="34" charset="-122"/>
                <a:ea typeface="微软雅黑" panose="020B0503020204020204" pitchFamily="34" charset="-122"/>
              </a:rPr>
              <a:t>企业用户对信息通道和采购渠道的选择更倾向于厂商的线下销售部门（信息获取：</a:t>
            </a:r>
            <a:r>
              <a:rPr lang="en-US" altLang="zh-CN" sz="1100" dirty="0" smtClean="0">
                <a:latin typeface="微软雅黑" panose="020B0503020204020204" pitchFamily="34" charset="-122"/>
                <a:ea typeface="微软雅黑" panose="020B0503020204020204" pitchFamily="34" charset="-122"/>
              </a:rPr>
              <a:t>38.7%</a:t>
            </a:r>
            <a:r>
              <a:rPr lang="zh-CN" altLang="en-US" sz="1100" dirty="0" smtClean="0">
                <a:latin typeface="微软雅黑" panose="020B0503020204020204" pitchFamily="34" charset="-122"/>
                <a:ea typeface="微软雅黑" panose="020B0503020204020204" pitchFamily="34" charset="-122"/>
              </a:rPr>
              <a:t>，采购：</a:t>
            </a:r>
            <a:r>
              <a:rPr lang="en-US" altLang="zh-CN" sz="1100" dirty="0" smtClean="0">
                <a:latin typeface="微软雅黑" panose="020B0503020204020204" pitchFamily="34" charset="-122"/>
                <a:ea typeface="微软雅黑" panose="020B0503020204020204" pitchFamily="34" charset="-122"/>
              </a:rPr>
              <a:t>32.6%</a:t>
            </a:r>
            <a:r>
              <a:rPr lang="zh-CN" altLang="en-US" sz="1100" dirty="0" smtClean="0">
                <a:latin typeface="微软雅黑" panose="020B0503020204020204" pitchFamily="34" charset="-122"/>
                <a:ea typeface="微软雅黑" panose="020B0503020204020204" pitchFamily="34" charset="-122"/>
              </a:rPr>
              <a:t>），在信息、产品</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服务的获取速度方面会存在些许不足；而在选型时企业关注的因素更为复杂和长远，着重参考产品的安全性（</a:t>
            </a:r>
            <a:r>
              <a:rPr lang="en-US" altLang="zh-CN" sz="1100" dirty="0" smtClean="0">
                <a:latin typeface="微软雅黑" panose="020B0503020204020204" pitchFamily="34" charset="-122"/>
                <a:ea typeface="微软雅黑" panose="020B0503020204020204" pitchFamily="34" charset="-122"/>
              </a:rPr>
              <a:t>35.3%</a:t>
            </a:r>
            <a:r>
              <a:rPr lang="zh-CN" altLang="en-US" sz="1100" dirty="0" smtClean="0">
                <a:latin typeface="微软雅黑" panose="020B0503020204020204" pitchFamily="34" charset="-122"/>
                <a:ea typeface="微软雅黑" panose="020B0503020204020204" pitchFamily="34" charset="-122"/>
              </a:rPr>
              <a:t>）以及厂商的售后服务水平（</a:t>
            </a:r>
            <a:r>
              <a:rPr lang="en-US" altLang="zh-CN" sz="1100" dirty="0" smtClean="0">
                <a:latin typeface="微软雅黑" panose="020B0503020204020204" pitchFamily="34" charset="-122"/>
                <a:ea typeface="微软雅黑" panose="020B0503020204020204" pitchFamily="34" charset="-122"/>
              </a:rPr>
              <a:t>34.3%</a:t>
            </a:r>
            <a:r>
              <a:rPr lang="zh-CN" altLang="en-US" sz="1100" dirty="0" smtClean="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7685881" y="-73024"/>
            <a:ext cx="0" cy="1605262"/>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7165181" y="1750207"/>
            <a:ext cx="1041400" cy="1041400"/>
          </a:xfrm>
          <a:prstGeom prst="ellipse">
            <a:avLst/>
          </a:prstGeom>
          <a:solidFill>
            <a:srgbClr val="D13E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华文细黑" panose="02010600040101010101" pitchFamily="2" charset="-122"/>
                <a:ea typeface="华文细黑" panose="02010600040101010101" pitchFamily="2" charset="-122"/>
              </a:rPr>
              <a:t>3</a:t>
            </a:r>
            <a:endParaRPr lang="zh-CN" altLang="en-US" sz="3600" dirty="0">
              <a:latin typeface="华文细黑" panose="02010600040101010101" pitchFamily="2" charset="-122"/>
              <a:ea typeface="华文细黑" panose="02010600040101010101" pitchFamily="2" charset="-122"/>
            </a:endParaRPr>
          </a:p>
        </p:txBody>
      </p:sp>
      <p:sp>
        <p:nvSpPr>
          <p:cNvPr id="6" name="椭圆 5"/>
          <p:cNvSpPr/>
          <p:nvPr/>
        </p:nvSpPr>
        <p:spPr>
          <a:xfrm>
            <a:off x="8206581" y="2555865"/>
            <a:ext cx="404019" cy="404019"/>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911703" y="1653769"/>
            <a:ext cx="290512" cy="290512"/>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195344" y="2462766"/>
            <a:ext cx="490537" cy="490537"/>
          </a:xfrm>
          <a:prstGeom prst="ellipse">
            <a:avLst/>
          </a:prstGeom>
          <a:solidFill>
            <a:srgbClr val="D13E3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473200" y="3980002"/>
            <a:ext cx="6202407" cy="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85881" y="2965742"/>
            <a:ext cx="0" cy="1014260"/>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50825" y="219373"/>
            <a:ext cx="8642350" cy="461665"/>
          </a:xfrm>
          <a:prstGeom prst="rect">
            <a:avLst/>
          </a:prstGeom>
          <a:noFill/>
        </p:spPr>
        <p:txBody>
          <a:bodyPr wrap="none" rtlCol="0" anchor="ctr">
            <a:noAutofit/>
          </a:bodyPr>
          <a:lstStyle/>
          <a:p>
            <a:pPr algn="r"/>
            <a:r>
              <a:rPr kumimoji="1" lang="zh-CN" altLang="en-US" sz="1800" b="1" dirty="0" smtClean="0">
                <a:latin typeface="微软雅黑"/>
                <a:ea typeface="微软雅黑"/>
                <a:cs typeface="微软雅黑"/>
              </a:rPr>
              <a:t>核心观点</a:t>
            </a:r>
            <a:endParaRPr kumimoji="1" lang="zh-CN" altLang="en-US" sz="1800" b="1" dirty="0">
              <a:latin typeface="微软雅黑"/>
              <a:ea typeface="微软雅黑"/>
              <a:cs typeface="微软雅黑"/>
            </a:endParaRPr>
          </a:p>
        </p:txBody>
      </p:sp>
      <p:cxnSp>
        <p:nvCxnSpPr>
          <p:cNvPr id="27" name="直接连接符 26"/>
          <p:cNvCxnSpPr/>
          <p:nvPr/>
        </p:nvCxnSpPr>
        <p:spPr>
          <a:xfrm>
            <a:off x="1473200" y="3980002"/>
            <a:ext cx="0" cy="1163498"/>
          </a:xfrm>
          <a:prstGeom prst="line">
            <a:avLst/>
          </a:prstGeom>
          <a:ln w="12700">
            <a:solidFill>
              <a:srgbClr val="373D4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399" cy="493160"/>
          </a:xfrm>
          <a:prstGeom prst="rect">
            <a:avLst/>
          </a:prstGeom>
        </p:spPr>
      </p:pic>
    </p:spTree>
    <p:extLst>
      <p:ext uri="{BB962C8B-B14F-4D97-AF65-F5344CB8AC3E}">
        <p14:creationId xmlns:p14="http://schemas.microsoft.com/office/powerpoint/2010/main" val="1369598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4.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5.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6.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7.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8.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Office 主题">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14691</TotalTime>
  <Words>8004</Words>
  <Application>Microsoft Office PowerPoint</Application>
  <PresentationFormat>全屏显示(16:9)</PresentationFormat>
  <Paragraphs>846</Paragraphs>
  <Slides>70</Slides>
  <Notes>36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70</vt:i4>
      </vt:variant>
    </vt:vector>
  </HeadingPairs>
  <TitlesOfParts>
    <vt:vector size="86" baseType="lpstr">
      <vt:lpstr>Aharoni</vt:lpstr>
      <vt:lpstr>Microsoft YaHei UI</vt:lpstr>
      <vt:lpstr>等线</vt:lpstr>
      <vt:lpstr>等线</vt:lpstr>
      <vt:lpstr>等线 Light</vt:lpstr>
      <vt:lpstr>华文细黑</vt:lpstr>
      <vt:lpstr>宋体</vt:lpstr>
      <vt:lpstr>Microsoft YaHei</vt:lpstr>
      <vt:lpstr>Microsoft YaHei</vt:lpstr>
      <vt:lpstr>幼圆</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Long Wu</dc:creator>
  <cp:lastModifiedBy>丁兆增</cp:lastModifiedBy>
  <cp:revision>1784</cp:revision>
  <dcterms:created xsi:type="dcterms:W3CDTF">2017-02-04T07:01:12Z</dcterms:created>
  <dcterms:modified xsi:type="dcterms:W3CDTF">2017-09-12T04:05:44Z</dcterms:modified>
</cp:coreProperties>
</file>