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8"/>
  </p:notesMasterIdLst>
  <p:handoutMasterIdLst>
    <p:handoutMasterId r:id="rId26"/>
  </p:handoutMasterIdLst>
  <p:sldIdLst>
    <p:sldId id="257" r:id="rId4"/>
    <p:sldId id="295" r:id="rId5"/>
    <p:sldId id="296" r:id="rId6"/>
    <p:sldId id="259" r:id="rId7"/>
    <p:sldId id="261" r:id="rId9"/>
    <p:sldId id="260" r:id="rId10"/>
    <p:sldId id="262" r:id="rId11"/>
    <p:sldId id="298" r:id="rId12"/>
    <p:sldId id="258" r:id="rId13"/>
    <p:sldId id="263" r:id="rId14"/>
    <p:sldId id="264" r:id="rId15"/>
    <p:sldId id="268" r:id="rId16"/>
    <p:sldId id="297" r:id="rId17"/>
    <p:sldId id="267" r:id="rId18"/>
    <p:sldId id="270" r:id="rId19"/>
    <p:sldId id="265" r:id="rId20"/>
    <p:sldId id="266" r:id="rId21"/>
    <p:sldId id="273" r:id="rId22"/>
    <p:sldId id="275" r:id="rId23"/>
    <p:sldId id="293" r:id="rId24"/>
    <p:sldId id="299" r:id="rId2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00CC"/>
    <a:srgbClr val="FF9900"/>
    <a:srgbClr val="66FF33"/>
    <a:srgbClr val="FF99FF"/>
    <a:srgbClr val="FFFF66"/>
    <a:srgbClr val="FF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0" autoAdjust="0"/>
    <p:restoredTop sz="94660"/>
  </p:normalViewPr>
  <p:slideViewPr>
    <p:cSldViewPr snapToGrid="0">
      <p:cViewPr>
        <p:scale>
          <a:sx n="100" d="100"/>
          <a:sy n="100" d="100"/>
        </p:scale>
        <p:origin x="-276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17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handoutMaster" Target="handoutMasters/handoutMaster1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7E334E6C-6C20-4E6F-B486-E1D4DB065CFD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39D6CE16-B7D1-402A-9027-0B4A3AB72887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1ppt.com/ziliao/" TargetMode="External"/><Relationship Id="rId8" Type="http://schemas.openxmlformats.org/officeDocument/2006/relationships/hyperlink" Target="http://www.1ppt.com/powerpoint/" TargetMode="External"/><Relationship Id="rId7" Type="http://schemas.openxmlformats.org/officeDocument/2006/relationships/hyperlink" Target="http://www.1ppt.com/xiazai/" TargetMode="External"/><Relationship Id="rId6" Type="http://schemas.openxmlformats.org/officeDocument/2006/relationships/hyperlink" Target="http://www.1ppt.com/tubiao/" TargetMode="External"/><Relationship Id="rId5" Type="http://schemas.openxmlformats.org/officeDocument/2006/relationships/hyperlink" Target="http://www.1ppt.com/beijing/" TargetMode="External"/><Relationship Id="rId4" Type="http://schemas.openxmlformats.org/officeDocument/2006/relationships/hyperlink" Target="http://www.1ppt.com/sucai/" TargetMode="External"/><Relationship Id="rId3" Type="http://schemas.openxmlformats.org/officeDocument/2006/relationships/hyperlink" Target="http://www.1ppt.com/moban/" TargetMode="External"/><Relationship Id="rId24" Type="http://schemas.openxmlformats.org/officeDocument/2006/relationships/hyperlink" Target="http://www.1ppt.com/kejian/lishi/" TargetMode="External"/><Relationship Id="rId23" Type="http://schemas.openxmlformats.org/officeDocument/2006/relationships/hyperlink" Target="http://www.1ppt.com/kejian/dili/" TargetMode="External"/><Relationship Id="rId22" Type="http://schemas.openxmlformats.org/officeDocument/2006/relationships/hyperlink" Target="http://www.1ppt.com/kejian/shengwu/" TargetMode="External"/><Relationship Id="rId21" Type="http://schemas.openxmlformats.org/officeDocument/2006/relationships/hyperlink" Target="http://www.1ppt.com/kejian/huaxue/" TargetMode="External"/><Relationship Id="rId20" Type="http://schemas.openxmlformats.org/officeDocument/2006/relationships/hyperlink" Target="http://www.1ppt.com/kejian/wuli/" TargetMode="External"/><Relationship Id="rId2" Type="http://schemas.openxmlformats.org/officeDocument/2006/relationships/notesMaster" Target="../notesMasters/notesMaster1.xml"/><Relationship Id="rId19" Type="http://schemas.openxmlformats.org/officeDocument/2006/relationships/hyperlink" Target="http://www.1ppt.com/kejian/kexue/" TargetMode="External"/><Relationship Id="rId18" Type="http://schemas.openxmlformats.org/officeDocument/2006/relationships/hyperlink" Target="http://www.1ppt.com/kejian/meishu/" TargetMode="External"/><Relationship Id="rId17" Type="http://schemas.openxmlformats.org/officeDocument/2006/relationships/hyperlink" Target="http://www.1ppt.com/kejian/yingyu/" TargetMode="External"/><Relationship Id="rId16" Type="http://schemas.openxmlformats.org/officeDocument/2006/relationships/hyperlink" Target="http://www.1ppt.com/kejian/shuxue/" TargetMode="External"/><Relationship Id="rId15" Type="http://schemas.openxmlformats.org/officeDocument/2006/relationships/hyperlink" Target="http://www.1ppt.com/kejian/yuwen/" TargetMode="External"/><Relationship Id="rId14" Type="http://schemas.openxmlformats.org/officeDocument/2006/relationships/hyperlink" Target="http://www.1ppt.com/kejian/" TargetMode="External"/><Relationship Id="rId13" Type="http://schemas.openxmlformats.org/officeDocument/2006/relationships/hyperlink" Target="http://www.1ppt.cn/" TargetMode="External"/><Relationship Id="rId12" Type="http://schemas.openxmlformats.org/officeDocument/2006/relationships/hyperlink" Target="http://www.1ppt.com/jiaoan/" TargetMode="External"/><Relationship Id="rId11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fanwen/" TargetMode="Externa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资料下载：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www.1ppt.com/ziliao/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范文下载：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www.1ppt.com/fanwen/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论坛：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www.1ppt.cn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6CE16-B7D1-402A-9027-0B4A3AB72887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C4DDB-F316-4707-863E-64F2BB39E6F0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图片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12738" y="1481138"/>
            <a:ext cx="8516937" cy="389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KSO_BC1"/>
          <p:cNvSpPr>
            <a:spLocks noGrp="1" noChangeArrowheads="1"/>
          </p:cNvSpPr>
          <p:nvPr>
            <p:ph type="subTitle" idx="1"/>
          </p:nvPr>
        </p:nvSpPr>
        <p:spPr>
          <a:xfrm>
            <a:off x="5676900" y="4826000"/>
            <a:ext cx="3263900" cy="4191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1800">
                <a:solidFill>
                  <a:schemeClr val="bg2"/>
                </a:solidFill>
              </a:defRPr>
            </a:lvl1pPr>
          </a:lstStyle>
          <a:p>
            <a:r>
              <a:rPr lang="zh-CN" altLang="en-US" smtClean="0"/>
              <a:t>单击此处编辑母版副标题样式</a:t>
            </a:r>
            <a:endParaRPr lang="zh-CN"/>
          </a:p>
        </p:txBody>
      </p:sp>
      <p:sp>
        <p:nvSpPr>
          <p:cNvPr id="11272" name="KSO_BT1"/>
          <p:cNvSpPr>
            <a:spLocks noGrp="1" noChangeArrowheads="1"/>
          </p:cNvSpPr>
          <p:nvPr>
            <p:ph type="ctrTitle"/>
          </p:nvPr>
        </p:nvSpPr>
        <p:spPr>
          <a:xfrm>
            <a:off x="482600" y="1482725"/>
            <a:ext cx="6438900" cy="974725"/>
          </a:xfrm>
        </p:spPr>
        <p:txBody>
          <a:bodyPr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6" name="KSO_FD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29350"/>
            <a:ext cx="2133600" cy="47625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KSO_FT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20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KSO_FN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E13-6FF2-46C7-9C3B-3492FEB8F01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KSO_FD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KSO_FT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KSO_FN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12165-D00A-4FA3-9258-A6CB96481E98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67500" y="214313"/>
            <a:ext cx="2052638" cy="60198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04825" y="214313"/>
            <a:ext cx="6010275" cy="6019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KSO_FD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KSO_FT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KSO_FN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5FC3F-FC7E-4ACC-8C90-D59154D3A44E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0E52FFE-9E98-4B09-9A2F-F4579FE37C5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KSO_FD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KSO_FT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KSO_FN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1E95C-B793-4326-B731-B2F3F223683C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KSO_FD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KSO_FT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KSO_FN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F8DBA-999D-4262-AD20-85DBC8F7FF5E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04825" y="1133475"/>
            <a:ext cx="4030663" cy="5100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87888" y="1133475"/>
            <a:ext cx="4032250" cy="5100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KSO_FD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KSO_FT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KSO_FN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E58A5-6E3A-4C81-829A-457BDEB7C78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KSO_FD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KSO_FT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KSO_FN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DCAD4-8621-4E3F-B662-B5C0A9DE9DE8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KSO_FD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KSO_FT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KSO_FN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380C1-3499-4A81-87CD-ACF69632167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FD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KSO_FT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KSO_FN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8721F-FE57-4CB1-A25B-E35D4E0D0969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KSO_FD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KSO_FT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KSO_FN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B2202-1C9C-4C52-9168-0A7CC33D7566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KSO_FD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KSO_FT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KSO_FN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8FD41-7C35-487D-9830-69431A431411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3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图片5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KSO_FD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8650" y="6451600"/>
            <a:ext cx="2057400" cy="365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KSO_F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28950" y="6442075"/>
            <a:ext cx="3086100" cy="365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ct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KSO_FN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57950" y="6451600"/>
            <a:ext cx="2057400" cy="365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9C520CA8-A25B-4C63-BB24-3FA1DF96D305}" type="slidenum">
              <a:rPr lang="en-US"/>
            </a:fld>
            <a:endParaRPr lang="en-US"/>
          </a:p>
        </p:txBody>
      </p:sp>
      <p:sp>
        <p:nvSpPr>
          <p:cNvPr id="6150" name="KSO_BC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1133475"/>
            <a:ext cx="8215313" cy="510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</p:txBody>
      </p:sp>
      <p:sp>
        <p:nvSpPr>
          <p:cNvPr id="6151" name="KSO_BT1"/>
          <p:cNvSpPr>
            <a:spLocks noGrp="1" noChangeArrowheads="1"/>
          </p:cNvSpPr>
          <p:nvPr>
            <p:ph type="title"/>
          </p:nvPr>
        </p:nvSpPr>
        <p:spPr bwMode="auto">
          <a:xfrm>
            <a:off x="504825" y="214313"/>
            <a:ext cx="8215313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微软雅黑" pitchFamily="34" charset="-122"/>
          <a:ea typeface="微软雅黑" pitchFamily="34" charset="-122"/>
        </a:defRPr>
      </a:lvl2pPr>
      <a:lvl3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微软雅黑" pitchFamily="34" charset="-122"/>
          <a:ea typeface="微软雅黑" pitchFamily="34" charset="-122"/>
        </a:defRPr>
      </a:lvl3pPr>
      <a:lvl4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微软雅黑" pitchFamily="34" charset="-122"/>
          <a:ea typeface="微软雅黑" pitchFamily="34" charset="-122"/>
        </a:defRPr>
      </a:lvl4pPr>
      <a:lvl5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微软雅黑" pitchFamily="34" charset="-122"/>
          <a:ea typeface="微软雅黑" pitchFamily="34" charset="-122"/>
        </a:defRPr>
      </a:lvl5pPr>
      <a:lvl6pPr marL="4572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微软雅黑" pitchFamily="34" charset="-122"/>
          <a:ea typeface="微软雅黑" pitchFamily="34" charset="-122"/>
        </a:defRPr>
      </a:lvl6pPr>
      <a:lvl7pPr marL="9144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微软雅黑" pitchFamily="34" charset="-122"/>
          <a:ea typeface="微软雅黑" pitchFamily="34" charset="-122"/>
        </a:defRPr>
      </a:lvl7pPr>
      <a:lvl8pPr marL="13716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微软雅黑" pitchFamily="34" charset="-122"/>
          <a:ea typeface="微软雅黑" pitchFamily="34" charset="-122"/>
        </a:defRPr>
      </a:lvl8pPr>
      <a:lvl9pPr marL="18288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361950" indent="-361950" algn="just" defTabSz="685800" rtl="0" eaLnBrk="1" fontAlgn="base" hangingPunct="1">
        <a:lnSpc>
          <a:spcPct val="110000"/>
        </a:lnSpc>
        <a:spcBef>
          <a:spcPts val="12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m"/>
        <a:defRPr sz="2400" b="1">
          <a:solidFill>
            <a:schemeClr val="accent1"/>
          </a:solidFill>
          <a:latin typeface="+mn-lt"/>
          <a:ea typeface="+mn-ea"/>
          <a:cs typeface="+mn-cs"/>
        </a:defRPr>
      </a:lvl1pPr>
      <a:lvl2pPr marL="361950" indent="-361950" algn="l" defTabSz="685800" rtl="0" eaLnBrk="1" fontAlgn="base" hangingPunct="1">
        <a:lnSpc>
          <a:spcPct val="120000"/>
        </a:lnSpc>
        <a:spcBef>
          <a:spcPct val="0"/>
        </a:spcBef>
        <a:spcAft>
          <a:spcPts val="1200"/>
        </a:spcAft>
        <a:buClr>
          <a:srgbClr val="CAA7A3"/>
        </a:buClr>
        <a:buFont typeface="幼圆" pitchFamily="49" charset="-122"/>
        <a:buChar char=" "/>
        <a:defRPr sz="1600">
          <a:solidFill>
            <a:schemeClr val="tx1"/>
          </a:solidFill>
          <a:latin typeface="+mn-lt"/>
          <a:ea typeface="+mn-ea"/>
        </a:defRPr>
      </a:lvl2pPr>
      <a:lvl3pPr marL="8572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90204" pitchFamily="34" charset="0"/>
        <a:buChar char="•"/>
        <a:defRPr sz="1500">
          <a:solidFill>
            <a:schemeClr val="tx1"/>
          </a:solidFill>
          <a:latin typeface="Calibri" pitchFamily="34" charset="0"/>
          <a:ea typeface="+mn-ea"/>
        </a:defRPr>
      </a:lvl3pPr>
      <a:lvl4pPr marL="12001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90204" pitchFamily="34" charset="0"/>
        <a:buChar char="•"/>
        <a:defRPr sz="1300">
          <a:solidFill>
            <a:schemeClr val="tx1"/>
          </a:solidFill>
          <a:latin typeface="Calibri" pitchFamily="34" charset="0"/>
          <a:ea typeface="+mn-ea"/>
        </a:defRPr>
      </a:lvl4pPr>
      <a:lvl5pPr marL="15430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90204" pitchFamily="34" charset="0"/>
        <a:buChar char="•"/>
        <a:defRPr sz="1300">
          <a:solidFill>
            <a:schemeClr val="tx1"/>
          </a:solidFill>
          <a:latin typeface="Calibri" pitchFamily="34" charset="0"/>
          <a:ea typeface="+mn-ea"/>
        </a:defRPr>
      </a:lvl5pPr>
      <a:lvl6pPr marL="20002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90204" pitchFamily="34" charset="0"/>
        <a:buChar char="•"/>
        <a:defRPr sz="1300">
          <a:solidFill>
            <a:schemeClr val="tx1"/>
          </a:solidFill>
          <a:latin typeface="Calibri" pitchFamily="34" charset="0"/>
          <a:ea typeface="+mn-ea"/>
        </a:defRPr>
      </a:lvl6pPr>
      <a:lvl7pPr marL="24574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90204" pitchFamily="34" charset="0"/>
        <a:buChar char="•"/>
        <a:defRPr sz="1300">
          <a:solidFill>
            <a:schemeClr val="tx1"/>
          </a:solidFill>
          <a:latin typeface="Calibri" pitchFamily="34" charset="0"/>
          <a:ea typeface="+mn-ea"/>
        </a:defRPr>
      </a:lvl7pPr>
      <a:lvl8pPr marL="29146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90204" pitchFamily="34" charset="0"/>
        <a:buChar char="•"/>
        <a:defRPr sz="1300">
          <a:solidFill>
            <a:schemeClr val="tx1"/>
          </a:solidFill>
          <a:latin typeface="Calibri" pitchFamily="34" charset="0"/>
          <a:ea typeface="+mn-ea"/>
        </a:defRPr>
      </a:lvl8pPr>
      <a:lvl9pPr marL="33718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90204" pitchFamily="34" charset="0"/>
        <a:buChar char="•"/>
        <a:defRPr sz="1300">
          <a:solidFill>
            <a:schemeClr val="tx1"/>
          </a:solidFill>
          <a:latin typeface="Calibri" pitchFamily="34" charset="0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宋体"/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宋体"/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1ppt.com/word/" TargetMode="External"/><Relationship Id="rId8" Type="http://schemas.openxmlformats.org/officeDocument/2006/relationships/hyperlink" Target="http://www.1ppt.com/powerpoint/" TargetMode="External"/><Relationship Id="rId7" Type="http://schemas.openxmlformats.org/officeDocument/2006/relationships/hyperlink" Target="http://www.1ppt.com/xiazai/" TargetMode="External"/><Relationship Id="rId6" Type="http://schemas.openxmlformats.org/officeDocument/2006/relationships/hyperlink" Target="http://www.1ppt.com/tubiao/" TargetMode="External"/><Relationship Id="rId5" Type="http://schemas.openxmlformats.org/officeDocument/2006/relationships/hyperlink" Target="http://www.1ppt.com/beijing/" TargetMode="External"/><Relationship Id="rId4" Type="http://schemas.openxmlformats.org/officeDocument/2006/relationships/hyperlink" Target="http://www.1ppt.com/sucai/" TargetMode="External"/><Relationship Id="rId3" Type="http://schemas.openxmlformats.org/officeDocument/2006/relationships/hyperlink" Target="http://www.1ppt.com/jieri/" TargetMode="External"/><Relationship Id="rId21" Type="http://schemas.openxmlformats.org/officeDocument/2006/relationships/notesSlide" Target="../notesSlides/notesSlide2.xml"/><Relationship Id="rId20" Type="http://schemas.openxmlformats.org/officeDocument/2006/relationships/slideLayout" Target="../slideLayouts/slideLayout14.xml"/><Relationship Id="rId2" Type="http://schemas.openxmlformats.org/officeDocument/2006/relationships/hyperlink" Target="http://www.1ppt.com/hangye/" TargetMode="External"/><Relationship Id="rId19" Type="http://schemas.openxmlformats.org/officeDocument/2006/relationships/image" Target="../media/image15.png"/><Relationship Id="rId18" Type="http://schemas.openxmlformats.org/officeDocument/2006/relationships/image" Target="../media/image14.png"/><Relationship Id="rId17" Type="http://schemas.openxmlformats.org/officeDocument/2006/relationships/image" Target="../media/image13.png"/><Relationship Id="rId16" Type="http://schemas.openxmlformats.org/officeDocument/2006/relationships/hyperlink" Target="http://www.1ppt.cn/" TargetMode="External"/><Relationship Id="rId15" Type="http://schemas.openxmlformats.org/officeDocument/2006/relationships/hyperlink" Target="http://www.1ppt.com/jiaoan/" TargetMode="External"/><Relationship Id="rId14" Type="http://schemas.openxmlformats.org/officeDocument/2006/relationships/hyperlink" Target="http://www.1ppt.com/shiti/" TargetMode="External"/><Relationship Id="rId13" Type="http://schemas.openxmlformats.org/officeDocument/2006/relationships/hyperlink" Target="http://www.1ppt.com/fanwen/" TargetMode="External"/><Relationship Id="rId12" Type="http://schemas.openxmlformats.org/officeDocument/2006/relationships/hyperlink" Target="http://www.1ppt.com/kejian/" TargetMode="External"/><Relationship Id="rId11" Type="http://schemas.openxmlformats.org/officeDocument/2006/relationships/hyperlink" Target="http://www.1ppt.com/ziliao/" TargetMode="External"/><Relationship Id="rId10" Type="http://schemas.openxmlformats.org/officeDocument/2006/relationships/hyperlink" Target="http://www.1ppt.com/excel/" TargetMode="External"/><Relationship Id="rId1" Type="http://schemas.openxmlformats.org/officeDocument/2006/relationships/hyperlink" Target="http://www.1ppt.com/moban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WordArt 6"/>
          <p:cNvSpPr>
            <a:spLocks noChangeArrowheads="1" noChangeShapeType="1" noTextEdit="1"/>
          </p:cNvSpPr>
          <p:nvPr/>
        </p:nvSpPr>
        <p:spPr bwMode="auto">
          <a:xfrm>
            <a:off x="671365" y="1418783"/>
            <a:ext cx="8047037" cy="174972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CN" altLang="en-US" sz="4000" b="1" kern="10" dirty="0" smtClean="0">
                <a:ln w="9525">
                  <a:solidFill>
                    <a:srgbClr val="CC99FF"/>
                  </a:solidFill>
                  <a:rou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科</a:t>
            </a:r>
            <a:r>
              <a:rPr lang="zh-CN" altLang="en-US" sz="4000" b="1" kern="10" dirty="0">
                <a:ln w="9525">
                  <a:solidFill>
                    <a:srgbClr val="CC99FF"/>
                  </a:solidFill>
                  <a:rou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学的学习方法是成功的保证</a:t>
            </a:r>
            <a:endParaRPr lang="zh-CN" altLang="en-US" sz="4000" b="1" kern="10" dirty="0">
              <a:ln w="9525">
                <a:solidFill>
                  <a:srgbClr val="CC99FF"/>
                </a:solidFill>
                <a:rou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660640" y="5212715"/>
            <a:ext cx="1483360" cy="1645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>
                <a:solidFill>
                  <a:schemeClr val="tx2">
                    <a:lumMod val="20000"/>
                    <a:lumOff val="80000"/>
                  </a:schemeClr>
                </a:solidFill>
              </a:rPr>
              <a:t> </a:t>
            </a:r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郑州联盛桑拿泳池设备工程有限公司http://www.lssngc.com/index.html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关于联盛http://www.lssngc.com/content/about.html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公司简介http://www.lssngc.com/content/about.html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企业文化http://www.lssngc.com/content/culture.html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发展历程http://www.lssngc.com/content/fazhan.html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服务范围http://www.lssngc.com/fuwu/fgongnuan.html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泳池水处理工程http://www.lssngc.com/fuwu/fyongchi.html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水上乐园工程http://www.lssngc.com/fuwu/fleyuan.html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桑拿水疗工程http://www.lssngc.com/fuwu/fsangna.html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供暖热水工程http://www.lssngc.com/fuwu/fgongnuan.html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解决方案http://www.lssngc.com/plan/pgongnuan.html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科学策划http://www.lssngc.com/plan/pgongnuan.html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专业设计http://www.lssngc.com/plan/pyongchi.html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精细施工http://www.lssngc.com/plan/shigong.html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售后服务http://www.lssngc.com/plan/fuwu.html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产品设备http://www.lssngc.com/plan/shebei.html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工程案例http://www.lssngc.com/cases/0.html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泳池水处理工程案例http://www.lssngc.com/cases/6.html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水上乐园工程案例http://www.lssngc.com/cases/12.html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桑拿水疗工程案例http://www.lssngc.com/cases/13.html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供暖热水工程案例http://www.lssngc.com/cases/5.html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产品中心http://www.lssngc.com/goods/0.html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泳池水处理设备http://www.lssngc.com/goods/15.html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水上乐园设备http://www.lssngc.com/goods/8.html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桑拿水疗设备http://www.lssngc.com/goods/14.html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供暖热水设备http://www.lssngc.com/goods/16.html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温泉汗蒸设备http://www.lssngc.com/goods/7.html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新闻资讯http://www.lssngc.com/news/0.html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公司新闻http://www.lssngc.com/news/10.html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zh-CN" altLang="en-US" sz="100">
                <a:solidFill>
                  <a:schemeClr val="tx2">
                    <a:lumMod val="20000"/>
                    <a:lumOff val="80000"/>
                  </a:schemeClr>
                </a:solidFill>
              </a:rPr>
              <a:t>行业新闻http://www.lssngc.com/news/9.html</a:t>
            </a:r>
            <a:endParaRPr lang="zh-CN" altLang="en-US" sz="10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36538" y="611658"/>
            <a:ext cx="8694737" cy="2693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 anchor="ctr">
            <a:spAutoFit/>
          </a:bodyPr>
          <a:lstStyle/>
          <a:p>
            <a:r>
              <a:rPr lang="en-US" altLang="zh-CN" sz="3200" b="1" dirty="0" smtClean="0"/>
              <a:t>2</a:t>
            </a:r>
            <a:r>
              <a:rPr lang="zh-CN" altLang="en-US" sz="3200" b="1" dirty="0" smtClean="0"/>
              <a:t>、</a:t>
            </a:r>
            <a:r>
              <a:rPr lang="zh-CN" altLang="en-US" sz="3200" b="1" dirty="0" smtClean="0">
                <a:solidFill>
                  <a:srgbClr val="FF3300"/>
                </a:solidFill>
              </a:rPr>
              <a:t>学</a:t>
            </a:r>
            <a:r>
              <a:rPr lang="zh-CN" altLang="en-US" sz="3200" b="1" dirty="0">
                <a:solidFill>
                  <a:srgbClr val="FF3300"/>
                </a:solidFill>
              </a:rPr>
              <a:t>习的心理素质</a:t>
            </a:r>
            <a:endParaRPr lang="zh-CN" altLang="en-US" sz="3200" b="1" dirty="0">
              <a:solidFill>
                <a:srgbClr val="FF3300"/>
              </a:solidFill>
            </a:endParaRPr>
          </a:p>
          <a:p>
            <a:r>
              <a:rPr lang="zh-CN" altLang="en-US" sz="2800" b="1" dirty="0"/>
              <a:t>爱因斯坦有个成功的公式：</a:t>
            </a:r>
            <a:r>
              <a:rPr lang="en-US" altLang="zh-CN" sz="2800" b="1" dirty="0"/>
              <a:t>A</a:t>
            </a:r>
            <a:r>
              <a:rPr lang="zh-CN" altLang="en-US" sz="2800" b="1" dirty="0"/>
              <a:t>＝</a:t>
            </a:r>
            <a:r>
              <a:rPr lang="en-US" altLang="zh-CN" sz="2800" b="1" dirty="0"/>
              <a:t>X</a:t>
            </a:r>
            <a:r>
              <a:rPr lang="zh-CN" altLang="en-US" sz="2800" b="1" dirty="0"/>
              <a:t>＋</a:t>
            </a:r>
            <a:r>
              <a:rPr lang="en-US" altLang="zh-CN" sz="2800" b="1" dirty="0"/>
              <a:t>Y</a:t>
            </a:r>
            <a:r>
              <a:rPr lang="zh-CN" altLang="en-US" sz="2800" b="1" dirty="0"/>
              <a:t>＋</a:t>
            </a:r>
            <a:r>
              <a:rPr lang="en-US" altLang="zh-CN" sz="2800" b="1" dirty="0"/>
              <a:t>Z</a:t>
            </a:r>
            <a:r>
              <a:rPr lang="zh-CN" altLang="en-US" sz="2800" b="1" dirty="0"/>
              <a:t>。</a:t>
            </a:r>
            <a:r>
              <a:rPr lang="en-US" altLang="zh-CN" sz="2800" b="1" dirty="0"/>
              <a:t>A</a:t>
            </a:r>
            <a:r>
              <a:rPr lang="zh-CN" altLang="en-US" sz="2800" b="1" dirty="0"/>
              <a:t>代表成功，</a:t>
            </a:r>
            <a:r>
              <a:rPr lang="en-US" altLang="zh-CN" sz="2800" b="1" dirty="0"/>
              <a:t>X</a:t>
            </a:r>
            <a:r>
              <a:rPr lang="zh-CN" altLang="en-US" sz="2800" b="1" dirty="0"/>
              <a:t>代表艰苦劳动，</a:t>
            </a:r>
            <a:r>
              <a:rPr lang="en-US" altLang="zh-CN" sz="2800" b="1" dirty="0"/>
              <a:t>Y</a:t>
            </a:r>
            <a:r>
              <a:rPr lang="zh-CN" altLang="en-US" sz="2800" b="1" dirty="0"/>
              <a:t>代表正确方法，</a:t>
            </a:r>
            <a:r>
              <a:rPr lang="en-US" altLang="zh-CN" sz="2800" b="1" dirty="0"/>
              <a:t>Z</a:t>
            </a:r>
            <a:r>
              <a:rPr lang="zh-CN" altLang="en-US" sz="2800" b="1" dirty="0"/>
              <a:t>代表少说废话。这个公式指明事业成功的三要素。对于学业来说，成功也有三要素：</a:t>
            </a:r>
            <a:r>
              <a:rPr lang="zh-CN" altLang="en-US" sz="2800" b="1" dirty="0">
                <a:solidFill>
                  <a:srgbClr val="FF3300"/>
                </a:solidFill>
              </a:rPr>
              <a:t>学习成功＝心理素质十学习方法十智能素</a:t>
            </a:r>
            <a:r>
              <a:rPr lang="zh-CN" altLang="en-US" sz="2800" b="1" dirty="0" smtClean="0">
                <a:solidFill>
                  <a:srgbClr val="FF3300"/>
                </a:solidFill>
              </a:rPr>
              <a:t>质</a:t>
            </a:r>
            <a:endParaRPr lang="zh-CN" altLang="en-US" sz="2800" b="1" dirty="0">
              <a:solidFill>
                <a:srgbClr val="FF3300"/>
              </a:solidFill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36538" y="3638843"/>
            <a:ext cx="6916737" cy="2631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 anchor="ctr">
            <a:spAutoFit/>
          </a:bodyPr>
          <a:lstStyle/>
          <a:p>
            <a:r>
              <a:rPr lang="zh-CN" altLang="en-US" sz="2800" b="1" dirty="0"/>
              <a:t>将积极的情感同学习联系起来，防止消极情绪的滋生，可以促进学习。善于控制自己，是学习意志力培养的关键。控制和约束自己的行动，控制不需要的想法和情绪，可以使思想集中到学习上来，这点是尤为重要的。</a:t>
            </a:r>
            <a:endParaRPr lang="zh-CN" altLang="en-US" sz="2800" b="1" dirty="0"/>
          </a:p>
        </p:txBody>
      </p:sp>
      <p:pic>
        <p:nvPicPr>
          <p:cNvPr id="14346" name="Picture 10" descr="u=676642173,3846669981&amp;fm=51&amp;gp=0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292975" y="4954588"/>
            <a:ext cx="1619250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76263" y="993528"/>
            <a:ext cx="7799387" cy="3431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 anchor="ctr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</a:rPr>
              <a:t>3</a:t>
            </a:r>
            <a:r>
              <a:rPr lang="zh-CN" altLang="en-US" sz="2400" b="1" dirty="0">
                <a:solidFill>
                  <a:srgbClr val="FF0000"/>
                </a:solidFill>
              </a:rPr>
              <a:t>、 掌握科学的学习方法。</a:t>
            </a:r>
            <a:endParaRPr lang="zh-CN" altLang="en-US" sz="2400" b="1" dirty="0">
              <a:solidFill>
                <a:srgbClr val="FF0000"/>
              </a:solidFill>
            </a:endParaRPr>
          </a:p>
          <a:p>
            <a:r>
              <a:rPr lang="zh-CN" altLang="en-US" sz="2800" b="1" dirty="0" smtClean="0">
                <a:solidFill>
                  <a:srgbClr val="FF00FF"/>
                </a:solidFill>
              </a:rPr>
              <a:t>预习在</a:t>
            </a:r>
            <a:r>
              <a:rPr lang="zh-CN" altLang="en-US" sz="2800" b="1" dirty="0">
                <a:solidFill>
                  <a:srgbClr val="FF00FF"/>
                </a:solidFill>
              </a:rPr>
              <a:t>测览教材的总体内容后再细读，充分发挥自己的自学能力，理清哪些内容已经了解，哪些内容有疑问或是看不明白（即找重点、难点）分别标出并记下来。这样既提高了自学能力，又为听课“铺”平了道路，形成期待老师解析的心理定势；这种需求心理定势必将调动起我们的学习热情和高度集中的注意力。</a:t>
            </a:r>
            <a:endParaRPr lang="zh-CN" altLang="en-US" sz="2800" b="1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548316" y="950449"/>
            <a:ext cx="7737475" cy="300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 anchor="ctr">
            <a:spAutoFit/>
          </a:bodyPr>
          <a:lstStyle/>
          <a:p>
            <a:r>
              <a:rPr lang="zh-CN" altLang="en-US" sz="3200" b="1" dirty="0"/>
              <a:t>二、听课 </a:t>
            </a:r>
            <a:endParaRPr lang="zh-CN" altLang="en-US" sz="3200" b="1" dirty="0"/>
          </a:p>
          <a:p>
            <a:r>
              <a:rPr lang="zh-CN" altLang="en-US" sz="3200" b="1" dirty="0"/>
              <a:t>听老师讲课是获取知识的最佳捷径，老师传授的是经过历史验证的真理；是老师长期学习和教学实践的精华。因为提高课堂效率是尤为重要的，那么课堂效率如何提高呢？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426226" y="740938"/>
            <a:ext cx="8069188" cy="3924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bIns="0" anchor="ctr">
            <a:spAutoFit/>
          </a:bodyPr>
          <a:lstStyle/>
          <a:p>
            <a:r>
              <a:rPr lang="en-US" altLang="zh-CN" sz="2800" b="1" dirty="0">
                <a:solidFill>
                  <a:srgbClr val="FF3300"/>
                </a:solidFill>
              </a:rPr>
              <a:t>a</a:t>
            </a:r>
            <a:r>
              <a:rPr lang="zh-CN" altLang="en-US" sz="2800" b="1" dirty="0">
                <a:solidFill>
                  <a:srgbClr val="FF3300"/>
                </a:solidFill>
              </a:rPr>
              <a:t>、做好课前准备</a:t>
            </a:r>
            <a:r>
              <a:rPr lang="zh-CN" altLang="en-US" sz="2800" b="1" dirty="0"/>
              <a:t>。精神上的准备十分重要。保持课内精力旺盛，头脑清醒，是学好知识的前提条件。</a:t>
            </a:r>
            <a:endParaRPr lang="zh-CN" altLang="en-US" sz="2800" dirty="0"/>
          </a:p>
          <a:p>
            <a:r>
              <a:rPr lang="en-US" altLang="zh-CN" sz="2800" b="1" dirty="0">
                <a:solidFill>
                  <a:srgbClr val="FF3300"/>
                </a:solidFill>
              </a:rPr>
              <a:t>b</a:t>
            </a:r>
            <a:r>
              <a:rPr lang="zh-CN" altLang="en-US" sz="2800" b="1" dirty="0">
                <a:solidFill>
                  <a:srgbClr val="FF3300"/>
                </a:solidFill>
              </a:rPr>
              <a:t>、集中注意力</a:t>
            </a:r>
            <a:r>
              <a:rPr lang="zh-CN" altLang="en-US" sz="2800" b="1" dirty="0"/>
              <a:t>。思想开小差会分心等一切都要靠理智强制自己专心听讲，靠意志来排除干扰。</a:t>
            </a:r>
            <a:endParaRPr lang="zh-CN" altLang="en-US" sz="2800" dirty="0"/>
          </a:p>
          <a:p>
            <a:r>
              <a:rPr lang="en-US" altLang="zh-CN" sz="2800" b="1" dirty="0">
                <a:solidFill>
                  <a:srgbClr val="FF3300"/>
                </a:solidFill>
              </a:rPr>
              <a:t>c</a:t>
            </a:r>
            <a:r>
              <a:rPr lang="zh-CN" altLang="en-US" sz="2800" b="1" dirty="0">
                <a:solidFill>
                  <a:srgbClr val="FF3300"/>
                </a:solidFill>
              </a:rPr>
              <a:t>、认真观察、积极思考</a:t>
            </a:r>
            <a:r>
              <a:rPr lang="zh-CN" altLang="en-US" sz="2800" b="1" dirty="0"/>
              <a:t>。不要做一个被动的信息接受者，要充分调动自己的积极性，紧跟老师讲课的思路，对老师的讲解积极思考。结论由学生自己的观察分析和推理而得，会比先听现成结论的学习效果好。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428957" y="624095"/>
            <a:ext cx="8002661" cy="5216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bIns="0" anchor="ctr">
            <a:spAutoFit/>
          </a:bodyPr>
          <a:lstStyle/>
          <a:p>
            <a:r>
              <a:rPr lang="en-US" altLang="zh-CN" sz="2400" b="1" dirty="0" smtClean="0">
                <a:solidFill>
                  <a:srgbClr val="FF3300"/>
                </a:solidFill>
              </a:rPr>
              <a:t>d</a:t>
            </a:r>
            <a:r>
              <a:rPr lang="zh-CN" altLang="en-US" sz="2400" b="1" dirty="0">
                <a:solidFill>
                  <a:srgbClr val="FF3300"/>
                </a:solidFill>
              </a:rPr>
              <a:t>、抓住老师讲课的重点</a:t>
            </a:r>
            <a:r>
              <a:rPr lang="zh-CN" altLang="en-US" sz="2400" b="1" dirty="0"/>
              <a:t>。有的同学在听课，往往忽视老师讲课的开头和结尾，这是错误的，开头，往往寥寥数语．但却是全堂讲课的纲。只要抓住这个纲去听课，下面的内容才会眉目清楚。结尾的话虽也不多，但却是对一 节课精要的提炼和复习提示。同时还要注意老师反复强调的部分。</a:t>
            </a:r>
            <a:endParaRPr lang="zh-CN" altLang="en-US" sz="2400" dirty="0"/>
          </a:p>
          <a:p>
            <a:r>
              <a:rPr lang="en-US" altLang="zh-CN" sz="2400" b="1" dirty="0">
                <a:solidFill>
                  <a:srgbClr val="FF3300"/>
                </a:solidFill>
              </a:rPr>
              <a:t>e</a:t>
            </a:r>
            <a:r>
              <a:rPr lang="zh-CN" altLang="en-US" sz="2400" b="1" dirty="0">
                <a:solidFill>
                  <a:srgbClr val="FF3300"/>
                </a:solidFill>
              </a:rPr>
              <a:t>、做好课堂笔记</a:t>
            </a:r>
            <a:r>
              <a:rPr lang="zh-CN" altLang="en-US" sz="2400" b="1" dirty="0"/>
              <a:t>。笔记记忆法，是强化记忆的最佳方法之一。笔记，一份永恒的笔录，可以克服大脑记忆方面的限制。当然，最好的做法是堂上记重、难点，课后在复习中充实整体脉络。记住：好记忆不如烂笔头！因此为了充分理解和消化，必须记笔记。同时做笔记充分调动耳、眼、手、心等器官协同工作可帮助学习。</a:t>
            </a:r>
            <a:endParaRPr lang="zh-CN" altLang="en-US" sz="2400" b="1" dirty="0"/>
          </a:p>
          <a:p>
            <a:r>
              <a:rPr lang="en-US" altLang="zh-CN" sz="2400" b="1" dirty="0">
                <a:solidFill>
                  <a:srgbClr val="FF3300"/>
                </a:solidFill>
              </a:rPr>
              <a:t>f</a:t>
            </a:r>
            <a:r>
              <a:rPr lang="zh-CN" altLang="en-US" sz="2400" b="1" dirty="0">
                <a:solidFill>
                  <a:srgbClr val="FF3300"/>
                </a:solidFill>
              </a:rPr>
              <a:t>、注意和老师的交流</a:t>
            </a:r>
            <a:r>
              <a:rPr lang="zh-CN" altLang="en-US" sz="2400" b="1" dirty="0"/>
              <a:t>，目光交流，提问式交流，都可以促进学习。</a:t>
            </a:r>
            <a:r>
              <a:rPr lang="zh-CN" altLang="en-US" sz="2400" dirty="0"/>
              <a:t> 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15359" y="403874"/>
            <a:ext cx="7592976" cy="5216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bIns="0" anchor="ctr">
            <a:spAutoFit/>
          </a:bodyPr>
          <a:lstStyle/>
          <a:p>
            <a:r>
              <a:rPr lang="zh-CN" altLang="en-US" sz="2400" b="1" dirty="0">
                <a:solidFill>
                  <a:srgbClr val="FF3300"/>
                </a:solidFill>
              </a:rPr>
              <a:t>三、复习的方法</a:t>
            </a:r>
            <a:r>
              <a:rPr lang="zh-CN" altLang="en-US" sz="2400" b="1" dirty="0"/>
              <a:t>　</a:t>
            </a:r>
            <a:endParaRPr lang="zh-CN" altLang="en-US" sz="2400" b="1" dirty="0"/>
          </a:p>
          <a:p>
            <a:r>
              <a:rPr lang="zh-CN" altLang="en-US" sz="2400" b="1" dirty="0"/>
              <a:t>德国教育学家第斯多惠说：“必须时常回复到所学的东西上而加以复习</a:t>
            </a:r>
            <a:r>
              <a:rPr lang="en-US" altLang="zh-CN" sz="2400" b="1" dirty="0"/>
              <a:t>…… </a:t>
            </a:r>
            <a:r>
              <a:rPr lang="zh-CN" altLang="en-US" sz="2400" b="1" dirty="0"/>
              <a:t>牢固地记住所学会的东西，这比贪学新东西而又很快忘掉好得多。”因此往往考前的“临时抱佛脚”是不起作用的。复习在于平时，如何复习？</a:t>
            </a:r>
            <a:endParaRPr lang="zh-CN" altLang="en-US" sz="2400" dirty="0"/>
          </a:p>
          <a:p>
            <a:r>
              <a:rPr lang="en-US" altLang="zh-CN" sz="2400" b="1" dirty="0">
                <a:solidFill>
                  <a:srgbClr val="FF00FF"/>
                </a:solidFill>
              </a:rPr>
              <a:t>a</a:t>
            </a:r>
            <a:r>
              <a:rPr lang="zh-CN" altLang="en-US" sz="2400" b="1" dirty="0">
                <a:solidFill>
                  <a:srgbClr val="FF00FF"/>
                </a:solidFill>
              </a:rPr>
              <a:t>、课后回忆，</a:t>
            </a:r>
            <a:r>
              <a:rPr lang="zh-CN" altLang="en-US" sz="2400" b="1" dirty="0"/>
              <a:t>即在听课基础上把所学内容回忆一遍。</a:t>
            </a:r>
            <a:endParaRPr lang="zh-CN" altLang="en-US" sz="2400" dirty="0"/>
          </a:p>
          <a:p>
            <a:r>
              <a:rPr lang="en-US" altLang="zh-CN" sz="2400" b="1" dirty="0">
                <a:solidFill>
                  <a:srgbClr val="FF00FF"/>
                </a:solidFill>
              </a:rPr>
              <a:t>b</a:t>
            </a:r>
            <a:r>
              <a:rPr lang="zh-CN" altLang="en-US" sz="2400" b="1" dirty="0">
                <a:solidFill>
                  <a:srgbClr val="FF00FF"/>
                </a:solidFill>
              </a:rPr>
              <a:t>、精读教材。</a:t>
            </a:r>
            <a:r>
              <a:rPr lang="zh-CN" altLang="en-US" sz="2400" b="1" dirty="0"/>
              <a:t>对教材理解的越透，掌握得越牢，效率也就自然提高了。</a:t>
            </a:r>
            <a:endParaRPr lang="zh-CN" altLang="en-US" sz="2400" dirty="0"/>
          </a:p>
          <a:p>
            <a:r>
              <a:rPr lang="en-US" altLang="zh-CN" sz="2400" b="1" dirty="0">
                <a:solidFill>
                  <a:srgbClr val="FF00FF"/>
                </a:solidFill>
              </a:rPr>
              <a:t>c</a:t>
            </a:r>
            <a:r>
              <a:rPr lang="zh-CN" altLang="en-US" sz="2400" b="1" dirty="0">
                <a:solidFill>
                  <a:srgbClr val="FF00FF"/>
                </a:solidFill>
              </a:rPr>
              <a:t>、整理笔记。</a:t>
            </a:r>
            <a:endParaRPr lang="zh-CN" altLang="en-US" sz="2400" dirty="0">
              <a:solidFill>
                <a:srgbClr val="FF00FF"/>
              </a:solidFill>
            </a:endParaRPr>
          </a:p>
          <a:p>
            <a:r>
              <a:rPr lang="en-US" altLang="zh-CN" sz="2400" b="1" dirty="0">
                <a:solidFill>
                  <a:srgbClr val="FF00FF"/>
                </a:solidFill>
              </a:rPr>
              <a:t>d</a:t>
            </a:r>
            <a:r>
              <a:rPr lang="zh-CN" altLang="en-US" sz="2400" b="1" dirty="0">
                <a:solidFill>
                  <a:srgbClr val="FF00FF"/>
                </a:solidFill>
              </a:rPr>
              <a:t>、补缺补漏，</a:t>
            </a:r>
            <a:r>
              <a:rPr lang="zh-CN" altLang="en-US" sz="2400" b="1" dirty="0"/>
              <a:t>系统掌握知识结构。</a:t>
            </a:r>
            <a:endParaRPr lang="zh-CN" altLang="en-US" sz="2400" dirty="0"/>
          </a:p>
          <a:p>
            <a:r>
              <a:rPr lang="en-US" altLang="zh-CN" sz="2400" b="1" dirty="0">
                <a:solidFill>
                  <a:srgbClr val="FF00FF"/>
                </a:solidFill>
              </a:rPr>
              <a:t>e</a:t>
            </a:r>
            <a:r>
              <a:rPr lang="zh-CN" altLang="en-US" sz="2400" b="1" dirty="0">
                <a:solidFill>
                  <a:srgbClr val="FF00FF"/>
                </a:solidFill>
              </a:rPr>
              <a:t>、循环复习。</a:t>
            </a:r>
            <a:r>
              <a:rPr lang="zh-CN" altLang="en-US" sz="2400" b="1" dirty="0"/>
              <a:t>将甲复习完后复习乙，在复习完乙后对甲再进行一次复习，然后前进</a:t>
            </a:r>
            <a:r>
              <a:rPr lang="en-US" altLang="zh-CN" sz="2400" b="1" dirty="0"/>
              <a:t>……</a:t>
            </a:r>
            <a:endParaRPr lang="en-US" altLang="zh-CN" sz="2400" dirty="0"/>
          </a:p>
          <a:p>
            <a:r>
              <a:rPr lang="zh-CN" altLang="en-US" sz="2400" b="1" dirty="0"/>
              <a:t>这种循环复习利于记忆。</a:t>
            </a:r>
            <a:endParaRPr lang="zh-CN" altLang="en-US" sz="2400" b="1" dirty="0"/>
          </a:p>
        </p:txBody>
      </p:sp>
      <p:pic>
        <p:nvPicPr>
          <p:cNvPr id="21510" name="Picture 6" descr="u=3815893635,2653452224&amp;fm=52&amp;gp=0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048500" y="5286375"/>
            <a:ext cx="2095500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Picture 6" descr="u=3016474887,4038942195&amp;fm=51&amp;gp=0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400800" y="4808364"/>
            <a:ext cx="2743200" cy="2049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76447" y="270991"/>
            <a:ext cx="8439150" cy="4416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 anchor="ctr">
            <a:spAutoFit/>
          </a:bodyPr>
          <a:lstStyle/>
          <a:p>
            <a:r>
              <a:rPr lang="en-US" altLang="zh-CN" sz="3200" dirty="0">
                <a:solidFill>
                  <a:srgbClr val="FF9900"/>
                </a:solidFill>
              </a:rPr>
              <a:t> </a:t>
            </a:r>
            <a:r>
              <a:rPr lang="zh-CN" altLang="en-US" sz="3200" dirty="0">
                <a:solidFill>
                  <a:srgbClr val="FF0000"/>
                </a:solidFill>
              </a:rPr>
              <a:t>四、</a:t>
            </a:r>
            <a:r>
              <a:rPr lang="zh-CN" altLang="en-US" sz="2800" dirty="0">
                <a:solidFill>
                  <a:srgbClr val="FF0000"/>
                </a:solidFill>
              </a:rPr>
              <a:t>交叉学习效果好</a:t>
            </a:r>
            <a:r>
              <a:rPr lang="zh-CN" altLang="en-US" sz="2800" dirty="0">
                <a:solidFill>
                  <a:srgbClr val="FF9900"/>
                </a:solidFill>
              </a:rPr>
              <a:t>  </a:t>
            </a:r>
            <a:endParaRPr lang="zh-CN" altLang="en-US" sz="2800" dirty="0">
              <a:solidFill>
                <a:srgbClr val="FF9900"/>
              </a:solidFill>
            </a:endParaRPr>
          </a:p>
          <a:p>
            <a:r>
              <a:rPr lang="zh-CN" altLang="en-US" sz="2800" dirty="0">
                <a:solidFill>
                  <a:srgbClr val="FF9900"/>
                </a:solidFill>
              </a:rPr>
              <a:t>    </a:t>
            </a:r>
            <a:r>
              <a:rPr lang="zh-CN" altLang="en-US" sz="2800" dirty="0"/>
              <a:t>不少同学在读书学习时，长时间单一的学习同一内容，表面上看时间用了不少，但效果并不理想，这是为什么呢？  </a:t>
            </a:r>
            <a:endParaRPr lang="zh-CN" altLang="en-US" sz="2800" dirty="0"/>
          </a:p>
          <a:p>
            <a:r>
              <a:rPr lang="zh-CN" altLang="en-US" sz="2800" dirty="0"/>
              <a:t>    脑卫生学者告诉我们，人的大脑皮层细胞是有分工的，学习不同学科的内容回引起不同部分的兴奋。大脑长久接受同一类信息刺激，使某一部位长久兴奋，就容易产生疲劳，降低学习效率。若及时转换学习内容，合理调节“兴奋灶”，就可以避免大脑某一兴奋区长时间过于紧张，使别的部位出现新的兴奋区。</a:t>
            </a:r>
            <a:r>
              <a:rPr lang="zh-CN" altLang="en-US" sz="2800" dirty="0">
                <a:solidFill>
                  <a:srgbClr val="FF99FF"/>
                </a:solidFill>
              </a:rPr>
              <a:t> </a:t>
            </a:r>
            <a:r>
              <a:rPr lang="zh-CN" altLang="en-US" sz="2800" dirty="0"/>
              <a:t> 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52450" y="400977"/>
            <a:ext cx="7783476" cy="5401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bIns="0" anchor="ctr">
            <a:spAutoFit/>
          </a:bodyPr>
          <a:lstStyle/>
          <a:p>
            <a:r>
              <a:rPr lang="en-US" altLang="zh-CN" sz="4000" b="1" dirty="0">
                <a:solidFill>
                  <a:srgbClr val="0000FF"/>
                </a:solidFill>
              </a:rPr>
              <a:t> </a:t>
            </a:r>
            <a:r>
              <a:rPr lang="zh-CN" altLang="en-US" sz="4000" b="1" dirty="0">
                <a:solidFill>
                  <a:srgbClr val="FF0000"/>
                </a:solidFill>
              </a:rPr>
              <a:t>五、及时做好笔记与作业 </a:t>
            </a:r>
            <a:r>
              <a:rPr lang="zh-CN" altLang="en-US" sz="2800" dirty="0"/>
              <a:t> </a:t>
            </a:r>
            <a:endParaRPr lang="zh-CN" altLang="en-US" sz="2800" dirty="0"/>
          </a:p>
          <a:p>
            <a:r>
              <a:rPr lang="zh-CN" altLang="en-US" sz="2800" dirty="0"/>
              <a:t>    </a:t>
            </a:r>
            <a:r>
              <a:rPr lang="zh-CN" altLang="en-US" sz="2800" dirty="0" smtClean="0"/>
              <a:t>   记</a:t>
            </a:r>
            <a:r>
              <a:rPr lang="zh-CN" altLang="en-US" sz="2800" dirty="0"/>
              <a:t>性好不如烂比头。记笔记是一种良好的听课习惯，好笔记不是全记，不是漏记，不能只听不记，更不能只记不听。可以记在课本上、教学内容附近，这样记录的内容不易丢失，又易和教学内容相联系，既实用，又利于今后复习。布置作业的目的是巩固学习的知识。多数学生为了完成任务，不复习就急于做作业，这不利于知识的巩固。做作业前首先阅读一遍课本内容，和老师讲课的内容对照一下，看一看是否一致。这样做等于及时地复习了一遍，然后再做作业，既快速又能保证作业质量，达到最佳的学习效果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060450" y="465138"/>
            <a:ext cx="465455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>
            <a:spAutoFit/>
          </a:bodyPr>
          <a:lstStyle/>
          <a:p>
            <a:pPr algn="ctr"/>
            <a:r>
              <a:rPr lang="zh-CN" altLang="en-US" sz="4400">
                <a:solidFill>
                  <a:srgbClr val="FF3300"/>
                </a:solidFill>
              </a:rPr>
              <a:t>六、好的学习习惯</a:t>
            </a:r>
            <a:endParaRPr lang="zh-CN" altLang="en-US" sz="4400">
              <a:solidFill>
                <a:srgbClr val="FF3300"/>
              </a:solidFill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35000" y="1271588"/>
            <a:ext cx="3598863" cy="425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 anchor="ctr">
            <a:spAutoFit/>
          </a:bodyPr>
          <a:lstStyle/>
          <a:p>
            <a:r>
              <a:rPr lang="zh-CN" altLang="en-US" sz="2000" dirty="0">
                <a:solidFill>
                  <a:srgbClr val="FF3300"/>
                </a:solidFill>
              </a:rPr>
              <a:t>课后两分钟回忆 </a:t>
            </a:r>
            <a:r>
              <a:rPr lang="zh-CN" altLang="en-US" sz="2000" dirty="0"/>
              <a:t> </a:t>
            </a:r>
            <a:br>
              <a:rPr lang="zh-CN" altLang="en-US" sz="2000" dirty="0"/>
            </a:br>
            <a:r>
              <a:rPr lang="zh-CN" altLang="en-US" sz="2000" dirty="0"/>
              <a:t> 一节课后，先不出去，利用短暂的</a:t>
            </a:r>
            <a:r>
              <a:rPr lang="en-US" altLang="zh-CN" sz="2000" dirty="0"/>
              <a:t>1--2</a:t>
            </a:r>
            <a:r>
              <a:rPr lang="zh-CN" altLang="en-US" sz="2000" dirty="0"/>
              <a:t>分钟时间，立即回忆一下本节课的内容，在回忆时有想不起来的地方，就马上翻看一下书或笔记，看后再接着回忆，这样记忆才深刻，效果才好。这好比是一堵墙，在坍塌之前就开始修补，总比全部坍塌之后再修补省事得多。  </a:t>
            </a:r>
            <a:br>
              <a:rPr lang="zh-CN" altLang="en-US" sz="2000" dirty="0"/>
            </a:br>
            <a:r>
              <a:rPr lang="zh-CN" altLang="en-US" sz="2000" dirty="0"/>
              <a:t>第四步：做作业前复习一遍  </a:t>
            </a:r>
            <a:br>
              <a:rPr lang="zh-CN" altLang="en-US" sz="2000" dirty="0"/>
            </a:br>
            <a:br>
              <a:rPr lang="zh-CN" altLang="en-US" sz="2800" dirty="0"/>
            </a:br>
            <a:endParaRPr lang="zh-CN" altLang="en-US" sz="2800" dirty="0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95325" y="4800600"/>
            <a:ext cx="351155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 anchor="ctr">
            <a:spAutoFit/>
          </a:bodyPr>
          <a:lstStyle/>
          <a:p>
            <a:r>
              <a:rPr lang="zh-CN" altLang="en-US" sz="2400">
                <a:solidFill>
                  <a:srgbClr val="FF3300"/>
                </a:solidFill>
              </a:rPr>
              <a:t>勤问解疑</a:t>
            </a:r>
            <a:r>
              <a:rPr lang="zh-CN" altLang="en-US" sz="2800"/>
              <a:t>。 </a:t>
            </a:r>
            <a:r>
              <a:rPr lang="zh-CN" altLang="en-US" sz="2000"/>
              <a:t>对学过的知识，在复习时发现疑点要及时间，问课本、工具书、同学或老师。千万不要把疑问带到下一节课。  </a:t>
            </a:r>
            <a:endParaRPr lang="zh-CN" altLang="en-US" sz="2000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4660900" y="1306513"/>
            <a:ext cx="4140200" cy="2601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 anchor="ctr">
            <a:spAutoFit/>
          </a:bodyPr>
          <a:lstStyle/>
          <a:p>
            <a:r>
              <a:rPr lang="zh-CN" altLang="en-US" sz="2400">
                <a:solidFill>
                  <a:srgbClr val="FF3300"/>
                </a:solidFill>
              </a:rPr>
              <a:t>独立解题</a:t>
            </a:r>
            <a:r>
              <a:rPr lang="zh-CN" altLang="en-US" sz="2400"/>
              <a:t>：要自己动手动脑独立完成作业，遇到难题，不要急于问，要多想想，如果经长时间仍不能解决，再请教，在得到指点后， 要认真思考症结所在，转化为自己的知识。 </a:t>
            </a:r>
            <a:endParaRPr lang="zh-CN" altLang="en-US" sz="2400"/>
          </a:p>
        </p:txBody>
      </p:sp>
      <p:pic>
        <p:nvPicPr>
          <p:cNvPr id="24585" name="Picture 9" descr="u=2054242639,1475091891&amp;fm=52&amp;gp=0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735513" y="3938588"/>
            <a:ext cx="3068637" cy="2217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81" grpId="0"/>
      <p:bldP spid="24582" grpId="0"/>
      <p:bldP spid="2458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358775" y="355692"/>
            <a:ext cx="8599488" cy="5924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 anchor="ctr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4400" dirty="0">
                <a:solidFill>
                  <a:srgbClr val="6600CC"/>
                </a:solidFill>
                <a:latin typeface="+mj-ea"/>
                <a:ea typeface="+mj-ea"/>
              </a:rPr>
              <a:t>检查一下，你的学习习惯怎么样？</a:t>
            </a:r>
            <a:r>
              <a:rPr lang="zh-CN" altLang="en-US" sz="1800" dirty="0">
                <a:latin typeface="+mj-ea"/>
                <a:ea typeface="+mj-ea"/>
              </a:rPr>
              <a:t> </a:t>
            </a:r>
            <a:endParaRPr lang="zh-CN" altLang="en-US" sz="1800" dirty="0">
              <a:latin typeface="+mj-ea"/>
              <a:ea typeface="+mj-ea"/>
            </a:endParaRPr>
          </a:p>
          <a:p>
            <a:pPr>
              <a:spcBef>
                <a:spcPts val="1200"/>
              </a:spcBef>
            </a:pP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（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1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）在固定的时间进行学习吗？是否 </a:t>
            </a:r>
            <a:b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</a:b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（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2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）有面对书桌就是没有兴趣，把时间浪费掉的时候吗？是否 </a:t>
            </a:r>
            <a:b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</a:b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（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3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）身边经常备有辞典、字典之类吗？是否 </a:t>
            </a:r>
            <a:b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</a:b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（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4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）学习时有下意识动作吗？是否 </a:t>
            </a:r>
            <a:b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</a:b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（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5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）在学习中有经常沉迷于空想的时候吗？是否 </a:t>
            </a:r>
            <a:b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</a:b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（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6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）做过快速读书的练习吗？是否 </a:t>
            </a:r>
            <a:b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</a:b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（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7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）学习结束之后，收拾书桌吗？是否 </a:t>
            </a:r>
            <a:b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</a:b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（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8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）学完后，背诵所学内容吗？是否 </a:t>
            </a:r>
            <a:b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</a:b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（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9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）有一边聊天或听音乐一边学习的时候吗？是否 </a:t>
            </a:r>
            <a:b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</a:b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（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10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）开头学习方法好吗？是否 </a:t>
            </a:r>
            <a:b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</a:b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评分办法：</a:t>
            </a:r>
            <a:endParaRPr lang="zh-CN" altLang="en-US" sz="1800" dirty="0">
              <a:solidFill>
                <a:srgbClr val="0000FF"/>
              </a:solidFill>
              <a:latin typeface="+mj-ea"/>
              <a:ea typeface="+mj-ea"/>
            </a:endParaRPr>
          </a:p>
          <a:p>
            <a:pPr>
              <a:spcBef>
                <a:spcPts val="1200"/>
              </a:spcBef>
            </a:pP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上述第（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l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）、（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3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）、（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6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）、（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7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）、（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8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）、（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10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）答“是” 得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2 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分，答“否”得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0 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分； </a:t>
            </a:r>
            <a:endParaRPr lang="zh-CN" altLang="en-US" sz="1800" dirty="0">
              <a:solidFill>
                <a:srgbClr val="0000FF"/>
              </a:solidFill>
              <a:latin typeface="+mj-ea"/>
              <a:ea typeface="+mj-ea"/>
            </a:endParaRPr>
          </a:p>
          <a:p>
            <a:pPr>
              <a:spcBef>
                <a:spcPts val="1200"/>
              </a:spcBef>
            </a:pP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第（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2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）、（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4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）、（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5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）、（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9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）题答“是”得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0 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分，答“否”得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2 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分；难以确定的题得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1 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分。将各题所得分数相加，总分在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3 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分以下，则说明你的学习习惯非常差，应该从头培养；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4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～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7 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分，学习习惯较差；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8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～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12 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分，学习习惯一般；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13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～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16 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分，习惯较好；</a:t>
            </a:r>
            <a:r>
              <a:rPr lang="en-US" altLang="zh-CN" sz="1800" dirty="0">
                <a:solidFill>
                  <a:srgbClr val="0000FF"/>
                </a:solidFill>
                <a:latin typeface="+mj-ea"/>
                <a:ea typeface="+mj-ea"/>
              </a:rPr>
              <a:t>17 </a:t>
            </a:r>
            <a:r>
              <a:rPr lang="zh-CN" altLang="en-US" sz="1800" dirty="0">
                <a:solidFill>
                  <a:srgbClr val="0000FF"/>
                </a:solidFill>
                <a:latin typeface="+mj-ea"/>
                <a:ea typeface="+mj-ea"/>
              </a:rPr>
              <a:t>分以上，说明学习习惯非常好，应继续坚持</a:t>
            </a:r>
            <a:r>
              <a:rPr lang="zh-CN" altLang="en-US" sz="2000" dirty="0">
                <a:solidFill>
                  <a:srgbClr val="0000FF"/>
                </a:solidFill>
                <a:latin typeface="+mj-ea"/>
                <a:ea typeface="+mj-ea"/>
              </a:rPr>
              <a:t>。  </a:t>
            </a:r>
            <a:endParaRPr lang="zh-CN" altLang="en-US" sz="2000" dirty="0">
              <a:solidFill>
                <a:srgbClr val="0000FF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03338" y="-38100"/>
            <a:ext cx="5983287" cy="1192213"/>
          </a:xfrm>
        </p:spPr>
        <p:txBody>
          <a:bodyPr/>
          <a:lstStyle/>
          <a:p>
            <a:r>
              <a:rPr lang="zh-CN" altLang="en-US" sz="5400" b="1" dirty="0">
                <a:solidFill>
                  <a:srgbClr val="6600FF"/>
                </a:solidFill>
                <a:ea typeface="隶书" pitchFamily="49" charset="-122"/>
              </a:rPr>
              <a:t>学习的重要性</a:t>
            </a:r>
            <a:endParaRPr lang="zh-CN" altLang="en-US" sz="5400" b="1" dirty="0">
              <a:solidFill>
                <a:srgbClr val="6600FF"/>
              </a:solidFill>
              <a:ea typeface="隶书" pitchFamily="49" charset="-122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0" y="990600"/>
            <a:ext cx="9144000" cy="5842000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zh-CN" altLang="en-US" sz="1800" b="0" dirty="0">
                <a:solidFill>
                  <a:srgbClr val="FF00FF"/>
                </a:solidFill>
                <a:latin typeface="+mj-ea"/>
                <a:ea typeface="+mj-ea"/>
              </a:rPr>
              <a:t>　</a:t>
            </a:r>
            <a:r>
              <a:rPr lang="zh-CN" altLang="en-US" sz="2000" b="0" dirty="0">
                <a:solidFill>
                  <a:srgbClr val="FF00FF"/>
                </a:solidFill>
                <a:latin typeface="+mj-ea"/>
                <a:ea typeface="+mj-ea"/>
              </a:rPr>
              <a:t>人们常说，靠素质立身，凭实绩进步。其实，一个人有无发展、能走多远，学习很关键；一个班子有无能力、能否胜任，学习是支撑。或主动学与勤奋学，或懒于学与应付学，态度不一样，结果也大不一样。因此在学习上，党员干部应有一种不待扬鞭自奋蹄的自觉精神和紧迫意识。</a:t>
            </a:r>
            <a:endParaRPr lang="zh-CN" altLang="en-US" sz="2000" b="0" dirty="0">
              <a:solidFill>
                <a:srgbClr val="FF00FF"/>
              </a:solidFill>
              <a:latin typeface="+mj-ea"/>
              <a:ea typeface="+mj-ea"/>
            </a:endParaRPr>
          </a:p>
          <a:p>
            <a:pPr algn="l">
              <a:lnSpc>
                <a:spcPct val="150000"/>
              </a:lnSpc>
            </a:pPr>
            <a:r>
              <a:rPr lang="zh-CN" altLang="en-US" sz="2000" b="0" dirty="0">
                <a:solidFill>
                  <a:srgbClr val="FF00FF"/>
                </a:solidFill>
                <a:latin typeface="+mj-ea"/>
                <a:ea typeface="+mj-ea"/>
              </a:rPr>
              <a:t>　　对学习的重要性，许多同志不可谓不知。但客观地说，知识“够”用不用学的“差不多”思想、工作干好可不学的“无所谓”思想、应酬太多没时间学的“顾不上”思想，仍不同程度存在于一些同志脑中。而由此带来的危害，许多人往往缺乏足够的警惕和认识。</a:t>
            </a:r>
            <a:endParaRPr lang="zh-CN" altLang="en-US" sz="2000" b="0" dirty="0">
              <a:solidFill>
                <a:srgbClr val="FF00FF"/>
              </a:solidFill>
              <a:latin typeface="+mj-ea"/>
              <a:ea typeface="+mj-ea"/>
            </a:endParaRPr>
          </a:p>
          <a:p>
            <a:pPr algn="l">
              <a:lnSpc>
                <a:spcPct val="150000"/>
              </a:lnSpc>
            </a:pPr>
            <a:r>
              <a:rPr lang="zh-CN" altLang="en-US" sz="2000" b="0" dirty="0">
                <a:solidFill>
                  <a:srgbClr val="FF00FF"/>
                </a:solidFill>
                <a:latin typeface="+mj-ea"/>
                <a:ea typeface="+mj-ea"/>
              </a:rPr>
              <a:t>　　</a:t>
            </a:r>
            <a:r>
              <a:rPr lang="en-US" altLang="zh-CN" sz="2000" b="0" dirty="0">
                <a:solidFill>
                  <a:srgbClr val="FF00FF"/>
                </a:solidFill>
                <a:latin typeface="+mj-ea"/>
                <a:ea typeface="+mj-ea"/>
              </a:rPr>
              <a:t>——</a:t>
            </a:r>
            <a:r>
              <a:rPr lang="zh-CN" altLang="en-US" sz="2000" b="0" dirty="0">
                <a:solidFill>
                  <a:srgbClr val="FF00FF"/>
                </a:solidFill>
                <a:latin typeface="+mj-ea"/>
                <a:ea typeface="+mj-ea"/>
              </a:rPr>
              <a:t>不学习知识就会老化。生命会衰老，知识也会老化。一个人的学识，如同蓄电池的电量，光用不充，必将枯竭。工作热情再高，信心再足，知识更新不及时，思想水平不提升，不但难以干事成事，甚至还可能坏事毁事</a:t>
            </a:r>
            <a:r>
              <a:rPr lang="zh-CN" altLang="en-US" sz="2000" b="0" dirty="0" smtClean="0">
                <a:solidFill>
                  <a:srgbClr val="FF00FF"/>
                </a:solidFill>
                <a:latin typeface="+mj-ea"/>
                <a:ea typeface="+mj-ea"/>
              </a:rPr>
              <a:t>。</a:t>
            </a:r>
            <a:endParaRPr lang="zh-CN" altLang="en-US" sz="2000" b="0" dirty="0">
              <a:solidFill>
                <a:srgbClr val="FF00FF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WordArt 2"/>
          <p:cNvSpPr>
            <a:spLocks noChangeArrowheads="1" noChangeShapeType="1" noTextEdit="1"/>
          </p:cNvSpPr>
          <p:nvPr/>
        </p:nvSpPr>
        <p:spPr bwMode="auto">
          <a:xfrm>
            <a:off x="3779838" y="765175"/>
            <a:ext cx="4475162" cy="889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宋体"/>
                <a:ea typeface="宋体"/>
              </a:rPr>
              <a:t>让我们大家共同努力</a:t>
            </a:r>
            <a:endParaRPr lang="zh-CN" altLang="en-US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宋体"/>
              <a:ea typeface="宋体"/>
            </a:endParaRP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622300" y="1922389"/>
            <a:ext cx="8056563" cy="2816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r>
              <a:rPr lang="zh-CN" altLang="en-US" b="1" dirty="0">
                <a:solidFill>
                  <a:srgbClr val="6600FF"/>
                </a:solidFill>
              </a:rPr>
              <a:t>倘若就我们的学习喻作航船，勤奋则是轮船的马达；正确的学习方法便是轮船的方向盘与航线、让我们驾上这艘希冀之船在知识的海洋中畅游，“长风破浪会有时，直挂云帆济沧海！</a:t>
            </a:r>
            <a:r>
              <a:rPr lang="zh-CN" altLang="en-US" dirty="0"/>
              <a:t> </a:t>
            </a:r>
            <a:r>
              <a:rPr lang="zh-CN" altLang="en-US" dirty="0" smtClean="0"/>
              <a:t>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547664" y="4437112"/>
            <a:ext cx="6455579" cy="16927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模板下载：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  <a:hlinkClick r:id="rId1"/>
              </a:rPr>
              <a:t>www.1ppt.com/moban/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                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行业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模板：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  <a:hlinkClick r:id="rId2"/>
              </a:rPr>
              <a:t>www.1ppt.com/hangye/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endParaRPr lang="en-US" altLang="zh-CN" sz="1100" dirty="0">
              <a:solidFill>
                <a:srgbClr val="EEECE1">
                  <a:lumMod val="25000"/>
                </a:srgbClr>
              </a:solidFill>
              <a:latin typeface="微软雅黑" pitchFamily="34" charset="-122"/>
              <a:ea typeface="微软雅黑" pitchFamily="34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节日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模板：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  <a:hlinkClick r:id="rId3"/>
              </a:rPr>
              <a:t>www.1ppt.com/jieri/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                      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素材下载：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  <a:hlinkClick r:id="rId4"/>
              </a:rPr>
              <a:t>www.1ppt.com/sucai/</a:t>
            </a:r>
            <a:endParaRPr lang="en-US" altLang="zh-CN" sz="1100" dirty="0">
              <a:solidFill>
                <a:srgbClr val="EEECE1">
                  <a:lumMod val="25000"/>
                </a:srgbClr>
              </a:solidFill>
              <a:latin typeface="微软雅黑" pitchFamily="34" charset="-122"/>
              <a:ea typeface="微软雅黑" pitchFamily="34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背景图片：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  <a:hlinkClick r:id="rId5"/>
              </a:rPr>
              <a:t>www.1ppt.com/beijing/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                 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图表下载：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  <a:hlinkClick r:id="rId6"/>
              </a:rPr>
              <a:t>www.1ppt.com/tubiao/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      </a:t>
            </a:r>
            <a:endParaRPr lang="en-US" altLang="zh-CN" sz="1100" dirty="0">
              <a:solidFill>
                <a:srgbClr val="EEECE1">
                  <a:lumMod val="25000"/>
                </a:srgbClr>
              </a:solidFill>
              <a:latin typeface="微软雅黑" pitchFamily="34" charset="-122"/>
              <a:ea typeface="微软雅黑" pitchFamily="34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优秀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  <a:hlinkClick r:id="rId7"/>
              </a:rPr>
              <a:t>www.1ppt.com/xiazai/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                   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教程： 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  <a:hlinkClick r:id="rId8"/>
              </a:rPr>
              <a:t>www.1ppt.com/powerpoint/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      </a:t>
            </a:r>
            <a:endParaRPr lang="en-US" altLang="zh-CN" sz="1100" dirty="0">
              <a:solidFill>
                <a:srgbClr val="EEECE1">
                  <a:lumMod val="25000"/>
                </a:srgbClr>
              </a:solidFill>
              <a:latin typeface="微软雅黑" pitchFamily="34" charset="-122"/>
              <a:ea typeface="微软雅黑" pitchFamily="34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Word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教程：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  <a:hlinkClick r:id="rId9"/>
              </a:rPr>
              <a:t>www.1ppt.com/word/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                    Excel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教程：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  <a:hlinkClick r:id="rId10"/>
              </a:rPr>
              <a:t>www.1ppt.com/excel/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  </a:t>
            </a:r>
            <a:endParaRPr lang="en-US" altLang="zh-CN" sz="1100" dirty="0">
              <a:solidFill>
                <a:srgbClr val="EEECE1">
                  <a:lumMod val="25000"/>
                </a:srgbClr>
              </a:solidFill>
              <a:latin typeface="微软雅黑" pitchFamily="34" charset="-122"/>
              <a:ea typeface="微软雅黑" pitchFamily="34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资料下载：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  <a:hlinkClick r:id="rId11"/>
              </a:rPr>
              <a:t>www.1ppt.com/ziliao/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                    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课件下载：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  <a:hlinkClick r:id="rId12"/>
              </a:rPr>
              <a:t>www.1ppt.com/kejian/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endParaRPr lang="en-US" altLang="zh-CN" sz="1100" dirty="0">
              <a:solidFill>
                <a:srgbClr val="EEECE1">
                  <a:lumMod val="25000"/>
                </a:srgbClr>
              </a:solidFill>
              <a:latin typeface="微软雅黑" pitchFamily="34" charset="-122"/>
              <a:ea typeface="微软雅黑" pitchFamily="34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范文下载：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  <a:hlinkClick r:id="rId13"/>
              </a:rPr>
              <a:t>www.1ppt.com/fanwen/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                 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试卷下载：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  <a:hlinkClick r:id="rId14"/>
              </a:rPr>
              <a:t>www.1ppt.com/shiti/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  </a:t>
            </a:r>
            <a:endParaRPr lang="en-US" altLang="zh-CN" sz="1100" dirty="0">
              <a:solidFill>
                <a:srgbClr val="EEECE1">
                  <a:lumMod val="25000"/>
                </a:srgbClr>
              </a:solidFill>
              <a:latin typeface="微软雅黑" pitchFamily="34" charset="-122"/>
              <a:ea typeface="微软雅黑" pitchFamily="34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教案下载：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  <a:hlinkClick r:id="rId15"/>
              </a:rPr>
              <a:t>www.1ppt.com/jiaoan/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                   PPT</a:t>
            </a:r>
            <a:r>
              <a:rPr lang="zh-CN" altLang="en-US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论坛：      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  <a:hlinkClick r:id="rId16"/>
              </a:rPr>
              <a:t>www.1ppt.cn</a:t>
            </a:r>
            <a:r>
              <a:rPr lang="en-US" altLang="zh-CN" sz="1100" dirty="0">
                <a:solidFill>
                  <a:srgbClr val="EEECE1">
                    <a:lumMod val="25000"/>
                  </a:srgbClr>
                </a:solidFill>
                <a:latin typeface="微软雅黑" pitchFamily="34" charset="-122"/>
                <a:ea typeface="微软雅黑" pitchFamily="34" charset="-122"/>
              </a:rPr>
              <a:t>            </a:t>
            </a:r>
            <a:endParaRPr lang="zh-CN" altLang="en-US" sz="1100" dirty="0">
              <a:solidFill>
                <a:srgbClr val="EEECE1">
                  <a:lumMod val="25000"/>
                </a:srgb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Rectangle 17"/>
          <p:cNvSpPr>
            <a:spLocks noChangeArrowheads="1"/>
          </p:cNvSpPr>
          <p:nvPr/>
        </p:nvSpPr>
        <p:spPr bwMode="gray">
          <a:xfrm>
            <a:off x="0" y="2998275"/>
            <a:ext cx="9144000" cy="136682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kern="0" dirty="0">
              <a:solidFill>
                <a:srgbClr val="005397"/>
              </a:solidFill>
              <a:latin typeface="Arial" panose="020B0604020202090204"/>
              <a:ea typeface="微软雅黑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20802" y="315180"/>
            <a:ext cx="7711638" cy="2681772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468313" y="3097345"/>
            <a:ext cx="4103687" cy="1618679"/>
          </a:xfrm>
          <a:prstGeom prst="rect">
            <a:avLst/>
          </a:prstGeom>
          <a:noFill/>
          <a:ln w="3175" algn="ctr">
            <a:noFill/>
            <a:prstDash val="dash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fontAlgn="auto">
              <a:spcBef>
                <a:spcPct val="20000"/>
              </a:spcBef>
              <a:spcAft>
                <a:spcPts val="0"/>
              </a:spcAft>
              <a:buClr>
                <a:srgbClr val="5B8CC1"/>
              </a:buClr>
              <a:buFont typeface="Wingdings" panose="05000000000000000000" pitchFamily="2" charset="2"/>
              <a:buNone/>
              <a:defRPr/>
            </a:pPr>
            <a:r>
              <a:rPr lang="zh-CN" altLang="en-US" sz="2000" b="1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可以在下列情况使用</a:t>
            </a:r>
            <a:endParaRPr lang="zh-CN" altLang="en-US" sz="1200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12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不限次数的用于您个人</a:t>
            </a:r>
            <a:r>
              <a:rPr lang="en-US" altLang="zh-CN" sz="12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/</a:t>
            </a:r>
            <a:r>
              <a:rPr lang="zh-CN" altLang="en-US" sz="12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公司、企业的商业演示。</a:t>
            </a:r>
            <a:endParaRPr lang="zh-CN" altLang="en-US" sz="1200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12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拷贝模板中的内容用于其它幻灯片母版中使用。</a:t>
            </a:r>
            <a:endParaRPr lang="zh-CN" altLang="en-US" sz="1200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4572000" y="3097345"/>
            <a:ext cx="4103688" cy="1546671"/>
          </a:xfrm>
          <a:prstGeom prst="rect">
            <a:avLst/>
          </a:prstGeom>
          <a:noFill/>
          <a:ln w="3175" algn="ctr">
            <a:noFill/>
            <a:prstDash val="dash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fontAlgn="auto">
              <a:spcBef>
                <a:spcPct val="20000"/>
              </a:spcBef>
              <a:spcAft>
                <a:spcPts val="0"/>
              </a:spcAft>
              <a:buClr>
                <a:srgbClr val="5B8CC1"/>
              </a:buClr>
              <a:buFont typeface="Wingdings" panose="05000000000000000000" pitchFamily="2" charset="2"/>
              <a:buNone/>
              <a:defRPr/>
            </a:pPr>
            <a:r>
              <a:rPr lang="zh-CN" altLang="en-US" sz="2000" b="1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不可以在以下情况使用</a:t>
            </a:r>
            <a:endParaRPr lang="zh-CN" altLang="en-US" sz="1050" b="1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12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用于任何形式的在线付费下载。</a:t>
            </a:r>
            <a:endParaRPr lang="zh-CN" altLang="en-US" sz="1200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B8CC1"/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1200" kern="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收集整理我们发布的免费资源后，刻录光碟销售。</a:t>
            </a:r>
            <a:endParaRPr lang="zh-CN" altLang="en-GB" sz="1200" kern="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7" name="Picture 10" descr="png-0644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2915816" y="3097345"/>
            <a:ext cx="3937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1" descr="png-0652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7234001" y="3097345"/>
            <a:ext cx="3937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7288" y="95250"/>
            <a:ext cx="6253162" cy="1143000"/>
          </a:xfrm>
        </p:spPr>
        <p:txBody>
          <a:bodyPr/>
          <a:lstStyle/>
          <a:p>
            <a:r>
              <a:rPr lang="zh-CN" altLang="en-US" sz="6000" b="1">
                <a:solidFill>
                  <a:srgbClr val="6600FF"/>
                </a:solidFill>
                <a:ea typeface="隶书" pitchFamily="49" charset="-122"/>
              </a:rPr>
              <a:t>学习的重要性</a:t>
            </a:r>
            <a:endParaRPr lang="zh-CN" altLang="en-US" sz="6000" b="1">
              <a:solidFill>
                <a:srgbClr val="6600FF"/>
              </a:solidFill>
              <a:ea typeface="隶书" pitchFamily="49" charset="-122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187325" y="1423988"/>
            <a:ext cx="8797187" cy="485985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b="0" dirty="0" smtClean="0">
                <a:latin typeface="+mj-ea"/>
                <a:ea typeface="+mj-ea"/>
              </a:rPr>
              <a:t>——</a:t>
            </a:r>
            <a:r>
              <a:rPr lang="zh-CN" altLang="en-US" b="0" dirty="0">
                <a:latin typeface="+mj-ea"/>
                <a:ea typeface="+mj-ea"/>
              </a:rPr>
              <a:t>不学习思想就会僵化。俗话说，学习出真知。创新发展需要创新思维，创新思维离不开前沿知识的支撑。老经验、老方法固然是一笔财富，但若总以“以前怎样”去思考“以后会怎样”，难免会头撞南墙，走弯路。</a:t>
            </a:r>
            <a:endParaRPr lang="zh-CN" altLang="en-US" b="0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zh-CN" b="0" dirty="0" smtClean="0">
                <a:latin typeface="+mj-ea"/>
                <a:ea typeface="+mj-ea"/>
              </a:rPr>
              <a:t>——</a:t>
            </a:r>
            <a:r>
              <a:rPr lang="zh-CN" altLang="en-US" b="0" dirty="0">
                <a:latin typeface="+mj-ea"/>
                <a:ea typeface="+mj-ea"/>
              </a:rPr>
              <a:t>不学习能力就会退化。有知识才能有认识，有认识才能有举措。昨天的本领可能适应不了今天的需要，今天的能力也不一定能担当明天的重任。没有发愤学习的紧迫感，就没有能力提升的成就</a:t>
            </a:r>
            <a:r>
              <a:rPr lang="zh-CN" altLang="en-US" b="0" dirty="0" smtClean="0">
                <a:latin typeface="+mj-ea"/>
                <a:ea typeface="+mj-ea"/>
              </a:rPr>
              <a:t>感。</a:t>
            </a:r>
            <a:endParaRPr lang="zh-CN" altLang="en-US" b="0" dirty="0" smtClean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918394" y="1920609"/>
            <a:ext cx="735006" cy="24128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www.1ppt.com/moban/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素材：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www.1ppt.com/sucai/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背景：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www.1ppt.com/beijing/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图表：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www.1ppt.com/tubiao/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www.1ppt.com/xiazai/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www.1ppt.com/powerpoint/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www.1ppt.com/ziliao/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www.1ppt.com/fanwen/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www.1ppt.com/shiti/  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www.1ppt.com/jiaoan/  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论坛：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www.1ppt.cn                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语文课件：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www.1ppt.com/kejian/yuwen/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数学课件：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www.1ppt.com/kejian/shuxue/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英语课件：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www.1ppt.com/kejian/yingyu/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美术课件：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www.1ppt.com/kejian/meishu/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科学课件：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www.1ppt.com/kejian/kexue/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物理课件：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www.1ppt.com/kejian/wuli/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化学课件：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www.1ppt.com/kejian/huaxue/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生物课件：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www.1ppt.com/kejian/shengwu/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地理课件：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www.1ppt.com/kejian/dili/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历史课件：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/>
                <a:cs typeface="+mn-cs"/>
              </a:rPr>
              <a:t>www.1ppt.com/kejian/lishi/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38124" y="611474"/>
            <a:ext cx="8609013" cy="5013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latin typeface="+mj-ea"/>
                <a:ea typeface="+mj-ea"/>
              </a:rPr>
              <a:t>        </a:t>
            </a:r>
            <a:r>
              <a:rPr lang="en-US" altLang="zh-CN" sz="1600" dirty="0" smtClean="0">
                <a:latin typeface="+mj-ea"/>
                <a:ea typeface="+mj-ea"/>
              </a:rPr>
              <a:t>  </a:t>
            </a:r>
            <a:r>
              <a:rPr lang="zh-CN" altLang="en-US" sz="2400" dirty="0" smtClean="0">
                <a:latin typeface="+mj-ea"/>
                <a:ea typeface="+mj-ea"/>
              </a:rPr>
              <a:t>对</a:t>
            </a:r>
            <a:r>
              <a:rPr lang="zh-CN" altLang="en-US" sz="2400" dirty="0">
                <a:latin typeface="+mj-ea"/>
                <a:ea typeface="+mj-ea"/>
              </a:rPr>
              <a:t>于学习，很多同学有这样的疑惑：为什么我整天都在学习，可成绩却上不来</a:t>
            </a:r>
            <a:r>
              <a:rPr lang="en-US" altLang="zh-CN" sz="2400" dirty="0">
                <a:latin typeface="+mj-ea"/>
                <a:ea typeface="+mj-ea"/>
              </a:rPr>
              <a:t>?</a:t>
            </a:r>
            <a:r>
              <a:rPr lang="zh-CN" altLang="en-US" sz="2400" dirty="0">
                <a:latin typeface="+mj-ea"/>
                <a:ea typeface="+mj-ea"/>
              </a:rPr>
              <a:t>为什么上完课之后，老师讲过的知识我都记住了，可到了第二天，回想老师前一天讲过的知识大多都给忘了呢</a:t>
            </a:r>
            <a:r>
              <a:rPr lang="en-US" altLang="zh-CN" sz="2400" dirty="0">
                <a:latin typeface="+mj-ea"/>
                <a:ea typeface="+mj-ea"/>
              </a:rPr>
              <a:t>?</a:t>
            </a:r>
            <a:r>
              <a:rPr lang="zh-CN" altLang="en-US" sz="2400" dirty="0">
                <a:latin typeface="+mj-ea"/>
                <a:ea typeface="+mj-ea"/>
              </a:rPr>
              <a:t>还有的同学回到家，赶忙做作业，一遇问题，赶紧翻书，看一眼书中的例题，然后继续做。就这样，看看书做做作业，总算把作业做完了，他就觉得完成了学习任务。这种做作业的习惯好吗</a:t>
            </a:r>
            <a:r>
              <a:rPr lang="en-US" altLang="zh-CN" sz="2400" dirty="0">
                <a:latin typeface="+mj-ea"/>
                <a:ea typeface="+mj-ea"/>
              </a:rPr>
              <a:t>?</a:t>
            </a:r>
            <a:r>
              <a:rPr lang="zh-CN" altLang="en-US" sz="2400" dirty="0">
                <a:latin typeface="+mj-ea"/>
                <a:ea typeface="+mj-ea"/>
              </a:rPr>
              <a:t>有效吗</a:t>
            </a:r>
            <a:r>
              <a:rPr lang="en-US" altLang="zh-CN" sz="2400" dirty="0">
                <a:latin typeface="+mj-ea"/>
                <a:ea typeface="+mj-ea"/>
              </a:rPr>
              <a:t>?</a:t>
            </a:r>
            <a:endParaRPr lang="en-US" altLang="zh-CN" sz="2400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rgbClr val="FF3300"/>
                </a:solidFill>
                <a:latin typeface="+mj-ea"/>
                <a:ea typeface="+mj-ea"/>
              </a:rPr>
              <a:t>研究表明：学习的成功不仅要靠能力和勤奋，也要靠有效的学习方法。学习方法不当会极大的降低学习效率。</a:t>
            </a:r>
            <a:endParaRPr lang="zh-CN" altLang="en-US" sz="2400" dirty="0">
              <a:solidFill>
                <a:srgbClr val="FF3300"/>
              </a:solidFill>
              <a:latin typeface="+mj-ea"/>
              <a:ea typeface="+mj-ea"/>
            </a:endParaRPr>
          </a:p>
        </p:txBody>
      </p:sp>
      <p:pic>
        <p:nvPicPr>
          <p:cNvPr id="10246" name="Picture 6" descr="u=1159135493,372846965&amp;fm=51&amp;gp=0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7502525" y="5624513"/>
            <a:ext cx="1455738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476750" y="856829"/>
            <a:ext cx="4408488" cy="4847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 anchor="ctr">
            <a:spAutoFit/>
          </a:bodyPr>
          <a:lstStyle/>
          <a:p>
            <a:r>
              <a:rPr lang="en-US" altLang="zh-CN" sz="2000" b="1" dirty="0"/>
              <a:t>1</a:t>
            </a:r>
            <a:r>
              <a:rPr lang="zh-CN" altLang="en-US" sz="2000" b="1" dirty="0"/>
              <a:t>、</a:t>
            </a:r>
            <a:r>
              <a:rPr lang="zh-CN" altLang="en-US" sz="2400" b="1" dirty="0"/>
              <a:t>孔子谈学习方法</a:t>
            </a:r>
            <a:endParaRPr lang="zh-CN" altLang="en-US" sz="2400" dirty="0"/>
          </a:p>
          <a:p>
            <a:r>
              <a:rPr lang="zh-CN" altLang="en-US" sz="2400" dirty="0" smtClean="0"/>
              <a:t>伟</a:t>
            </a:r>
            <a:r>
              <a:rPr lang="zh-CN" altLang="en-US" sz="2400" dirty="0"/>
              <a:t>大的教育家孔子，在学习方法上他主张“学而时习之”，“温故而知新”。他要求学生学习时，要学、思结合提出“学而不思则罔，思而不学则殆”。就是说，光学习而不积极思维，就会迷而不知所向；如果思维不以学习为基础，就会流于空想，会带来知识上的危机。要通过独立思考，学思结合，才能在接受前人知识的基础上，有所创造，有所发展</a:t>
            </a:r>
            <a:r>
              <a:rPr lang="en-US" altLang="zh-CN" sz="2400" dirty="0"/>
              <a:t>. </a:t>
            </a:r>
            <a:endParaRPr lang="en-US" altLang="zh-CN" sz="2400" dirty="0"/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25475" y="915988"/>
            <a:ext cx="3573463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646113" y="5656263"/>
            <a:ext cx="2963862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ctr">
            <a:spAutoFit/>
          </a:bodyPr>
          <a:lstStyle/>
          <a:p>
            <a:r>
              <a:rPr lang="zh-CN" altLang="en-US" sz="2000"/>
              <a:t>（公元前</a:t>
            </a:r>
            <a:r>
              <a:rPr lang="en-US" altLang="zh-CN" sz="2000"/>
              <a:t>551-</a:t>
            </a:r>
            <a:r>
              <a:rPr lang="zh-CN" altLang="en-US" sz="2000"/>
              <a:t>前</a:t>
            </a:r>
            <a:r>
              <a:rPr lang="en-US" altLang="zh-CN" sz="2000"/>
              <a:t>479</a:t>
            </a:r>
            <a:r>
              <a:rPr lang="zh-CN" altLang="en-US" sz="2000"/>
              <a:t>年） </a:t>
            </a:r>
            <a:endParaRPr lang="zh-CN" altLang="en-US" sz="2000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357188" y="282575"/>
            <a:ext cx="2754312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ctr">
            <a:spAutoFit/>
          </a:bodyPr>
          <a:lstStyle/>
          <a:p>
            <a:r>
              <a:rPr lang="zh-CN" altLang="en-US" sz="2800" b="1" dirty="0">
                <a:solidFill>
                  <a:srgbClr val="FF3300"/>
                </a:solidFill>
              </a:rPr>
              <a:t>名人谈学习方法</a:t>
            </a:r>
            <a:r>
              <a:rPr lang="zh-CN" altLang="en-US" sz="2000" dirty="0"/>
              <a:t> 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640138" y="1814513"/>
            <a:ext cx="4951412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800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3311525" y="407988"/>
            <a:ext cx="5832475" cy="587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/>
              <a:t>2</a:t>
            </a:r>
            <a:r>
              <a:rPr lang="zh-CN" altLang="en-US" sz="2800" dirty="0"/>
              <a:t>、</a:t>
            </a:r>
            <a:r>
              <a:rPr lang="zh-CN" altLang="en-US" sz="3200" b="1" dirty="0"/>
              <a:t>毛泽东</a:t>
            </a:r>
            <a:endParaRPr lang="zh-CN" altLang="en-US" sz="3200" b="1" dirty="0"/>
          </a:p>
          <a:p>
            <a:pPr>
              <a:spcBef>
                <a:spcPct val="50000"/>
              </a:spcBef>
            </a:pPr>
            <a:r>
              <a:rPr lang="zh-CN" altLang="en-US" sz="2800" dirty="0"/>
              <a:t>“不动笔墨不读书”，他读书时，总是离不开笔墨，边读边写。在延安时读</a:t>
            </a:r>
            <a:r>
              <a:rPr lang="en-US" altLang="zh-CN" sz="2800" dirty="0"/>
              <a:t>《</a:t>
            </a:r>
            <a:r>
              <a:rPr lang="zh-CN" altLang="en-US" sz="2800" dirty="0"/>
              <a:t>共产党</a:t>
            </a:r>
            <a:r>
              <a:rPr lang="en-US" altLang="zh-CN" sz="2800" dirty="0"/>
              <a:t>》《</a:t>
            </a:r>
            <a:r>
              <a:rPr lang="zh-CN" altLang="en-US" sz="2800" dirty="0"/>
              <a:t>资本论</a:t>
            </a:r>
            <a:r>
              <a:rPr lang="en-US" altLang="zh-CN" sz="2800" dirty="0"/>
              <a:t>》</a:t>
            </a:r>
            <a:r>
              <a:rPr lang="zh-CN" altLang="en-US" sz="2800" dirty="0"/>
              <a:t>等马列经典著作，在不少段落都 做了圈点勾画。读</a:t>
            </a:r>
            <a:r>
              <a:rPr lang="en-US" altLang="zh-CN" sz="2800" dirty="0"/>
              <a:t>《</a:t>
            </a:r>
            <a:r>
              <a:rPr lang="zh-CN" altLang="en-US" sz="2800" dirty="0"/>
              <a:t>伦理学原理</a:t>
            </a:r>
            <a:r>
              <a:rPr lang="en-US" altLang="zh-CN" sz="2800" dirty="0"/>
              <a:t>》</a:t>
            </a:r>
            <a:r>
              <a:rPr lang="zh-CN" altLang="en-US" sz="2800" dirty="0"/>
              <a:t>原书十万字，他的批注就有一万三千字。从五十年代开始，一套线装二十四史一直陪伴毛泽东，八百五十册书，册册都 有他的圈点和批注。现在</a:t>
            </a:r>
            <a:r>
              <a:rPr lang="en-US" altLang="zh-CN" sz="2800" dirty="0"/>
              <a:t>《</a:t>
            </a:r>
            <a:r>
              <a:rPr lang="zh-CN" altLang="en-US" sz="2800" dirty="0"/>
              <a:t>毛泽东 评点二十四史</a:t>
            </a:r>
            <a:r>
              <a:rPr lang="en-US" altLang="zh-CN" sz="2800" dirty="0"/>
              <a:t>》</a:t>
            </a:r>
            <a:r>
              <a:rPr lang="zh-CN" altLang="en-US" sz="2800" dirty="0"/>
              <a:t>已出版。 此外，毛泽东为培养自己专心读书的习惯，还常常到热闹的地方看书。 </a:t>
            </a:r>
            <a:endParaRPr lang="zh-CN" altLang="en-US" sz="2800" dirty="0"/>
          </a:p>
        </p:txBody>
      </p:sp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8575" y="1089025"/>
            <a:ext cx="3240088" cy="454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43325" y="152400"/>
            <a:ext cx="5400675" cy="645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 anchor="ctr">
            <a:spAutoFit/>
          </a:bodyPr>
          <a:lstStyle/>
          <a:p>
            <a:pPr indent="304800"/>
            <a:r>
              <a:rPr lang="en-US" altLang="zh-CN" sz="2800" b="1" dirty="0"/>
              <a:t>3</a:t>
            </a:r>
            <a:r>
              <a:rPr lang="zh-CN" altLang="en-US" sz="2800" b="1" dirty="0"/>
              <a:t>、爱因斯坦</a:t>
            </a:r>
            <a:endParaRPr lang="zh-CN" altLang="en-US" sz="2800" b="1" dirty="0"/>
          </a:p>
          <a:p>
            <a:pPr indent="304800"/>
            <a:r>
              <a:rPr lang="zh-CN" altLang="en-US" sz="2400" dirty="0"/>
              <a:t>   </a:t>
            </a:r>
            <a:r>
              <a:rPr lang="zh-CN" altLang="en-US" sz="2800" dirty="0"/>
              <a:t>少年智力发展迟缓，上小学、中学时，老师认为他是“笨头笨脑的孩子”。</a:t>
            </a:r>
            <a:r>
              <a:rPr lang="en-US" altLang="zh-CN" sz="2800" dirty="0"/>
              <a:t>1905</a:t>
            </a:r>
            <a:r>
              <a:rPr lang="zh-CN" altLang="en-US" sz="2800" dirty="0"/>
              <a:t>年年仅</a:t>
            </a:r>
            <a:r>
              <a:rPr lang="en-US" altLang="zh-CN" sz="2800" dirty="0"/>
              <a:t>26</a:t>
            </a:r>
            <a:r>
              <a:rPr lang="zh-CN" altLang="en-US" sz="2800" dirty="0"/>
              <a:t>岁的爱因斯坦提出了光量子假说和狭义相对论，并通过对布朗运动的研究证明了原子的存在。</a:t>
            </a:r>
            <a:r>
              <a:rPr lang="en-US" altLang="zh-CN" sz="2800" dirty="0"/>
              <a:t>1916</a:t>
            </a:r>
            <a:r>
              <a:rPr lang="zh-CN" altLang="en-US" sz="2800" dirty="0"/>
              <a:t>年又完成了广义相对论，取得了宏伟的成就，被科学界誉为“人类历史上一颗明亮的巨星”。</a:t>
            </a:r>
            <a:endParaRPr lang="zh-CN" altLang="en-US" sz="2800" dirty="0"/>
          </a:p>
          <a:p>
            <a:pPr indent="304800"/>
            <a:r>
              <a:rPr lang="zh-CN" altLang="en-US" sz="2800" dirty="0"/>
              <a:t>爱因斯坦的学习方法，大致可概括成：</a:t>
            </a:r>
            <a:r>
              <a:rPr lang="zh-CN" altLang="en-US" sz="2800" dirty="0">
                <a:solidFill>
                  <a:srgbClr val="FF3300"/>
                </a:solidFill>
              </a:rPr>
              <a:t>依靠自学，独立思考，穷根究底，大胆想象，强调理解，重视实验，弄通数学，研究哲学等八个方面。</a:t>
            </a:r>
            <a:endParaRPr lang="zh-CN" altLang="en-US" sz="2800" dirty="0">
              <a:solidFill>
                <a:srgbClr val="FF3300"/>
              </a:solidFill>
            </a:endParaRPr>
          </a:p>
        </p:txBody>
      </p:sp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1149350"/>
            <a:ext cx="3594100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347663" y="5711825"/>
            <a:ext cx="2643187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ctr">
            <a:spAutoFit/>
          </a:bodyPr>
          <a:lstStyle/>
          <a:p>
            <a:r>
              <a:rPr lang="zh-CN" altLang="en-US" sz="2400"/>
              <a:t>（</a:t>
            </a:r>
            <a:r>
              <a:rPr lang="en-US" altLang="zh-CN" sz="2400"/>
              <a:t>1879-1955</a:t>
            </a:r>
            <a:r>
              <a:rPr lang="zh-CN" altLang="en-US" sz="2400"/>
              <a:t>年） 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597085" y="1741173"/>
            <a:ext cx="6930766" cy="3739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bIns="0" anchor="ctr">
            <a:spAutoFit/>
          </a:bodyPr>
          <a:lstStyle/>
          <a:p>
            <a:r>
              <a:rPr lang="zh-CN" altLang="en-US" sz="4800" dirty="0">
                <a:solidFill>
                  <a:srgbClr val="FF00FF"/>
                </a:solidFill>
              </a:rPr>
              <a:t>初二阶段你们是如何学习的？</a:t>
            </a:r>
            <a:endParaRPr lang="zh-CN" altLang="en-US" sz="4800" dirty="0">
              <a:solidFill>
                <a:srgbClr val="FF00FF"/>
              </a:solidFill>
            </a:endParaRPr>
          </a:p>
          <a:p>
            <a:r>
              <a:rPr lang="zh-CN" altLang="en-US" sz="4800" dirty="0">
                <a:solidFill>
                  <a:srgbClr val="FF00FF"/>
                </a:solidFill>
              </a:rPr>
              <a:t>你们觉得自己的初二跟初一有不同吗？</a:t>
            </a:r>
            <a:endParaRPr lang="zh-CN" altLang="en-US" sz="4800" dirty="0">
              <a:solidFill>
                <a:srgbClr val="FF00FF"/>
              </a:solidFill>
            </a:endParaRPr>
          </a:p>
          <a:p>
            <a:r>
              <a:rPr lang="zh-CN" altLang="en-US" sz="4800" dirty="0">
                <a:solidFill>
                  <a:srgbClr val="FF00FF"/>
                </a:solidFill>
              </a:rPr>
              <a:t>有什么困惑么？</a:t>
            </a:r>
            <a:r>
              <a:rPr lang="zh-CN" altLang="en-US" sz="4800" dirty="0"/>
              <a:t> </a:t>
            </a:r>
            <a:endParaRPr lang="zh-CN" altLang="en-US" sz="4800" dirty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511175" y="292100"/>
            <a:ext cx="3546475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>
            <a:spAutoFit/>
          </a:bodyPr>
          <a:lstStyle/>
          <a:p>
            <a:r>
              <a:rPr lang="zh-CN" altLang="en-US" sz="4400" b="1">
                <a:solidFill>
                  <a:srgbClr val="FF3300"/>
                </a:solidFill>
              </a:rPr>
              <a:t>谈自己的方法</a:t>
            </a:r>
            <a:endParaRPr lang="zh-CN" altLang="en-US" sz="4400" b="1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09563" y="199693"/>
            <a:ext cx="6276975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r>
              <a:rPr lang="zh-CN" altLang="en-US" sz="4000" b="1" dirty="0">
                <a:solidFill>
                  <a:srgbClr val="FF3300"/>
                </a:solidFill>
              </a:rPr>
              <a:t>一、好的学习方法</a:t>
            </a:r>
            <a:endParaRPr lang="zh-CN" altLang="en-US" sz="4000" b="1" dirty="0">
              <a:solidFill>
                <a:srgbClr val="FF3300"/>
              </a:solidFill>
            </a:endParaRPr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5033612" y="1309872"/>
            <a:ext cx="3684587" cy="271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66362" y="1317612"/>
            <a:ext cx="4667250" cy="417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 anchor="ctr">
            <a:spAutoFit/>
          </a:bodyPr>
          <a:lstStyle/>
          <a:p>
            <a:r>
              <a:rPr lang="en-US" altLang="zh-CN" sz="2800" dirty="0"/>
              <a:t>1</a:t>
            </a:r>
            <a:r>
              <a:rPr lang="zh-CN" altLang="en-US" sz="2800" dirty="0"/>
              <a:t>、</a:t>
            </a:r>
            <a:r>
              <a:rPr lang="zh-CN" altLang="en-US" sz="2800" b="1" dirty="0">
                <a:solidFill>
                  <a:srgbClr val="FF3300"/>
                </a:solidFill>
              </a:rPr>
              <a:t>要自信</a:t>
            </a:r>
            <a:r>
              <a:rPr lang="zh-CN" altLang="en-US" sz="2800" dirty="0"/>
              <a:t>   </a:t>
            </a:r>
            <a:r>
              <a:rPr lang="zh-CN" altLang="en-US" sz="2400" b="1" dirty="0"/>
              <a:t>很多的科学研究都证明，人的潜力是很大的，但大多数人并没有有效地开发这种潜力，这其中，人的自信力是很重要的一个方面。无论何时何地，你做任何事情，有了这种自信力，你就有了一种必胜的信念，而且能使你很快就摆脱失败的阴影。相反，一个人如果失掉了自信，那他就会一事无成，而且很容易陷入永远的自卑之中。</a:t>
            </a:r>
            <a:r>
              <a:rPr lang="zh-CN" altLang="en-US" sz="2400" dirty="0"/>
              <a:t> 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5538 0.47132 C -0.43749 0.40518 -0.21944 0.33927 -0.10017 0.29718 C 0.01945 0.25509 0.0698 0.23983 0.06164 0.21924 C 0.05348 0.19866 -0.13836 0.21415 -0.14913 0.17415 C -0.15989 0.13414 -0.02795 0.00833 -0.00312 -0.02058 C 0.02171 -0.04949 0.01077 -0.02474 6.94444E-6 3.11748E-6 " pathEditMode="relative" ptsTypes="aaaaaA">
                                      <p:cBhvr>
                                        <p:cTn id="14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</p:bldLst>
  </p:timing>
</p:sld>
</file>

<file path=ppt/theme/theme1.xml><?xml version="1.0" encoding="utf-8"?>
<a:theme xmlns:a="http://schemas.openxmlformats.org/drawingml/2006/main" name="第一PPT模板网-WWW.1PPT.COM">
  <a:themeElements>
    <a:clrScheme name="A000120150716A15PWBG 1">
      <a:dk1>
        <a:srgbClr val="494B4D"/>
      </a:dk1>
      <a:lt1>
        <a:srgbClr val="FFFFFF"/>
      </a:lt1>
      <a:dk2>
        <a:srgbClr val="3D3F41"/>
      </a:dk2>
      <a:lt2>
        <a:srgbClr val="FFFFFF"/>
      </a:lt2>
      <a:accent1>
        <a:srgbClr val="C94D4D"/>
      </a:accent1>
      <a:accent2>
        <a:srgbClr val="A66C65"/>
      </a:accent2>
      <a:accent3>
        <a:srgbClr val="FFFFFF"/>
      </a:accent3>
      <a:accent4>
        <a:srgbClr val="3D3F40"/>
      </a:accent4>
      <a:accent5>
        <a:srgbClr val="E1B2B2"/>
      </a:accent5>
      <a:accent6>
        <a:srgbClr val="96615B"/>
      </a:accent6>
      <a:hlink>
        <a:srgbClr val="00B0F0"/>
      </a:hlink>
      <a:folHlink>
        <a:srgbClr val="AFB2B4"/>
      </a:folHlink>
    </a:clrScheme>
    <a:fontScheme name="A000120150716A15PWBG">
      <a:majorFont>
        <a:latin typeface="微软雅黑"/>
        <a:ea typeface="微软雅黑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9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90204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9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90204" pitchFamily="34" charset="0"/>
            <a:ea typeface="宋体" pitchFamily="2" charset="-122"/>
          </a:defRPr>
        </a:defPPr>
      </a:lstStyle>
    </a:lnDef>
  </a:objectDefaults>
  <a:extraClrSchemeLst>
    <a:extraClrScheme>
      <a:clrScheme name="A000120150716A15PWBG 1">
        <a:dk1>
          <a:srgbClr val="494B4D"/>
        </a:dk1>
        <a:lt1>
          <a:srgbClr val="FFFFFF"/>
        </a:lt1>
        <a:dk2>
          <a:srgbClr val="3D3F41"/>
        </a:dk2>
        <a:lt2>
          <a:srgbClr val="FFFFFF"/>
        </a:lt2>
        <a:accent1>
          <a:srgbClr val="C94D4D"/>
        </a:accent1>
        <a:accent2>
          <a:srgbClr val="A66C65"/>
        </a:accent2>
        <a:accent3>
          <a:srgbClr val="FFFFFF"/>
        </a:accent3>
        <a:accent4>
          <a:srgbClr val="3D3F40"/>
        </a:accent4>
        <a:accent5>
          <a:srgbClr val="E1B2B2"/>
        </a:accent5>
        <a:accent6>
          <a:srgbClr val="96615B"/>
        </a:accent6>
        <a:hlink>
          <a:srgbClr val="00B0F0"/>
        </a:hlink>
        <a:folHlink>
          <a:srgbClr val="AFB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6850</Words>
  <Application>WPS 演示</Application>
  <PresentationFormat>全屏显示(4:3)</PresentationFormat>
  <Paragraphs>154</Paragraphs>
  <Slides>21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21</vt:i4>
      </vt:variant>
    </vt:vector>
  </HeadingPairs>
  <TitlesOfParts>
    <vt:vector size="42" baseType="lpstr">
      <vt:lpstr>Arial</vt:lpstr>
      <vt:lpstr>方正书宋_GBK</vt:lpstr>
      <vt:lpstr>Wingdings</vt:lpstr>
      <vt:lpstr>宋体</vt:lpstr>
      <vt:lpstr>汉仪书宋二KW</vt:lpstr>
      <vt:lpstr>微软雅黑</vt:lpstr>
      <vt:lpstr>汉仪旗黑</vt:lpstr>
      <vt:lpstr>幼圆</vt:lpstr>
      <vt:lpstr>苹方-简</vt:lpstr>
      <vt:lpstr>Calibri</vt:lpstr>
      <vt:lpstr>Helvetica Neue</vt:lpstr>
      <vt:lpstr>Calibri</vt:lpstr>
      <vt:lpstr>宋体</vt:lpstr>
      <vt:lpstr>隶书</vt:lpstr>
      <vt:lpstr>报隶-简</vt:lpstr>
      <vt:lpstr>Arial</vt:lpstr>
      <vt:lpstr>微软雅黑</vt:lpstr>
      <vt:lpstr>宋体</vt:lpstr>
      <vt:lpstr>Arial Unicode MS</vt:lpstr>
      <vt:lpstr>第一PPT模板网-WWW.1PPT.COM</vt:lpstr>
      <vt:lpstr>Office 主题</vt:lpstr>
      <vt:lpstr>PowerPoint 演示文稿</vt:lpstr>
      <vt:lpstr>学习的重要性</vt:lpstr>
      <vt:lpstr>学习的重要性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creator>第一PPT模板网-WWW.1PPT.COM</dc:creator>
  <cp:keywords>第一PPT模板网-WWW.1PPT.COM</cp:keywords>
  <dc:subject>第一PPT模板网-WWW.1PPT.COM</dc:subject>
  <cp:lastModifiedBy>mac</cp:lastModifiedBy>
  <cp:revision>3</cp:revision>
  <dcterms:created xsi:type="dcterms:W3CDTF">2021-07-25T06:44:52Z</dcterms:created>
  <dcterms:modified xsi:type="dcterms:W3CDTF">2021-07-25T06:44:52Z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2052-3.1.1.4956</vt:lpwstr>
  </property>
</Properties>
</file>